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  <p:sldMasterId id="2147483660" r:id="rId2"/>
  </p:sldMasterIdLst>
  <p:notesMasterIdLst>
    <p:notesMasterId r:id="rId11"/>
  </p:notes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</p:sldIdLst>
  <p:sldSz cx="9144000" cy="6858000" type="screen4x3"/>
  <p:notesSz cx="6858000" cy="9945688"/>
  <p:embeddedFontLst>
    <p:embeddedFont>
      <p:font typeface="Calibri" panose="020F0502020204030204" pitchFamily="34" charset="0"/>
      <p:regular r:id="rId12"/>
      <p:bold r:id="rId13"/>
      <p:italic r:id="rId14"/>
      <p:boldItalic r:id="rId15"/>
    </p:embeddedFont>
    <p:embeddedFont>
      <p:font typeface="Book Antiqua" panose="02040602050305030304" pitchFamily="18" charset="0"/>
      <p:regular r:id="rId16"/>
      <p:bold r:id="rId17"/>
      <p:italic r:id="rId18"/>
      <p:boldItalic r:id="rId19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20" roundtripDataSignature="AMtx7mgRVW/93ViuBdZr3T6lrCwQvmWQT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2" d="100"/>
          <a:sy n="72" d="100"/>
        </p:scale>
        <p:origin x="-1096" y="-4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font" Target="fonts/font2.fntdata"/><Relationship Id="rId18" Type="http://schemas.openxmlformats.org/officeDocument/2006/relationships/font" Target="fonts/font7.fntdata"/><Relationship Id="rId3" Type="http://schemas.openxmlformats.org/officeDocument/2006/relationships/slide" Target="slides/slide1.xml"/><Relationship Id="rId21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font" Target="fonts/font1.fntdata"/><Relationship Id="rId17" Type="http://schemas.openxmlformats.org/officeDocument/2006/relationships/font" Target="fonts/font6.fntdata"/><Relationship Id="rId2" Type="http://schemas.openxmlformats.org/officeDocument/2006/relationships/slideMaster" Target="slideMasters/slideMaster2.xml"/><Relationship Id="rId16" Type="http://schemas.openxmlformats.org/officeDocument/2006/relationships/font" Target="fonts/font5.fntdata"/><Relationship Id="rId20" Type="http://customschemas.google.com/relationships/presentationmetadata" Target="meta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notesMaster" Target="notesMasters/notesMaster1.xml"/><Relationship Id="rId24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font" Target="fonts/font4.fntdata"/><Relationship Id="rId23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font" Target="fonts/font8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font" Target="fonts/font3.fntdata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745925"/>
            <a:ext cx="4572225" cy="372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724175"/>
            <a:ext cx="5486400" cy="44755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338754280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1:notes"/>
          <p:cNvSpPr txBox="1">
            <a:spLocks noGrp="1"/>
          </p:cNvSpPr>
          <p:nvPr>
            <p:ph type="body" idx="1"/>
          </p:nvPr>
        </p:nvSpPr>
        <p:spPr>
          <a:xfrm>
            <a:off x="685800" y="4724175"/>
            <a:ext cx="5486400" cy="447555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8" name="Google Shape;158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942975" y="746125"/>
            <a:ext cx="4972050" cy="372903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2:notes"/>
          <p:cNvSpPr txBox="1">
            <a:spLocks noGrp="1"/>
          </p:cNvSpPr>
          <p:nvPr>
            <p:ph type="body" idx="1"/>
          </p:nvPr>
        </p:nvSpPr>
        <p:spPr>
          <a:xfrm>
            <a:off x="685800" y="4724175"/>
            <a:ext cx="5486400" cy="447555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9" name="Google Shape;169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942975" y="746125"/>
            <a:ext cx="4972050" cy="372903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p3:notes"/>
          <p:cNvSpPr txBox="1">
            <a:spLocks noGrp="1"/>
          </p:cNvSpPr>
          <p:nvPr>
            <p:ph type="body" idx="1"/>
          </p:nvPr>
        </p:nvSpPr>
        <p:spPr>
          <a:xfrm>
            <a:off x="685800" y="4724175"/>
            <a:ext cx="5486400" cy="447555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2" name="Google Shape;192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942975" y="746125"/>
            <a:ext cx="4972050" cy="372903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p4:notes"/>
          <p:cNvSpPr txBox="1">
            <a:spLocks noGrp="1"/>
          </p:cNvSpPr>
          <p:nvPr>
            <p:ph type="body" idx="1"/>
          </p:nvPr>
        </p:nvSpPr>
        <p:spPr>
          <a:xfrm>
            <a:off x="685800" y="4724175"/>
            <a:ext cx="5486400" cy="447555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0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942975" y="746125"/>
            <a:ext cx="4972050" cy="372903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Google Shape;245;p5:notes"/>
          <p:cNvSpPr txBox="1">
            <a:spLocks noGrp="1"/>
          </p:cNvSpPr>
          <p:nvPr>
            <p:ph type="body" idx="1"/>
          </p:nvPr>
        </p:nvSpPr>
        <p:spPr>
          <a:xfrm>
            <a:off x="685800" y="4724175"/>
            <a:ext cx="5486400" cy="447555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6" name="Google Shape;246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942975" y="746125"/>
            <a:ext cx="4972050" cy="372903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" name="Google Shape;271;p6:notes"/>
          <p:cNvSpPr txBox="1">
            <a:spLocks noGrp="1"/>
          </p:cNvSpPr>
          <p:nvPr>
            <p:ph type="body" idx="1"/>
          </p:nvPr>
        </p:nvSpPr>
        <p:spPr>
          <a:xfrm>
            <a:off x="685800" y="4724175"/>
            <a:ext cx="5486400" cy="447555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2" name="Google Shape;272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942975" y="746125"/>
            <a:ext cx="4972050" cy="372903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8" name="Google Shape;298;p7:notes"/>
          <p:cNvSpPr txBox="1">
            <a:spLocks noGrp="1"/>
          </p:cNvSpPr>
          <p:nvPr>
            <p:ph type="body" idx="1"/>
          </p:nvPr>
        </p:nvSpPr>
        <p:spPr>
          <a:xfrm>
            <a:off x="685800" y="4724175"/>
            <a:ext cx="5486400" cy="447555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9" name="Google Shape;299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942975" y="746125"/>
            <a:ext cx="4972050" cy="372903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4" name="Google Shape;324;p8:notes"/>
          <p:cNvSpPr txBox="1">
            <a:spLocks noGrp="1"/>
          </p:cNvSpPr>
          <p:nvPr>
            <p:ph type="body" idx="1"/>
          </p:nvPr>
        </p:nvSpPr>
        <p:spPr>
          <a:xfrm>
            <a:off x="685800" y="4724175"/>
            <a:ext cx="5486400" cy="447555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5" name="Google Shape;325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942975" y="746125"/>
            <a:ext cx="4972050" cy="372903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Slajd tytułowy" type="title">
  <p:cSld name="TITLE">
    <p:spTree>
      <p:nvGrpSpPr>
        <p:cNvPr id="1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Google Shape;13;p10"/>
          <p:cNvSpPr txBox="1"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Calibri"/>
              <a:buNone/>
              <a:defRPr sz="45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" name="Google Shape;14;p10"/>
          <p:cNvSpPr txBox="1"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1pPr>
            <a:lvl2pPr lvl="1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2pPr>
            <a:lvl3pPr lvl="2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None/>
              <a:defRPr sz="1350"/>
            </a:lvl3pPr>
            <a:lvl4pPr lvl="3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4pPr>
            <a:lvl5pPr lvl="4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5pPr>
            <a:lvl6pPr lvl="5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6pPr>
            <a:lvl7pPr lvl="6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7pPr>
            <a:lvl8pPr lvl="7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8pPr>
            <a:lvl9pPr lvl="8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9pPr>
          </a:lstStyle>
          <a:p>
            <a:endParaRPr/>
          </a:p>
        </p:txBody>
      </p:sp>
      <p:sp>
        <p:nvSpPr>
          <p:cNvPr id="15" name="Google Shape;15;p10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" name="Google Shape;16;p10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10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-P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ytuł i tekst pionowy" type="vertTx">
  <p:cSld name="VERTICAL_TEXT"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22"/>
          <p:cNvSpPr txBox="1"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22"/>
          <p:cNvSpPr txBox="1">
            <a:spLocks noGrp="1"/>
          </p:cNvSpPr>
          <p:nvPr>
            <p:ph type="body" idx="1"/>
          </p:nvPr>
        </p:nvSpPr>
        <p:spPr>
          <a:xfrm rot="5400000">
            <a:off x="2396331" y="57944"/>
            <a:ext cx="4351338" cy="788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2" name="Google Shape;72;p22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22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22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-P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ytuł pionowy i tekst" type="vertTitleAndTx">
  <p:cSld name="VERTICAL_TITLE_AND_VERTICAL_TEXT"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23"/>
          <p:cNvSpPr txBox="1">
            <a:spLocks noGrp="1"/>
          </p:cNvSpPr>
          <p:nvPr>
            <p:ph type="title"/>
          </p:nvPr>
        </p:nvSpPr>
        <p:spPr>
          <a:xfrm rot="5400000">
            <a:off x="4623594" y="2285207"/>
            <a:ext cx="5811838" cy="19716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23"/>
          <p:cNvSpPr txBox="1">
            <a:spLocks noGrp="1"/>
          </p:cNvSpPr>
          <p:nvPr>
            <p:ph type="body" idx="1"/>
          </p:nvPr>
        </p:nvSpPr>
        <p:spPr>
          <a:xfrm rot="5400000">
            <a:off x="623094" y="370681"/>
            <a:ext cx="5811838" cy="58007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8" name="Google Shape;78;p23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23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23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-P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ytuł i zawartość" type="obj">
  <p:cSld name="OBJECT"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2"/>
          <p:cNvSpPr txBox="1"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9" name="Google Shape;89;p12"/>
          <p:cNvSpPr txBox="1"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90" name="Google Shape;90;p12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1" name="Google Shape;91;p12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2" name="Google Shape;92;p12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-P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lajd tytułowy" type="title">
  <p:cSld name="TITLE"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13"/>
          <p:cNvSpPr txBox="1"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Calibri"/>
              <a:buNone/>
              <a:defRPr sz="45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5" name="Google Shape;95;p13"/>
          <p:cNvSpPr txBox="1"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1pPr>
            <a:lvl2pPr lvl="1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2pPr>
            <a:lvl3pPr lvl="2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None/>
              <a:defRPr sz="1350"/>
            </a:lvl3pPr>
            <a:lvl4pPr lvl="3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4pPr>
            <a:lvl5pPr lvl="4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5pPr>
            <a:lvl6pPr lvl="5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6pPr>
            <a:lvl7pPr lvl="6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7pPr>
            <a:lvl8pPr lvl="7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8pPr>
            <a:lvl9pPr lvl="8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9pPr>
          </a:lstStyle>
          <a:p>
            <a:endParaRPr/>
          </a:p>
        </p:txBody>
      </p:sp>
      <p:sp>
        <p:nvSpPr>
          <p:cNvPr id="96" name="Google Shape;96;p13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7" name="Google Shape;97;p13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8" name="Google Shape;98;p13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-P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agłówek sekcji" type="secHead">
  <p:cSld name="SECTION_HEADER"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24"/>
          <p:cNvSpPr txBox="1"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Calibri"/>
              <a:buNone/>
              <a:defRPr sz="45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1" name="Google Shape;101;p24"/>
          <p:cNvSpPr txBox="1"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500"/>
              <a:buNone/>
              <a:defRPr sz="15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350"/>
              <a:buNone/>
              <a:defRPr sz="135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02" name="Google Shape;102;p24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24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24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-P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wa elementy zawartości" type="twoObj">
  <p:cSld name="TWO_OBJECTS"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25"/>
          <p:cNvSpPr txBox="1"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7" name="Google Shape;107;p25"/>
          <p:cNvSpPr txBox="1">
            <a:spLocks noGrp="1"/>
          </p:cNvSpPr>
          <p:nvPr>
            <p:ph type="body" idx="1"/>
          </p:nvPr>
        </p:nvSpPr>
        <p:spPr>
          <a:xfrm>
            <a:off x="628650" y="1825625"/>
            <a:ext cx="38862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08" name="Google Shape;108;p25"/>
          <p:cNvSpPr txBox="1">
            <a:spLocks noGrp="1"/>
          </p:cNvSpPr>
          <p:nvPr>
            <p:ph type="body" idx="2"/>
          </p:nvPr>
        </p:nvSpPr>
        <p:spPr>
          <a:xfrm>
            <a:off x="4629150" y="1825625"/>
            <a:ext cx="38862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09" name="Google Shape;109;p25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0" name="Google Shape;110;p25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1" name="Google Shape;111;p25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-P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orównanie" type="twoTxTwoObj">
  <p:cSld name="TWO_OBJECTS_WITH_TEXT"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26"/>
          <p:cNvSpPr txBox="1"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4" name="Google Shape;114;p26"/>
          <p:cNvSpPr txBox="1"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1pPr>
            <a:lvl2pPr marL="914400" lvl="1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 b="1"/>
            </a:lvl2pPr>
            <a:lvl3pPr marL="1371600" lvl="2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None/>
              <a:defRPr sz="1350" b="1"/>
            </a:lvl3pPr>
            <a:lvl4pPr marL="1828800" lvl="3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4pPr>
            <a:lvl5pPr marL="2286000" lvl="4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5pPr>
            <a:lvl6pPr marL="2743200" lvl="5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6pPr>
            <a:lvl7pPr marL="3200400" lvl="6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7pPr>
            <a:lvl8pPr marL="3657600" lvl="7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8pPr>
            <a:lvl9pPr marL="4114800" lvl="8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9pPr>
          </a:lstStyle>
          <a:p>
            <a:endParaRPr/>
          </a:p>
        </p:txBody>
      </p:sp>
      <p:sp>
        <p:nvSpPr>
          <p:cNvPr id="115" name="Google Shape;115;p26"/>
          <p:cNvSpPr txBox="1">
            <a:spLocks noGrp="1"/>
          </p:cNvSpPr>
          <p:nvPr>
            <p:ph type="body" idx="2"/>
          </p:nvPr>
        </p:nvSpPr>
        <p:spPr>
          <a:xfrm>
            <a:off x="629842" y="2505075"/>
            <a:ext cx="3868340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16" name="Google Shape;116;p26"/>
          <p:cNvSpPr txBox="1">
            <a:spLocks noGrp="1"/>
          </p:cNvSpPr>
          <p:nvPr>
            <p:ph type="body" idx="3"/>
          </p:nvPr>
        </p:nvSpPr>
        <p:spPr>
          <a:xfrm>
            <a:off x="4629150" y="1681163"/>
            <a:ext cx="3887391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1pPr>
            <a:lvl2pPr marL="914400" lvl="1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 b="1"/>
            </a:lvl2pPr>
            <a:lvl3pPr marL="1371600" lvl="2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None/>
              <a:defRPr sz="1350" b="1"/>
            </a:lvl3pPr>
            <a:lvl4pPr marL="1828800" lvl="3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4pPr>
            <a:lvl5pPr marL="2286000" lvl="4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5pPr>
            <a:lvl6pPr marL="2743200" lvl="5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6pPr>
            <a:lvl7pPr marL="3200400" lvl="6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7pPr>
            <a:lvl8pPr marL="3657600" lvl="7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8pPr>
            <a:lvl9pPr marL="4114800" lvl="8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9pPr>
          </a:lstStyle>
          <a:p>
            <a:endParaRPr/>
          </a:p>
        </p:txBody>
      </p:sp>
      <p:sp>
        <p:nvSpPr>
          <p:cNvPr id="117" name="Google Shape;117;p26"/>
          <p:cNvSpPr txBox="1">
            <a:spLocks noGrp="1"/>
          </p:cNvSpPr>
          <p:nvPr>
            <p:ph type="body" idx="4"/>
          </p:nvPr>
        </p:nvSpPr>
        <p:spPr>
          <a:xfrm>
            <a:off x="4629150" y="2505075"/>
            <a:ext cx="3887391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18" name="Google Shape;118;p26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9" name="Google Shape;119;p26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0" name="Google Shape;120;p26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-P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ylko tytuł" type="titleOnly">
  <p:cSld name="TITLE_ONLY"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27"/>
          <p:cNvSpPr txBox="1"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3" name="Google Shape;123;p27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4" name="Google Shape;124;p27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5" name="Google Shape;125;p27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-P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usty" type="blank">
  <p:cSld name="BLANK"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28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8" name="Google Shape;128;p28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9" name="Google Shape;129;p28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-P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Zawartość z podpisem" type="objTx">
  <p:cSld name="OBJECT_WITH_CAPTION_TEXT"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29"/>
          <p:cNvSpPr txBox="1"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2" name="Google Shape;132;p29"/>
          <p:cNvSpPr txBox="1">
            <a:spLocks noGrp="1"/>
          </p:cNvSpPr>
          <p:nvPr>
            <p:ph type="body" idx="1"/>
          </p:nvPr>
        </p:nvSpPr>
        <p:spPr>
          <a:xfrm>
            <a:off x="3887391" y="987426"/>
            <a:ext cx="462915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619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  <a:defRPr sz="2100"/>
            </a:lvl2pPr>
            <a:lvl3pPr marL="1371600" lvl="2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238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4pPr>
            <a:lvl5pPr marL="2286000" lvl="4" indent="-3238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5pPr>
            <a:lvl6pPr marL="2743200" lvl="5" indent="-3238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6pPr>
            <a:lvl7pPr marL="3200400" lvl="6" indent="-3238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7pPr>
            <a:lvl8pPr marL="3657600" lvl="7" indent="-3238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8pPr>
            <a:lvl9pPr marL="4114800" lvl="8" indent="-3238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9pPr>
          </a:lstStyle>
          <a:p>
            <a:endParaRPr/>
          </a:p>
        </p:txBody>
      </p:sp>
      <p:sp>
        <p:nvSpPr>
          <p:cNvPr id="133" name="Google Shape;133;p29"/>
          <p:cNvSpPr txBox="1">
            <a:spLocks noGrp="1"/>
          </p:cNvSpPr>
          <p:nvPr>
            <p:ph type="body" idx="2"/>
          </p:nvPr>
        </p:nvSpPr>
        <p:spPr>
          <a:xfrm>
            <a:off x="629841" y="2057400"/>
            <a:ext cx="2949178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1pPr>
            <a:lvl2pPr marL="914400" lvl="1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050"/>
              <a:buNone/>
              <a:defRPr sz="1050"/>
            </a:lvl2pPr>
            <a:lvl3pPr marL="1371600" lvl="2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3pPr>
            <a:lvl4pPr marL="1828800" lvl="3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4pPr>
            <a:lvl5pPr marL="2286000" lvl="4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5pPr>
            <a:lvl6pPr marL="2743200" lvl="5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6pPr>
            <a:lvl7pPr marL="3200400" lvl="6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7pPr>
            <a:lvl8pPr marL="3657600" lvl="7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8pPr>
            <a:lvl9pPr marL="4114800" lvl="8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9pPr>
          </a:lstStyle>
          <a:p>
            <a:endParaRPr/>
          </a:p>
        </p:txBody>
      </p:sp>
      <p:sp>
        <p:nvSpPr>
          <p:cNvPr id="134" name="Google Shape;134;p29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5" name="Google Shape;135;p29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6" name="Google Shape;136;p29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-P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ytuł i zawartość" type="obj">
  <p:cSld name="OBJECT"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14"/>
          <p:cNvSpPr txBox="1"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14"/>
          <p:cNvSpPr txBox="1"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1" name="Google Shape;21;p14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14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14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-P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braz z podpisem" type="picTx">
  <p:cSld name="PICTURE_WITH_CAPTION_TEXT"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30"/>
          <p:cNvSpPr txBox="1"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9" name="Google Shape;139;p30"/>
          <p:cNvSpPr>
            <a:spLocks noGrp="1"/>
          </p:cNvSpPr>
          <p:nvPr>
            <p:ph type="pic" idx="2"/>
          </p:nvPr>
        </p:nvSpPr>
        <p:spPr>
          <a:xfrm>
            <a:off x="3887391" y="987426"/>
            <a:ext cx="462915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140" name="Google Shape;140;p30"/>
          <p:cNvSpPr txBox="1">
            <a:spLocks noGrp="1"/>
          </p:cNvSpPr>
          <p:nvPr>
            <p:ph type="body" idx="1"/>
          </p:nvPr>
        </p:nvSpPr>
        <p:spPr>
          <a:xfrm>
            <a:off x="629841" y="2057400"/>
            <a:ext cx="2949178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1pPr>
            <a:lvl2pPr marL="914400" lvl="1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050"/>
              <a:buNone/>
              <a:defRPr sz="1050"/>
            </a:lvl2pPr>
            <a:lvl3pPr marL="1371600" lvl="2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3pPr>
            <a:lvl4pPr marL="1828800" lvl="3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4pPr>
            <a:lvl5pPr marL="2286000" lvl="4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5pPr>
            <a:lvl6pPr marL="2743200" lvl="5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6pPr>
            <a:lvl7pPr marL="3200400" lvl="6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7pPr>
            <a:lvl8pPr marL="3657600" lvl="7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8pPr>
            <a:lvl9pPr marL="4114800" lvl="8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9pPr>
          </a:lstStyle>
          <a:p>
            <a:endParaRPr/>
          </a:p>
        </p:txBody>
      </p:sp>
      <p:sp>
        <p:nvSpPr>
          <p:cNvPr id="141" name="Google Shape;141;p30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2" name="Google Shape;142;p30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3" name="Google Shape;143;p30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-P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ytuł i tekst pionowy" type="vertTx">
  <p:cSld name="VERTICAL_TEXT"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31"/>
          <p:cNvSpPr txBox="1"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6" name="Google Shape;146;p31"/>
          <p:cNvSpPr txBox="1">
            <a:spLocks noGrp="1"/>
          </p:cNvSpPr>
          <p:nvPr>
            <p:ph type="body" idx="1"/>
          </p:nvPr>
        </p:nvSpPr>
        <p:spPr>
          <a:xfrm rot="5400000">
            <a:off x="2396331" y="57944"/>
            <a:ext cx="4351338" cy="788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47" name="Google Shape;147;p31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8" name="Google Shape;148;p31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9" name="Google Shape;149;p31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-P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ytuł pionowy i tekst" type="vertTitleAndTx">
  <p:cSld name="VERTICAL_TITLE_AND_VERTICAL_TEXT"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32"/>
          <p:cNvSpPr txBox="1">
            <a:spLocks noGrp="1"/>
          </p:cNvSpPr>
          <p:nvPr>
            <p:ph type="title"/>
          </p:nvPr>
        </p:nvSpPr>
        <p:spPr>
          <a:xfrm rot="5400000">
            <a:off x="4623594" y="2285207"/>
            <a:ext cx="5811838" cy="19716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2" name="Google Shape;152;p32"/>
          <p:cNvSpPr txBox="1">
            <a:spLocks noGrp="1"/>
          </p:cNvSpPr>
          <p:nvPr>
            <p:ph type="body" idx="1"/>
          </p:nvPr>
        </p:nvSpPr>
        <p:spPr>
          <a:xfrm rot="5400000">
            <a:off x="623094" y="370681"/>
            <a:ext cx="5811838" cy="58007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53" name="Google Shape;153;p32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4" name="Google Shape;154;p32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5" name="Google Shape;155;p32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-P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Nagłówek sekcji" type="secHead">
  <p:cSld name="SECTION_HEADER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15"/>
          <p:cNvSpPr txBox="1"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Calibri"/>
              <a:buNone/>
              <a:defRPr sz="45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15"/>
          <p:cNvSpPr txBox="1"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500"/>
              <a:buNone/>
              <a:defRPr sz="15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350"/>
              <a:buNone/>
              <a:defRPr sz="135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27" name="Google Shape;27;p15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15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15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-P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Dwa elementy zawartości" type="twoObj">
  <p:cSld name="TWO_OBJECTS"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16"/>
          <p:cNvSpPr txBox="1"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16"/>
          <p:cNvSpPr txBox="1">
            <a:spLocks noGrp="1"/>
          </p:cNvSpPr>
          <p:nvPr>
            <p:ph type="body" idx="1"/>
          </p:nvPr>
        </p:nvSpPr>
        <p:spPr>
          <a:xfrm>
            <a:off x="628650" y="1825625"/>
            <a:ext cx="38862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3" name="Google Shape;33;p16"/>
          <p:cNvSpPr txBox="1">
            <a:spLocks noGrp="1"/>
          </p:cNvSpPr>
          <p:nvPr>
            <p:ph type="body" idx="2"/>
          </p:nvPr>
        </p:nvSpPr>
        <p:spPr>
          <a:xfrm>
            <a:off x="4629150" y="1825625"/>
            <a:ext cx="38862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4" name="Google Shape;34;p16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16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" name="Google Shape;36;p16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-P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Porównanie" type="twoTxTwoObj">
  <p:cSld name="TWO_OBJECTS_WITH_TEXT"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17"/>
          <p:cNvSpPr txBox="1"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17"/>
          <p:cNvSpPr txBox="1"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1pPr>
            <a:lvl2pPr marL="914400" lvl="1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 b="1"/>
            </a:lvl2pPr>
            <a:lvl3pPr marL="1371600" lvl="2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None/>
              <a:defRPr sz="1350" b="1"/>
            </a:lvl3pPr>
            <a:lvl4pPr marL="1828800" lvl="3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4pPr>
            <a:lvl5pPr marL="2286000" lvl="4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5pPr>
            <a:lvl6pPr marL="2743200" lvl="5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6pPr>
            <a:lvl7pPr marL="3200400" lvl="6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7pPr>
            <a:lvl8pPr marL="3657600" lvl="7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8pPr>
            <a:lvl9pPr marL="4114800" lvl="8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9pPr>
          </a:lstStyle>
          <a:p>
            <a:endParaRPr/>
          </a:p>
        </p:txBody>
      </p:sp>
      <p:sp>
        <p:nvSpPr>
          <p:cNvPr id="40" name="Google Shape;40;p17"/>
          <p:cNvSpPr txBox="1">
            <a:spLocks noGrp="1"/>
          </p:cNvSpPr>
          <p:nvPr>
            <p:ph type="body" idx="2"/>
          </p:nvPr>
        </p:nvSpPr>
        <p:spPr>
          <a:xfrm>
            <a:off x="629842" y="2505075"/>
            <a:ext cx="3868340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1" name="Google Shape;41;p17"/>
          <p:cNvSpPr txBox="1">
            <a:spLocks noGrp="1"/>
          </p:cNvSpPr>
          <p:nvPr>
            <p:ph type="body" idx="3"/>
          </p:nvPr>
        </p:nvSpPr>
        <p:spPr>
          <a:xfrm>
            <a:off x="4629150" y="1681163"/>
            <a:ext cx="3887391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1pPr>
            <a:lvl2pPr marL="914400" lvl="1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 b="1"/>
            </a:lvl2pPr>
            <a:lvl3pPr marL="1371600" lvl="2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None/>
              <a:defRPr sz="1350" b="1"/>
            </a:lvl3pPr>
            <a:lvl4pPr marL="1828800" lvl="3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4pPr>
            <a:lvl5pPr marL="2286000" lvl="4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5pPr>
            <a:lvl6pPr marL="2743200" lvl="5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6pPr>
            <a:lvl7pPr marL="3200400" lvl="6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7pPr>
            <a:lvl8pPr marL="3657600" lvl="7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8pPr>
            <a:lvl9pPr marL="4114800" lvl="8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9pPr>
          </a:lstStyle>
          <a:p>
            <a:endParaRPr/>
          </a:p>
        </p:txBody>
      </p:sp>
      <p:sp>
        <p:nvSpPr>
          <p:cNvPr id="42" name="Google Shape;42;p17"/>
          <p:cNvSpPr txBox="1">
            <a:spLocks noGrp="1"/>
          </p:cNvSpPr>
          <p:nvPr>
            <p:ph type="body" idx="4"/>
          </p:nvPr>
        </p:nvSpPr>
        <p:spPr>
          <a:xfrm>
            <a:off x="4629150" y="2505075"/>
            <a:ext cx="3887391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3" name="Google Shape;43;p17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17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5" name="Google Shape;45;p17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-P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ylko tytuł" type="titleOnly">
  <p:cSld name="TITLE_ONLY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18"/>
          <p:cNvSpPr txBox="1"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18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18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0" name="Google Shape;50;p18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-P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Pusty" type="blank">
  <p:cSld name="BLANK"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19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19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4" name="Google Shape;54;p19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-P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Zawartość z podpisem" type="objTx">
  <p:cSld name="OBJECT_WITH_CAPTION_TEXT"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20"/>
          <p:cNvSpPr txBox="1"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20"/>
          <p:cNvSpPr txBox="1">
            <a:spLocks noGrp="1"/>
          </p:cNvSpPr>
          <p:nvPr>
            <p:ph type="body" idx="1"/>
          </p:nvPr>
        </p:nvSpPr>
        <p:spPr>
          <a:xfrm>
            <a:off x="3887391" y="987426"/>
            <a:ext cx="462915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619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  <a:defRPr sz="2100"/>
            </a:lvl2pPr>
            <a:lvl3pPr marL="1371600" lvl="2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238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4pPr>
            <a:lvl5pPr marL="2286000" lvl="4" indent="-3238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5pPr>
            <a:lvl6pPr marL="2743200" lvl="5" indent="-3238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6pPr>
            <a:lvl7pPr marL="3200400" lvl="6" indent="-3238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7pPr>
            <a:lvl8pPr marL="3657600" lvl="7" indent="-3238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8pPr>
            <a:lvl9pPr marL="4114800" lvl="8" indent="-3238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9pPr>
          </a:lstStyle>
          <a:p>
            <a:endParaRPr/>
          </a:p>
        </p:txBody>
      </p:sp>
      <p:sp>
        <p:nvSpPr>
          <p:cNvPr id="58" name="Google Shape;58;p20"/>
          <p:cNvSpPr txBox="1">
            <a:spLocks noGrp="1"/>
          </p:cNvSpPr>
          <p:nvPr>
            <p:ph type="body" idx="2"/>
          </p:nvPr>
        </p:nvSpPr>
        <p:spPr>
          <a:xfrm>
            <a:off x="629841" y="2057400"/>
            <a:ext cx="2949178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1pPr>
            <a:lvl2pPr marL="914400" lvl="1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050"/>
              <a:buNone/>
              <a:defRPr sz="1050"/>
            </a:lvl2pPr>
            <a:lvl3pPr marL="1371600" lvl="2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3pPr>
            <a:lvl4pPr marL="1828800" lvl="3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4pPr>
            <a:lvl5pPr marL="2286000" lvl="4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5pPr>
            <a:lvl6pPr marL="2743200" lvl="5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6pPr>
            <a:lvl7pPr marL="3200400" lvl="6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7pPr>
            <a:lvl8pPr marL="3657600" lvl="7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8pPr>
            <a:lvl9pPr marL="4114800" lvl="8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9pPr>
          </a:lstStyle>
          <a:p>
            <a:endParaRPr/>
          </a:p>
        </p:txBody>
      </p:sp>
      <p:sp>
        <p:nvSpPr>
          <p:cNvPr id="59" name="Google Shape;59;p20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20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1" name="Google Shape;61;p20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-P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Obraz z podpisem" type="picTx">
  <p:cSld name="PICTURE_WITH_CAPTION_TEXT"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21"/>
          <p:cNvSpPr txBox="1"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21"/>
          <p:cNvSpPr>
            <a:spLocks noGrp="1"/>
          </p:cNvSpPr>
          <p:nvPr>
            <p:ph type="pic" idx="2"/>
          </p:nvPr>
        </p:nvSpPr>
        <p:spPr>
          <a:xfrm>
            <a:off x="3887391" y="987426"/>
            <a:ext cx="462915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5" name="Google Shape;65;p21"/>
          <p:cNvSpPr txBox="1">
            <a:spLocks noGrp="1"/>
          </p:cNvSpPr>
          <p:nvPr>
            <p:ph type="body" idx="1"/>
          </p:nvPr>
        </p:nvSpPr>
        <p:spPr>
          <a:xfrm>
            <a:off x="629841" y="2057400"/>
            <a:ext cx="2949178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1pPr>
            <a:lvl2pPr marL="914400" lvl="1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050"/>
              <a:buNone/>
              <a:defRPr sz="1050"/>
            </a:lvl2pPr>
            <a:lvl3pPr marL="1371600" lvl="2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3pPr>
            <a:lvl4pPr marL="1828800" lvl="3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4pPr>
            <a:lvl5pPr marL="2286000" lvl="4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5pPr>
            <a:lvl6pPr marL="2743200" lvl="5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6pPr>
            <a:lvl7pPr marL="3200400" lvl="6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7pPr>
            <a:lvl8pPr marL="3657600" lvl="7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8pPr>
            <a:lvl9pPr marL="4114800" lvl="8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9pPr>
          </a:lstStyle>
          <a:p>
            <a:endParaRPr/>
          </a:p>
        </p:txBody>
      </p:sp>
      <p:sp>
        <p:nvSpPr>
          <p:cNvPr id="66" name="Google Shape;66;p21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21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8" name="Google Shape;68;p21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-PL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9"/>
          <p:cNvSpPr txBox="1"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  <a:defRPr sz="3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" name="Google Shape;7;p9"/>
          <p:cNvSpPr txBox="1"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36195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238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9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Google Shape;9;p9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Google Shape;10;p9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-PL"/>
              <a:t>‹#›</a:t>
            </a:fld>
            <a:endParaRPr/>
          </a:p>
        </p:txBody>
      </p:sp>
      <p:pic>
        <p:nvPicPr>
          <p:cNvPr id="11" name="Google Shape;11;p9"/>
          <p:cNvPicPr preferRelativeResize="0"/>
          <p:nvPr/>
        </p:nvPicPr>
        <p:blipFill rotWithShape="1">
          <a:blip r:embed="rId13" cstate="email">
            <a:alphaModFix amt="29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" y="-15345"/>
            <a:ext cx="9143999" cy="6888690"/>
          </a:xfrm>
          <a:prstGeom prst="rect">
            <a:avLst/>
          </a:prstGeom>
          <a:noFill/>
          <a:ln>
            <a:noFill/>
          </a:ln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11"/>
          <p:cNvSpPr txBox="1"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  <a:defRPr sz="3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83" name="Google Shape;83;p11"/>
          <p:cNvSpPr txBox="1"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36195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238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4" name="Google Shape;84;p11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5" name="Google Shape;85;p11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6" name="Google Shape;86;p11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-PL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0" name="Google Shape;160;p1"/>
          <p:cNvPicPr preferRelativeResize="0"/>
          <p:nvPr/>
        </p:nvPicPr>
        <p:blipFill rotWithShape="1"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922013" y="107275"/>
            <a:ext cx="3950575" cy="3193148"/>
          </a:xfrm>
          <a:prstGeom prst="rect">
            <a:avLst/>
          </a:prstGeom>
          <a:noFill/>
          <a:ln>
            <a:noFill/>
          </a:ln>
        </p:spPr>
      </p:pic>
      <p:sp>
        <p:nvSpPr>
          <p:cNvPr id="161" name="Google Shape;161;p1"/>
          <p:cNvSpPr txBox="1">
            <a:spLocks noGrp="1"/>
          </p:cNvSpPr>
          <p:nvPr>
            <p:ph type="subTitle" idx="1"/>
          </p:nvPr>
        </p:nvSpPr>
        <p:spPr>
          <a:xfrm>
            <a:off x="-390090" y="4935384"/>
            <a:ext cx="3644700" cy="67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</a:pPr>
            <a:r>
              <a:rPr lang="pl-PL" sz="1600" b="1"/>
              <a:t>Developed by</a:t>
            </a:r>
            <a:endParaRPr/>
          </a:p>
          <a:p>
            <a:pPr marL="0" lvl="0" indent="0" algn="ctr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</a:pPr>
            <a:r>
              <a:rPr lang="pl-PL" sz="1600" b="1"/>
              <a:t>Jan Kochanowski University (PL)</a:t>
            </a:r>
            <a:endParaRPr/>
          </a:p>
        </p:txBody>
      </p:sp>
      <p:sp>
        <p:nvSpPr>
          <p:cNvPr id="162" name="Google Shape;162;p1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-PL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1</a:t>
            </a:fld>
            <a:endParaRPr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3" name="Google Shape;163;p1"/>
          <p:cNvSpPr txBox="1"/>
          <p:nvPr/>
        </p:nvSpPr>
        <p:spPr>
          <a:xfrm>
            <a:off x="1875407" y="2633249"/>
            <a:ext cx="6043800" cy="306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 fontScale="55000" lnSpcReduction="20000"/>
          </a:bodyPr>
          <a:lstStyle/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Calibri"/>
              <a:buNone/>
            </a:pPr>
            <a:r>
              <a:rPr lang="pl-PL" sz="41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T</a:t>
            </a:r>
            <a:r>
              <a:rPr lang="pl-PL" sz="4100" b="1">
                <a:latin typeface="Calibri"/>
                <a:ea typeface="Calibri"/>
                <a:cs typeface="Calibri"/>
                <a:sym typeface="Calibri"/>
              </a:rPr>
              <a:t>oolkit</a:t>
            </a:r>
            <a:r>
              <a:rPr lang="pl-PL" sz="41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2</a:t>
            </a:r>
            <a:endParaRPr/>
          </a:p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Calibri"/>
              <a:buNone/>
            </a:pPr>
            <a:r>
              <a:rPr lang="pl-PL" sz="41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L</a:t>
            </a:r>
            <a:r>
              <a:rPr lang="pl-PL" sz="4100" b="1">
                <a:latin typeface="Calibri"/>
                <a:ea typeface="Calibri"/>
                <a:cs typeface="Calibri"/>
                <a:sym typeface="Calibri"/>
              </a:rPr>
              <a:t>earning</a:t>
            </a:r>
            <a:r>
              <a:rPr lang="pl-PL" sz="41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6</a:t>
            </a:r>
            <a:br>
              <a:rPr lang="pl-PL" sz="41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pl-PL" sz="41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Communication. </a:t>
            </a:r>
            <a:endParaRPr/>
          </a:p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Calibri"/>
              <a:buNone/>
            </a:pPr>
            <a:r>
              <a:rPr lang="pl-PL" sz="41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Use plain and timing communication</a:t>
            </a:r>
            <a:r>
              <a:rPr lang="pl-PL" sz="31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/>
            </a:r>
            <a:br>
              <a:rPr lang="pl-PL" sz="31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pl-PL" sz="31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/>
            </a:r>
            <a:br>
              <a:rPr lang="pl-PL" sz="31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pl-PL" sz="43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Pre intervention</a:t>
            </a:r>
            <a:endParaRPr sz="4300" b="1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64" name="Google Shape;164;p1"/>
          <p:cNvPicPr preferRelativeResize="0"/>
          <p:nvPr/>
        </p:nvPicPr>
        <p:blipFill rotWithShape="1">
          <a:blip r:embed="rId4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83590" y="5695949"/>
            <a:ext cx="769420" cy="579153"/>
          </a:xfrm>
          <a:prstGeom prst="rect">
            <a:avLst/>
          </a:prstGeom>
          <a:solidFill>
            <a:srgbClr val="FFFFFF"/>
          </a:solidFill>
          <a:ln>
            <a:noFill/>
          </a:ln>
        </p:spPr>
      </p:pic>
      <p:pic>
        <p:nvPicPr>
          <p:cNvPr id="165" name="Google Shape;165;p1"/>
          <p:cNvPicPr preferRelativeResize="0"/>
          <p:nvPr/>
        </p:nvPicPr>
        <p:blipFill rotWithShape="1">
          <a:blip r:embed="rId5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918225" y="6015050"/>
            <a:ext cx="3950575" cy="548691"/>
          </a:xfrm>
          <a:prstGeom prst="rect">
            <a:avLst/>
          </a:prstGeom>
          <a:noFill/>
          <a:ln>
            <a:noFill/>
          </a:ln>
        </p:spPr>
      </p:pic>
      <p:pic>
        <p:nvPicPr>
          <p:cNvPr id="166" name="Google Shape;166;p1"/>
          <p:cNvPicPr preferRelativeResize="0"/>
          <p:nvPr/>
        </p:nvPicPr>
        <p:blipFill rotWithShape="1">
          <a:blip r:embed="rId6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75206" y="278722"/>
            <a:ext cx="2549898" cy="124441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1" name="Google Shape;171;p2"/>
          <p:cNvPicPr preferRelativeResize="0"/>
          <p:nvPr/>
        </p:nvPicPr>
        <p:blipFill rotWithShape="1"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26746" y="75548"/>
            <a:ext cx="1565428" cy="748838"/>
          </a:xfrm>
          <a:prstGeom prst="rect">
            <a:avLst/>
          </a:prstGeom>
          <a:noFill/>
          <a:ln>
            <a:noFill/>
          </a:ln>
        </p:spPr>
      </p:pic>
      <p:sp>
        <p:nvSpPr>
          <p:cNvPr id="172" name="Google Shape;172;p2"/>
          <p:cNvSpPr txBox="1"/>
          <p:nvPr/>
        </p:nvSpPr>
        <p:spPr>
          <a:xfrm>
            <a:off x="2048302" y="241022"/>
            <a:ext cx="5623637" cy="10156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l-PL"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Learning Unit 6. - Synopsis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l-PL"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Communication: Use simple and time-based communication</a:t>
            </a:r>
            <a:endParaRPr sz="2000" b="1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3" name="Google Shape;173;p2"/>
          <p:cNvSpPr txBox="1"/>
          <p:nvPr/>
        </p:nvSpPr>
        <p:spPr>
          <a:xfrm>
            <a:off x="201825" y="6388964"/>
            <a:ext cx="1162049" cy="307777"/>
          </a:xfrm>
          <a:prstGeom prst="rect">
            <a:avLst/>
          </a:prstGeom>
          <a:solidFill>
            <a:srgbClr val="FFF2CC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l-PL"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DOTS: KrisG</a:t>
            </a:r>
            <a:endParaRPr sz="14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5" name="Google Shape;175;p2"/>
          <p:cNvSpPr/>
          <p:nvPr/>
        </p:nvSpPr>
        <p:spPr>
          <a:xfrm>
            <a:off x="782849" y="1461857"/>
            <a:ext cx="7892248" cy="911803"/>
          </a:xfrm>
          <a:prstGeom prst="roundRect">
            <a:avLst>
              <a:gd name="adj" fmla="val 10000"/>
            </a:avLst>
          </a:prstGeom>
          <a:solidFill>
            <a:srgbClr val="4372C3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6" name="Google Shape;176;p2"/>
          <p:cNvSpPr txBox="1"/>
          <p:nvPr/>
        </p:nvSpPr>
        <p:spPr>
          <a:xfrm>
            <a:off x="2452478" y="1461857"/>
            <a:ext cx="6222618" cy="9118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8100" tIns="38100" rIns="38100" bIns="3810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Calibri"/>
              <a:buNone/>
            </a:pPr>
            <a:r>
              <a:rPr lang="pl-PL" sz="10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1. The main principles of communication during the crisis.</a:t>
            </a:r>
            <a:endParaRPr sz="1000" b="1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35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Calibri"/>
              <a:buNone/>
            </a:pPr>
            <a:r>
              <a:rPr lang="pl-PL" sz="10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Question: Do you know the main rules for communicating in a crisis?</a:t>
            </a:r>
            <a:endParaRPr sz="1000" b="1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35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Calibri"/>
              <a:buNone/>
            </a:pPr>
            <a:r>
              <a:rPr lang="pl-PL" sz="10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Activity: Analysis of the rules of communication during a crisis.</a:t>
            </a:r>
            <a:endParaRPr sz="10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7" name="Google Shape;177;p2"/>
          <p:cNvSpPr/>
          <p:nvPr/>
        </p:nvSpPr>
        <p:spPr>
          <a:xfrm>
            <a:off x="874029" y="1553037"/>
            <a:ext cx="1578449" cy="729442"/>
          </a:xfrm>
          <a:prstGeom prst="roundRect">
            <a:avLst>
              <a:gd name="adj" fmla="val 10000"/>
            </a:avLst>
          </a:prstGeom>
          <a:blipFill rotWithShape="1">
            <a:blip r:embed="rId4" cstate="email">
              <a:alphaModFix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8" name="Google Shape;178;p2"/>
          <p:cNvSpPr/>
          <p:nvPr/>
        </p:nvSpPr>
        <p:spPr>
          <a:xfrm>
            <a:off x="782849" y="2464840"/>
            <a:ext cx="7892248" cy="911803"/>
          </a:xfrm>
          <a:prstGeom prst="roundRect">
            <a:avLst>
              <a:gd name="adj" fmla="val 10000"/>
            </a:avLst>
          </a:prstGeom>
          <a:solidFill>
            <a:srgbClr val="4372C3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9" name="Google Shape;179;p2"/>
          <p:cNvSpPr txBox="1"/>
          <p:nvPr/>
        </p:nvSpPr>
        <p:spPr>
          <a:xfrm>
            <a:off x="2452478" y="2464840"/>
            <a:ext cx="6222618" cy="9118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8100" tIns="38100" rIns="38100" bIns="3810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Calibri"/>
              <a:buNone/>
            </a:pPr>
            <a:r>
              <a:rPr lang="pl-PL" sz="10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2. Basic types of communication during the crisis.</a:t>
            </a:r>
            <a:endParaRPr sz="1000" b="1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35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Calibri"/>
              <a:buNone/>
            </a:pPr>
            <a:r>
              <a:rPr lang="pl-PL" sz="10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Question: Do you know the basic types of communication in times of crisis?</a:t>
            </a:r>
            <a:endParaRPr sz="1000" b="1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35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Calibri"/>
              <a:buNone/>
            </a:pPr>
            <a:r>
              <a:rPr lang="pl-PL" sz="10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Activity: Recognize the basic types and directions of communication in crisis.</a:t>
            </a:r>
            <a:endParaRPr sz="10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0" name="Google Shape;180;p2"/>
          <p:cNvSpPr/>
          <p:nvPr/>
        </p:nvSpPr>
        <p:spPr>
          <a:xfrm>
            <a:off x="874029" y="2556021"/>
            <a:ext cx="1578449" cy="729442"/>
          </a:xfrm>
          <a:prstGeom prst="roundRect">
            <a:avLst>
              <a:gd name="adj" fmla="val 10000"/>
            </a:avLst>
          </a:prstGeom>
          <a:blipFill rotWithShape="1">
            <a:blip r:embed="rId5" cstate="email">
              <a:alphaModFix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1" name="Google Shape;181;p2"/>
          <p:cNvSpPr/>
          <p:nvPr/>
        </p:nvSpPr>
        <p:spPr>
          <a:xfrm>
            <a:off x="782849" y="3467824"/>
            <a:ext cx="7892248" cy="911803"/>
          </a:xfrm>
          <a:prstGeom prst="roundRect">
            <a:avLst>
              <a:gd name="adj" fmla="val 10000"/>
            </a:avLst>
          </a:prstGeom>
          <a:solidFill>
            <a:srgbClr val="4372C3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2" name="Google Shape;182;p2"/>
          <p:cNvSpPr txBox="1"/>
          <p:nvPr/>
        </p:nvSpPr>
        <p:spPr>
          <a:xfrm>
            <a:off x="2452478" y="3467824"/>
            <a:ext cx="6222618" cy="9118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8100" tIns="38100" rIns="38100" bIns="381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Calibri"/>
              <a:buNone/>
            </a:pPr>
            <a:r>
              <a:rPr lang="pl-PL" sz="10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3. Assessment of the course of communication. Checklists</a:t>
            </a:r>
            <a:endParaRPr sz="1000" b="1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35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Calibri"/>
              <a:buNone/>
            </a:pPr>
            <a:r>
              <a:rPr lang="pl-PL" sz="10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Question: Do you know what checklists help assess communication in a crisis?</a:t>
            </a:r>
            <a:endParaRPr sz="1000" b="1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35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Calibri"/>
              <a:buNone/>
            </a:pPr>
            <a:r>
              <a:rPr lang="pl-PL" sz="10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Activity: Creating and checking checklists.</a:t>
            </a:r>
            <a:endParaRPr sz="10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57150" marR="0" lvl="1" indent="-6350" algn="l" rtl="0">
              <a:lnSpc>
                <a:spcPct val="90000"/>
              </a:lnSpc>
              <a:spcBef>
                <a:spcPts val="350"/>
              </a:spcBef>
              <a:spcAft>
                <a:spcPts val="0"/>
              </a:spcAft>
              <a:buClr>
                <a:schemeClr val="dk1"/>
              </a:buClr>
              <a:buSzPts val="800"/>
              <a:buFont typeface="Calibri"/>
              <a:buNone/>
            </a:pPr>
            <a:endParaRPr sz="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57150" marR="0" lvl="1" indent="-6350" algn="l" rtl="0">
              <a:lnSpc>
                <a:spcPct val="90000"/>
              </a:lnSpc>
              <a:spcBef>
                <a:spcPts val="120"/>
              </a:spcBef>
              <a:spcAft>
                <a:spcPts val="0"/>
              </a:spcAft>
              <a:buClr>
                <a:schemeClr val="dk1"/>
              </a:buClr>
              <a:buSzPts val="800"/>
              <a:buFont typeface="Calibri"/>
              <a:buNone/>
            </a:pPr>
            <a:endParaRPr sz="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3" name="Google Shape;183;p2"/>
          <p:cNvSpPr/>
          <p:nvPr/>
        </p:nvSpPr>
        <p:spPr>
          <a:xfrm>
            <a:off x="874029" y="3559005"/>
            <a:ext cx="1578449" cy="729442"/>
          </a:xfrm>
          <a:prstGeom prst="roundRect">
            <a:avLst>
              <a:gd name="adj" fmla="val 10000"/>
            </a:avLst>
          </a:prstGeom>
          <a:blipFill rotWithShape="1">
            <a:blip r:embed="rId6" cstate="email">
              <a:alphaModFix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4" name="Google Shape;184;p2"/>
          <p:cNvSpPr/>
          <p:nvPr/>
        </p:nvSpPr>
        <p:spPr>
          <a:xfrm>
            <a:off x="782849" y="4470808"/>
            <a:ext cx="7892248" cy="911803"/>
          </a:xfrm>
          <a:prstGeom prst="roundRect">
            <a:avLst>
              <a:gd name="adj" fmla="val 10000"/>
            </a:avLst>
          </a:prstGeom>
          <a:solidFill>
            <a:srgbClr val="4372C3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5" name="Google Shape;185;p2"/>
          <p:cNvSpPr txBox="1"/>
          <p:nvPr/>
        </p:nvSpPr>
        <p:spPr>
          <a:xfrm>
            <a:off x="2452478" y="4470808"/>
            <a:ext cx="6222618" cy="9118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8100" tIns="38100" rIns="38100" bIns="3810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Calibri"/>
              <a:buNone/>
            </a:pPr>
            <a:r>
              <a:rPr lang="pl-PL" sz="10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4. Cooperation of entities and institutions during the crisis</a:t>
            </a:r>
            <a:endParaRPr sz="1000" b="1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35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Calibri"/>
              <a:buNone/>
            </a:pPr>
            <a:r>
              <a:rPr lang="pl-PL" sz="10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Question: Do you know what persons and institutions are involved in the crisis and what is their role?</a:t>
            </a:r>
            <a:endParaRPr sz="1000" b="1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35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Calibri"/>
              <a:buNone/>
            </a:pPr>
            <a:r>
              <a:rPr lang="pl-PL" sz="10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Activity: Communication of entities and institutions in times of crisis.. </a:t>
            </a:r>
            <a:endParaRPr sz="10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6" name="Google Shape;186;p2"/>
          <p:cNvSpPr/>
          <p:nvPr/>
        </p:nvSpPr>
        <p:spPr>
          <a:xfrm>
            <a:off x="874029" y="4561988"/>
            <a:ext cx="1578449" cy="729442"/>
          </a:xfrm>
          <a:prstGeom prst="roundRect">
            <a:avLst>
              <a:gd name="adj" fmla="val 10000"/>
            </a:avLst>
          </a:prstGeom>
          <a:blipFill rotWithShape="1">
            <a:blip r:embed="rId7" cstate="email">
              <a:alphaModFix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7" name="Google Shape;187;p2"/>
          <p:cNvSpPr/>
          <p:nvPr/>
        </p:nvSpPr>
        <p:spPr>
          <a:xfrm>
            <a:off x="782849" y="5473792"/>
            <a:ext cx="7892248" cy="911803"/>
          </a:xfrm>
          <a:prstGeom prst="roundRect">
            <a:avLst>
              <a:gd name="adj" fmla="val 10000"/>
            </a:avLst>
          </a:prstGeom>
          <a:solidFill>
            <a:srgbClr val="4372C3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8" name="Google Shape;188;p2"/>
          <p:cNvSpPr txBox="1"/>
          <p:nvPr/>
        </p:nvSpPr>
        <p:spPr>
          <a:xfrm>
            <a:off x="2452478" y="5473792"/>
            <a:ext cx="6222618" cy="9118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8100" tIns="38100" rIns="38100" bIns="3810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Calibri"/>
              <a:buNone/>
            </a:pPr>
            <a:r>
              <a:rPr lang="pl-PL" sz="10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5. Disinformation and communication disruptions in times of crisis. </a:t>
            </a:r>
            <a:endParaRPr/>
          </a:p>
          <a:p>
            <a:pPr marL="0" marR="0" lvl="0" indent="0" algn="l" rtl="0">
              <a:lnSpc>
                <a:spcPct val="90000"/>
              </a:lnSpc>
              <a:spcBef>
                <a:spcPts val="35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Calibri"/>
              <a:buNone/>
            </a:pPr>
            <a:r>
              <a:rPr lang="pl-PL" sz="10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Question: Can you identify the main sources of disinformation during the crisis?</a:t>
            </a:r>
            <a:endParaRPr sz="1000" b="1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35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Calibri"/>
              <a:buNone/>
            </a:pPr>
            <a:r>
              <a:rPr lang="pl-PL" sz="10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Activity: Dealing with disinformation in times of crisis.. </a:t>
            </a:r>
            <a:endParaRPr sz="10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9" name="Google Shape;189;p2"/>
          <p:cNvSpPr/>
          <p:nvPr/>
        </p:nvSpPr>
        <p:spPr>
          <a:xfrm>
            <a:off x="874029" y="5564972"/>
            <a:ext cx="1578449" cy="729442"/>
          </a:xfrm>
          <a:prstGeom prst="roundRect">
            <a:avLst>
              <a:gd name="adj" fmla="val 10000"/>
            </a:avLst>
          </a:prstGeom>
          <a:blipFill rotWithShape="1">
            <a:blip r:embed="rId8" cstate="email">
              <a:alphaModFix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" name="Google Shape;194;p3"/>
          <p:cNvPicPr preferRelativeResize="0"/>
          <p:nvPr/>
        </p:nvPicPr>
        <p:blipFill rotWithShape="1"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-5400010">
            <a:off x="4242280" y="844107"/>
            <a:ext cx="4165686" cy="5125333"/>
          </a:xfrm>
          <a:prstGeom prst="rect">
            <a:avLst/>
          </a:prstGeom>
          <a:noFill/>
          <a:ln>
            <a:noFill/>
          </a:ln>
        </p:spPr>
      </p:pic>
      <p:sp>
        <p:nvSpPr>
          <p:cNvPr id="195" name="Google Shape;195;p3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-PL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3</a:t>
            </a:fld>
            <a:endParaRPr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6" name="Google Shape;196;p3"/>
          <p:cNvSpPr/>
          <p:nvPr/>
        </p:nvSpPr>
        <p:spPr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8" name="Google Shape;198;p3"/>
          <p:cNvSpPr/>
          <p:nvPr/>
        </p:nvSpPr>
        <p:spPr>
          <a:xfrm>
            <a:off x="3507451" y="3980780"/>
            <a:ext cx="91425" cy="37624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60000" y="0"/>
                </a:moveTo>
                <a:lnTo>
                  <a:pt x="60000" y="72025"/>
                </a:lnTo>
                <a:lnTo>
                  <a:pt x="60211" y="72025"/>
                </a:lnTo>
                <a:lnTo>
                  <a:pt x="60211" y="120000"/>
                </a:lnTo>
              </a:path>
            </a:pathLst>
          </a:custGeom>
          <a:noFill/>
          <a:ln w="12700" cap="flat" cmpd="sng">
            <a:solidFill>
              <a:srgbClr val="3A66B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9" name="Google Shape;199;p3"/>
          <p:cNvSpPr/>
          <p:nvPr/>
        </p:nvSpPr>
        <p:spPr>
          <a:xfrm>
            <a:off x="2754260" y="2967363"/>
            <a:ext cx="798902" cy="36875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0" y="71050"/>
                </a:lnTo>
                <a:lnTo>
                  <a:pt x="120000" y="71050"/>
                </a:lnTo>
                <a:lnTo>
                  <a:pt x="120000" y="120000"/>
                </a:lnTo>
              </a:path>
            </a:pathLst>
          </a:custGeom>
          <a:noFill/>
          <a:ln w="12700" cap="flat" cmpd="sng">
            <a:solidFill>
              <a:srgbClr val="345A99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0" name="Google Shape;200;p3"/>
          <p:cNvSpPr/>
          <p:nvPr/>
        </p:nvSpPr>
        <p:spPr>
          <a:xfrm>
            <a:off x="1803382" y="3984500"/>
            <a:ext cx="91425" cy="37894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60000" y="0"/>
                </a:moveTo>
                <a:lnTo>
                  <a:pt x="60000" y="72366"/>
                </a:lnTo>
                <a:lnTo>
                  <a:pt x="62129" y="72366"/>
                </a:lnTo>
                <a:lnTo>
                  <a:pt x="62129" y="120000"/>
                </a:lnTo>
              </a:path>
            </a:pathLst>
          </a:custGeom>
          <a:noFill/>
          <a:ln w="12700" cap="flat" cmpd="sng">
            <a:solidFill>
              <a:srgbClr val="3A66B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1" name="Google Shape;201;p3"/>
          <p:cNvSpPr/>
          <p:nvPr/>
        </p:nvSpPr>
        <p:spPr>
          <a:xfrm>
            <a:off x="1849094" y="2967363"/>
            <a:ext cx="905166" cy="37247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120000" y="0"/>
                </a:moveTo>
                <a:lnTo>
                  <a:pt x="120000" y="71538"/>
                </a:lnTo>
                <a:lnTo>
                  <a:pt x="0" y="71538"/>
                </a:lnTo>
                <a:lnTo>
                  <a:pt x="0" y="120000"/>
                </a:lnTo>
              </a:path>
            </a:pathLst>
          </a:custGeom>
          <a:noFill/>
          <a:ln w="12700" cap="flat" cmpd="sng">
            <a:solidFill>
              <a:srgbClr val="345A99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2" name="Google Shape;202;p3"/>
          <p:cNvSpPr/>
          <p:nvPr/>
        </p:nvSpPr>
        <p:spPr>
          <a:xfrm>
            <a:off x="1406157" y="2052845"/>
            <a:ext cx="2546495" cy="914518"/>
          </a:xfrm>
          <a:prstGeom prst="roundRect">
            <a:avLst>
              <a:gd name="adj" fmla="val 16667"/>
            </a:avLst>
          </a:prstGeom>
          <a:solidFill>
            <a:srgbClr val="0070C0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3" name="Google Shape;203;p3"/>
          <p:cNvSpPr txBox="1"/>
          <p:nvPr/>
        </p:nvSpPr>
        <p:spPr>
          <a:xfrm>
            <a:off x="1490033" y="2210260"/>
            <a:ext cx="2396916" cy="7256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975" tIns="6975" rIns="6975" bIns="87450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100">
              <a:solidFill>
                <a:schemeClr val="dk1"/>
              </a:solidFill>
              <a:latin typeface="Book Antiqua"/>
              <a:ea typeface="Book Antiqua"/>
              <a:cs typeface="Book Antiqua"/>
              <a:sym typeface="Book Antiqua"/>
            </a:endParaRPr>
          </a:p>
        </p:txBody>
      </p:sp>
      <p:sp>
        <p:nvSpPr>
          <p:cNvPr id="204" name="Google Shape;204;p3"/>
          <p:cNvSpPr/>
          <p:nvPr/>
        </p:nvSpPr>
        <p:spPr>
          <a:xfrm>
            <a:off x="1375907" y="3314839"/>
            <a:ext cx="885872" cy="644663"/>
          </a:xfrm>
          <a:prstGeom prst="flowChartAlternateProcess">
            <a:avLst/>
          </a:prstGeom>
          <a:solidFill>
            <a:schemeClr val="accent6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5" name="Google Shape;205;p3"/>
          <p:cNvSpPr txBox="1"/>
          <p:nvPr/>
        </p:nvSpPr>
        <p:spPr>
          <a:xfrm>
            <a:off x="1406264" y="3424676"/>
            <a:ext cx="789959" cy="467542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10150" tIns="10150" rIns="10150" bIns="87450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l-PL" sz="16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No</a:t>
            </a:r>
            <a:endParaRPr sz="1100">
              <a:solidFill>
                <a:schemeClr val="dk1"/>
              </a:solidFill>
              <a:latin typeface="Book Antiqua"/>
              <a:ea typeface="Book Antiqua"/>
              <a:cs typeface="Book Antiqua"/>
              <a:sym typeface="Book Antiqua"/>
            </a:endParaRPr>
          </a:p>
        </p:txBody>
      </p:sp>
      <p:sp>
        <p:nvSpPr>
          <p:cNvPr id="206" name="Google Shape;206;p3"/>
          <p:cNvSpPr/>
          <p:nvPr/>
        </p:nvSpPr>
        <p:spPr>
          <a:xfrm>
            <a:off x="1306751" y="4363444"/>
            <a:ext cx="1077180" cy="969335"/>
          </a:xfrm>
          <a:prstGeom prst="flowChartAlternateProcess">
            <a:avLst/>
          </a:prstGeom>
          <a:solidFill>
            <a:srgbClr val="00B050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7" name="Google Shape;207;p3"/>
          <p:cNvSpPr/>
          <p:nvPr/>
        </p:nvSpPr>
        <p:spPr>
          <a:xfrm>
            <a:off x="3123421" y="3336116"/>
            <a:ext cx="859482" cy="644663"/>
          </a:xfrm>
          <a:prstGeom prst="roundRect">
            <a:avLst>
              <a:gd name="adj" fmla="val 16667"/>
            </a:avLst>
          </a:prstGeom>
          <a:solidFill>
            <a:srgbClr val="F4B081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8" name="Google Shape;208;p3"/>
          <p:cNvSpPr txBox="1"/>
          <p:nvPr/>
        </p:nvSpPr>
        <p:spPr>
          <a:xfrm>
            <a:off x="3166742" y="3375085"/>
            <a:ext cx="798980" cy="581723"/>
          </a:xfrm>
          <a:prstGeom prst="rect">
            <a:avLst/>
          </a:prstGeom>
          <a:solidFill>
            <a:srgbClr val="F4B081"/>
          </a:solidFill>
          <a:ln>
            <a:noFill/>
          </a:ln>
        </p:spPr>
        <p:txBody>
          <a:bodyPr spcFirstLastPara="1" wrap="square" lIns="10150" tIns="10150" rIns="10150" bIns="87450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l-PL" sz="16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Yes</a:t>
            </a:r>
            <a:endParaRPr sz="1100">
              <a:solidFill>
                <a:schemeClr val="dk1"/>
              </a:solidFill>
              <a:latin typeface="Book Antiqua"/>
              <a:ea typeface="Book Antiqua"/>
              <a:cs typeface="Book Antiqua"/>
              <a:sym typeface="Book Antiqua"/>
            </a:endParaRPr>
          </a:p>
        </p:txBody>
      </p:sp>
      <p:sp>
        <p:nvSpPr>
          <p:cNvPr id="209" name="Google Shape;209;p3"/>
          <p:cNvSpPr/>
          <p:nvPr/>
        </p:nvSpPr>
        <p:spPr>
          <a:xfrm>
            <a:off x="3009151" y="4357029"/>
            <a:ext cx="1088346" cy="975750"/>
          </a:xfrm>
          <a:prstGeom prst="roundRect">
            <a:avLst>
              <a:gd name="adj" fmla="val 16667"/>
            </a:avLst>
          </a:prstGeom>
          <a:solidFill>
            <a:srgbClr val="FFC000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0" name="Google Shape;210;p3"/>
          <p:cNvSpPr txBox="1"/>
          <p:nvPr/>
        </p:nvSpPr>
        <p:spPr>
          <a:xfrm>
            <a:off x="3080679" y="4556812"/>
            <a:ext cx="996774" cy="8804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150" tIns="10150" rIns="10150" bIns="87450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l-PL" sz="14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 </a:t>
            </a:r>
            <a:endParaRPr sz="1100">
              <a:solidFill>
                <a:schemeClr val="dk1"/>
              </a:solidFill>
              <a:latin typeface="Book Antiqua"/>
              <a:ea typeface="Book Antiqua"/>
              <a:cs typeface="Book Antiqua"/>
              <a:sym typeface="Book Antiqua"/>
            </a:endParaRPr>
          </a:p>
        </p:txBody>
      </p:sp>
      <p:sp>
        <p:nvSpPr>
          <p:cNvPr id="211" name="Google Shape;211;p3"/>
          <p:cNvSpPr/>
          <p:nvPr/>
        </p:nvSpPr>
        <p:spPr>
          <a:xfrm>
            <a:off x="1350473" y="692347"/>
            <a:ext cx="7470308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l-PL" sz="24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1. The main principles of communication during the crisis </a:t>
            </a:r>
            <a:endParaRPr/>
          </a:p>
        </p:txBody>
      </p:sp>
      <p:sp>
        <p:nvSpPr>
          <p:cNvPr id="212" name="Google Shape;212;p3"/>
          <p:cNvSpPr/>
          <p:nvPr/>
        </p:nvSpPr>
        <p:spPr>
          <a:xfrm>
            <a:off x="3439536" y="5121934"/>
            <a:ext cx="789012" cy="374227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 w="12700" cap="flat" cmpd="sng">
            <a:solidFill>
              <a:srgbClr val="31538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</a:pPr>
            <a:r>
              <a:rPr lang="pl-PL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Quiz 1</a:t>
            </a:r>
            <a:endParaRPr sz="1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3" name="Google Shape;213;p3"/>
          <p:cNvSpPr txBox="1"/>
          <p:nvPr/>
        </p:nvSpPr>
        <p:spPr>
          <a:xfrm>
            <a:off x="3032046" y="4541911"/>
            <a:ext cx="1005336" cy="480131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Calibri"/>
              <a:buNone/>
            </a:pPr>
            <a:r>
              <a:rPr lang="pl-PL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Click here</a:t>
            </a:r>
            <a:endParaRPr/>
          </a:p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Calibri"/>
              <a:buNone/>
            </a:pPr>
            <a:r>
              <a:rPr lang="pl-PL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Activity 1b </a:t>
            </a:r>
            <a:endParaRPr/>
          </a:p>
        </p:txBody>
      </p:sp>
      <p:sp>
        <p:nvSpPr>
          <p:cNvPr id="214" name="Google Shape;214;p3"/>
          <p:cNvSpPr txBox="1"/>
          <p:nvPr/>
        </p:nvSpPr>
        <p:spPr>
          <a:xfrm>
            <a:off x="1476451" y="2052845"/>
            <a:ext cx="2286000" cy="73890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Calibri"/>
              <a:buNone/>
            </a:pPr>
            <a:r>
              <a:rPr lang="pl-PL" sz="140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Do you know the main rules for communicating in a crisis?</a:t>
            </a:r>
            <a:endParaRPr sz="140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15" name="Google Shape;215;p3"/>
          <p:cNvPicPr preferRelativeResize="0"/>
          <p:nvPr/>
        </p:nvPicPr>
        <p:blipFill rotWithShape="1">
          <a:blip r:embed="rId4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26746" y="75548"/>
            <a:ext cx="1565428" cy="748838"/>
          </a:xfrm>
          <a:prstGeom prst="rect">
            <a:avLst/>
          </a:prstGeom>
          <a:noFill/>
          <a:ln>
            <a:noFill/>
          </a:ln>
        </p:spPr>
      </p:pic>
      <p:sp>
        <p:nvSpPr>
          <p:cNvPr id="216" name="Google Shape;216;p3"/>
          <p:cNvSpPr txBox="1"/>
          <p:nvPr/>
        </p:nvSpPr>
        <p:spPr>
          <a:xfrm>
            <a:off x="1306751" y="4480269"/>
            <a:ext cx="1161917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l-PL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Click here Activity 1</a:t>
            </a:r>
            <a:endParaRPr/>
          </a:p>
        </p:txBody>
      </p:sp>
      <p:sp>
        <p:nvSpPr>
          <p:cNvPr id="217" name="Google Shape;217;p3"/>
          <p:cNvSpPr/>
          <p:nvPr/>
        </p:nvSpPr>
        <p:spPr>
          <a:xfrm>
            <a:off x="1577678" y="5116122"/>
            <a:ext cx="1077180" cy="374227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 w="12700" cap="flat" cmpd="sng">
            <a:solidFill>
              <a:srgbClr val="31538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</a:pPr>
            <a:r>
              <a:rPr lang="pl-PL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List of rules</a:t>
            </a:r>
            <a:endParaRPr sz="1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2" name="Google Shape;222;p4"/>
          <p:cNvPicPr preferRelativeResize="0"/>
          <p:nvPr/>
        </p:nvPicPr>
        <p:blipFill rotWithShape="1"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-5400000">
            <a:off x="3868466" y="1494224"/>
            <a:ext cx="5561305" cy="4471136"/>
          </a:xfrm>
          <a:prstGeom prst="rect">
            <a:avLst/>
          </a:prstGeom>
          <a:noFill/>
          <a:ln>
            <a:noFill/>
          </a:ln>
        </p:spPr>
      </p:pic>
      <p:sp>
        <p:nvSpPr>
          <p:cNvPr id="223" name="Google Shape;223;p4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-PL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4</a:t>
            </a:fld>
            <a:endParaRPr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4" name="Google Shape;224;p4"/>
          <p:cNvSpPr/>
          <p:nvPr/>
        </p:nvSpPr>
        <p:spPr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6" name="Google Shape;226;p4"/>
          <p:cNvSpPr/>
          <p:nvPr/>
        </p:nvSpPr>
        <p:spPr>
          <a:xfrm>
            <a:off x="4240719" y="3548937"/>
            <a:ext cx="109031" cy="361711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60000" y="0"/>
                </a:moveTo>
                <a:lnTo>
                  <a:pt x="60000" y="72025"/>
                </a:lnTo>
                <a:lnTo>
                  <a:pt x="60211" y="72025"/>
                </a:lnTo>
                <a:lnTo>
                  <a:pt x="60211" y="120000"/>
                </a:lnTo>
              </a:path>
            </a:pathLst>
          </a:custGeom>
          <a:noFill/>
          <a:ln w="12700" cap="flat" cmpd="sng">
            <a:solidFill>
              <a:srgbClr val="3A66B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7" name="Google Shape;227;p4"/>
          <p:cNvSpPr/>
          <p:nvPr/>
        </p:nvSpPr>
        <p:spPr>
          <a:xfrm>
            <a:off x="3342478" y="2574675"/>
            <a:ext cx="952756" cy="354504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0" y="71050"/>
                </a:lnTo>
                <a:lnTo>
                  <a:pt x="120000" y="71050"/>
                </a:lnTo>
                <a:lnTo>
                  <a:pt x="120000" y="120000"/>
                </a:lnTo>
              </a:path>
            </a:pathLst>
          </a:custGeom>
          <a:noFill/>
          <a:ln w="12700" cap="flat" cmpd="sng">
            <a:solidFill>
              <a:srgbClr val="345A99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8" name="Google Shape;228;p4"/>
          <p:cNvSpPr/>
          <p:nvPr/>
        </p:nvSpPr>
        <p:spPr>
          <a:xfrm>
            <a:off x="2208478" y="3552513"/>
            <a:ext cx="109031" cy="36430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60000" y="0"/>
                </a:moveTo>
                <a:lnTo>
                  <a:pt x="60000" y="72366"/>
                </a:lnTo>
                <a:lnTo>
                  <a:pt x="62129" y="72366"/>
                </a:lnTo>
                <a:lnTo>
                  <a:pt x="62129" y="120000"/>
                </a:lnTo>
              </a:path>
            </a:pathLst>
          </a:custGeom>
          <a:noFill/>
          <a:ln w="12700" cap="flat" cmpd="sng">
            <a:solidFill>
              <a:srgbClr val="3A66B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9" name="Google Shape;229;p4"/>
          <p:cNvSpPr/>
          <p:nvPr/>
        </p:nvSpPr>
        <p:spPr>
          <a:xfrm>
            <a:off x="2262994" y="2574675"/>
            <a:ext cx="1079484" cy="358081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120000" y="0"/>
                </a:moveTo>
                <a:lnTo>
                  <a:pt x="120000" y="71538"/>
                </a:lnTo>
                <a:lnTo>
                  <a:pt x="0" y="71538"/>
                </a:lnTo>
                <a:lnTo>
                  <a:pt x="0" y="120000"/>
                </a:lnTo>
              </a:path>
            </a:pathLst>
          </a:custGeom>
          <a:noFill/>
          <a:ln w="12700" cap="flat" cmpd="sng">
            <a:solidFill>
              <a:srgbClr val="345A99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0" name="Google Shape;230;p4"/>
          <p:cNvSpPr/>
          <p:nvPr/>
        </p:nvSpPr>
        <p:spPr>
          <a:xfrm>
            <a:off x="1734756" y="1695491"/>
            <a:ext cx="3036902" cy="879184"/>
          </a:xfrm>
          <a:prstGeom prst="roundRect">
            <a:avLst>
              <a:gd name="adj" fmla="val 16667"/>
            </a:avLst>
          </a:prstGeom>
          <a:solidFill>
            <a:srgbClr val="0070C0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1" name="Google Shape;231;p4"/>
          <p:cNvSpPr/>
          <p:nvPr/>
        </p:nvSpPr>
        <p:spPr>
          <a:xfrm>
            <a:off x="1734756" y="2932757"/>
            <a:ext cx="1056475" cy="619756"/>
          </a:xfrm>
          <a:prstGeom prst="flowChartAlternateProcess">
            <a:avLst/>
          </a:prstGeom>
          <a:solidFill>
            <a:srgbClr val="92D050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2" name="Google Shape;232;p4"/>
          <p:cNvSpPr txBox="1"/>
          <p:nvPr/>
        </p:nvSpPr>
        <p:spPr>
          <a:xfrm>
            <a:off x="1770831" y="2958981"/>
            <a:ext cx="984324" cy="559249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txBody>
          <a:bodyPr spcFirstLastPara="1" wrap="square" lIns="10150" tIns="10150" rIns="10150" bIns="87450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l-PL"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No</a:t>
            </a:r>
            <a:endParaRPr/>
          </a:p>
        </p:txBody>
      </p:sp>
      <p:sp>
        <p:nvSpPr>
          <p:cNvPr id="233" name="Google Shape;233;p4"/>
          <p:cNvSpPr/>
          <p:nvPr/>
        </p:nvSpPr>
        <p:spPr>
          <a:xfrm>
            <a:off x="1545191" y="3916817"/>
            <a:ext cx="1435603" cy="931883"/>
          </a:xfrm>
          <a:prstGeom prst="flowChartAlternateProcess">
            <a:avLst/>
          </a:prstGeom>
          <a:solidFill>
            <a:srgbClr val="92D050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l-PL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Click here Activity 2</a:t>
            </a:r>
            <a:endParaRPr/>
          </a:p>
        </p:txBody>
      </p:sp>
      <p:sp>
        <p:nvSpPr>
          <p:cNvPr id="234" name="Google Shape;234;p4"/>
          <p:cNvSpPr/>
          <p:nvPr/>
        </p:nvSpPr>
        <p:spPr>
          <a:xfrm>
            <a:off x="3782733" y="2929180"/>
            <a:ext cx="1025002" cy="619756"/>
          </a:xfrm>
          <a:prstGeom prst="roundRect">
            <a:avLst>
              <a:gd name="adj" fmla="val 16667"/>
            </a:avLst>
          </a:prstGeom>
          <a:solidFill>
            <a:srgbClr val="F4B081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5" name="Google Shape;235;p4"/>
          <p:cNvSpPr txBox="1"/>
          <p:nvPr/>
        </p:nvSpPr>
        <p:spPr>
          <a:xfrm>
            <a:off x="3810911" y="2958981"/>
            <a:ext cx="952849" cy="559247"/>
          </a:xfrm>
          <a:prstGeom prst="rect">
            <a:avLst/>
          </a:prstGeom>
          <a:solidFill>
            <a:srgbClr val="F4B081"/>
          </a:solidFill>
          <a:ln>
            <a:noFill/>
          </a:ln>
        </p:spPr>
        <p:txBody>
          <a:bodyPr spcFirstLastPara="1" wrap="square" lIns="10150" tIns="10150" rIns="10150" bIns="87450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l-PL" sz="16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Yes</a:t>
            </a:r>
            <a:endParaRPr sz="1100">
              <a:solidFill>
                <a:schemeClr val="dk1"/>
              </a:solidFill>
              <a:latin typeface="Book Antiqua"/>
              <a:ea typeface="Book Antiqua"/>
              <a:cs typeface="Book Antiqua"/>
              <a:sym typeface="Book Antiqua"/>
            </a:endParaRPr>
          </a:p>
        </p:txBody>
      </p:sp>
      <p:sp>
        <p:nvSpPr>
          <p:cNvPr id="236" name="Google Shape;236;p4"/>
          <p:cNvSpPr/>
          <p:nvPr/>
        </p:nvSpPr>
        <p:spPr>
          <a:xfrm>
            <a:off x="3646455" y="3910649"/>
            <a:ext cx="1297942" cy="938050"/>
          </a:xfrm>
          <a:prstGeom prst="roundRect">
            <a:avLst>
              <a:gd name="adj" fmla="val 16667"/>
            </a:avLst>
          </a:prstGeom>
          <a:solidFill>
            <a:srgbClr val="FFC000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7" name="Google Shape;237;p4"/>
          <p:cNvSpPr txBox="1"/>
          <p:nvPr/>
        </p:nvSpPr>
        <p:spPr>
          <a:xfrm>
            <a:off x="3690991" y="3956439"/>
            <a:ext cx="1188734" cy="846467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txBody>
          <a:bodyPr spcFirstLastPara="1" wrap="square" lIns="10150" tIns="10150" rIns="10150" bIns="87450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l-PL" sz="14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 </a:t>
            </a:r>
            <a:endParaRPr sz="1100">
              <a:solidFill>
                <a:schemeClr val="dk1"/>
              </a:solidFill>
              <a:latin typeface="Book Antiqua"/>
              <a:ea typeface="Book Antiqua"/>
              <a:cs typeface="Book Antiqua"/>
              <a:sym typeface="Book Antiqua"/>
            </a:endParaRPr>
          </a:p>
        </p:txBody>
      </p:sp>
      <p:sp>
        <p:nvSpPr>
          <p:cNvPr id="238" name="Google Shape;238;p4"/>
          <p:cNvSpPr/>
          <p:nvPr/>
        </p:nvSpPr>
        <p:spPr>
          <a:xfrm>
            <a:off x="1447069" y="712143"/>
            <a:ext cx="68892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l-PL" sz="24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2. Basic types of communication during the crisis </a:t>
            </a:r>
            <a:endParaRPr/>
          </a:p>
        </p:txBody>
      </p:sp>
      <p:sp>
        <p:nvSpPr>
          <p:cNvPr id="239" name="Google Shape;239;p4"/>
          <p:cNvSpPr txBox="1"/>
          <p:nvPr/>
        </p:nvSpPr>
        <p:spPr>
          <a:xfrm>
            <a:off x="3793986" y="4105605"/>
            <a:ext cx="1005336" cy="480131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Calibri"/>
              <a:buNone/>
            </a:pPr>
            <a:r>
              <a:rPr lang="pl-PL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Click here</a:t>
            </a:r>
            <a:endParaRPr/>
          </a:p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Calibri"/>
              <a:buNone/>
            </a:pPr>
            <a:r>
              <a:rPr lang="pl-PL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Activity 2b </a:t>
            </a:r>
            <a:endParaRPr/>
          </a:p>
        </p:txBody>
      </p:sp>
      <p:sp>
        <p:nvSpPr>
          <p:cNvPr id="240" name="Google Shape;240;p4"/>
          <p:cNvSpPr txBox="1"/>
          <p:nvPr/>
        </p:nvSpPr>
        <p:spPr>
          <a:xfrm>
            <a:off x="2032869" y="1768660"/>
            <a:ext cx="2337000" cy="73890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l-PL" sz="140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Do you know the basic types of communication in times of crisis?</a:t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1" name="Google Shape;241;p4"/>
          <p:cNvSpPr/>
          <p:nvPr/>
        </p:nvSpPr>
        <p:spPr>
          <a:xfrm>
            <a:off x="4208632" y="4848696"/>
            <a:ext cx="1109226" cy="550258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</a:pPr>
            <a:r>
              <a:rPr lang="pl-PL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Quiz 2</a:t>
            </a:r>
            <a:endParaRPr sz="1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2" name="Google Shape;242;p4"/>
          <p:cNvSpPr/>
          <p:nvPr/>
        </p:nvSpPr>
        <p:spPr>
          <a:xfrm>
            <a:off x="1996729" y="4848696"/>
            <a:ext cx="1435603" cy="550258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</a:pPr>
            <a:r>
              <a:rPr lang="pl-PL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types of communication</a:t>
            </a:r>
            <a:endParaRPr sz="1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43" name="Google Shape;243;p4"/>
          <p:cNvPicPr preferRelativeResize="0"/>
          <p:nvPr/>
        </p:nvPicPr>
        <p:blipFill rotWithShape="1">
          <a:blip r:embed="rId4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26746" y="75548"/>
            <a:ext cx="1565428" cy="74883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8" name="Google Shape;248;p5"/>
          <p:cNvPicPr preferRelativeResize="0"/>
          <p:nvPr/>
        </p:nvPicPr>
        <p:blipFill rotWithShape="1"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674994" y="1199358"/>
            <a:ext cx="4075200" cy="5051079"/>
          </a:xfrm>
          <a:prstGeom prst="rect">
            <a:avLst/>
          </a:prstGeom>
          <a:noFill/>
          <a:ln>
            <a:noFill/>
          </a:ln>
        </p:spPr>
      </p:pic>
      <p:sp>
        <p:nvSpPr>
          <p:cNvPr id="249" name="Google Shape;249;p5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-PL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5</a:t>
            </a:fld>
            <a:endParaRPr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0" name="Google Shape;250;p5"/>
          <p:cNvSpPr/>
          <p:nvPr/>
        </p:nvSpPr>
        <p:spPr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2" name="Google Shape;252;p5"/>
          <p:cNvSpPr/>
          <p:nvPr/>
        </p:nvSpPr>
        <p:spPr>
          <a:xfrm>
            <a:off x="3784674" y="3855075"/>
            <a:ext cx="91425" cy="42395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60000" y="0"/>
                </a:moveTo>
                <a:lnTo>
                  <a:pt x="60000" y="72025"/>
                </a:lnTo>
                <a:lnTo>
                  <a:pt x="60211" y="72025"/>
                </a:lnTo>
                <a:lnTo>
                  <a:pt x="60211" y="120000"/>
                </a:lnTo>
              </a:path>
            </a:pathLst>
          </a:custGeom>
          <a:noFill/>
          <a:ln w="12700" cap="flat" cmpd="sng">
            <a:solidFill>
              <a:srgbClr val="3A66B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3" name="Google Shape;253;p5"/>
          <p:cNvSpPr/>
          <p:nvPr/>
        </p:nvSpPr>
        <p:spPr>
          <a:xfrm>
            <a:off x="3031483" y="2713160"/>
            <a:ext cx="798902" cy="41550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0" y="71050"/>
                </a:lnTo>
                <a:lnTo>
                  <a:pt x="120000" y="71050"/>
                </a:lnTo>
                <a:lnTo>
                  <a:pt x="120000" y="120000"/>
                </a:lnTo>
              </a:path>
            </a:pathLst>
          </a:custGeom>
          <a:noFill/>
          <a:ln w="12700" cap="flat" cmpd="sng">
            <a:solidFill>
              <a:srgbClr val="345A99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4" name="Google Shape;254;p5"/>
          <p:cNvSpPr/>
          <p:nvPr/>
        </p:nvSpPr>
        <p:spPr>
          <a:xfrm>
            <a:off x="2080605" y="3859266"/>
            <a:ext cx="91425" cy="42699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60000" y="0"/>
                </a:moveTo>
                <a:lnTo>
                  <a:pt x="60000" y="72366"/>
                </a:lnTo>
                <a:lnTo>
                  <a:pt x="62129" y="72366"/>
                </a:lnTo>
                <a:lnTo>
                  <a:pt x="62129" y="120000"/>
                </a:lnTo>
              </a:path>
            </a:pathLst>
          </a:custGeom>
          <a:noFill/>
          <a:ln w="12700" cap="flat" cmpd="sng">
            <a:solidFill>
              <a:srgbClr val="3A66B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5" name="Google Shape;255;p5"/>
          <p:cNvSpPr/>
          <p:nvPr/>
        </p:nvSpPr>
        <p:spPr>
          <a:xfrm>
            <a:off x="2126317" y="2713160"/>
            <a:ext cx="905166" cy="4197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120000" y="0"/>
                </a:moveTo>
                <a:lnTo>
                  <a:pt x="120000" y="71538"/>
                </a:lnTo>
                <a:lnTo>
                  <a:pt x="0" y="71538"/>
                </a:lnTo>
                <a:lnTo>
                  <a:pt x="0" y="120000"/>
                </a:lnTo>
              </a:path>
            </a:pathLst>
          </a:custGeom>
          <a:noFill/>
          <a:ln w="12700" cap="flat" cmpd="sng">
            <a:solidFill>
              <a:srgbClr val="345A99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6" name="Google Shape;256;p5"/>
          <p:cNvSpPr/>
          <p:nvPr/>
        </p:nvSpPr>
        <p:spPr>
          <a:xfrm>
            <a:off x="1683380" y="1682685"/>
            <a:ext cx="2546495" cy="1030475"/>
          </a:xfrm>
          <a:prstGeom prst="roundRect">
            <a:avLst>
              <a:gd name="adj" fmla="val 16667"/>
            </a:avLst>
          </a:prstGeom>
          <a:solidFill>
            <a:srgbClr val="0070C0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7" name="Google Shape;257;p5"/>
          <p:cNvSpPr txBox="1"/>
          <p:nvPr/>
        </p:nvSpPr>
        <p:spPr>
          <a:xfrm>
            <a:off x="1767256" y="1752730"/>
            <a:ext cx="2396916" cy="842683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txBody>
          <a:bodyPr spcFirstLastPara="1" wrap="square" lIns="6975" tIns="6975" rIns="6975" bIns="87450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l-PL" sz="1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Do you know what checklists help assess communication in </a:t>
            </a:r>
            <a:endParaRPr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l-PL" sz="1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a crisis?</a:t>
            </a:r>
            <a:endParaRPr sz="1100">
              <a:solidFill>
                <a:schemeClr val="lt1"/>
              </a:solidFill>
              <a:latin typeface="Book Antiqua"/>
              <a:ea typeface="Book Antiqua"/>
              <a:cs typeface="Book Antiqua"/>
              <a:sym typeface="Book Antiqua"/>
            </a:endParaRPr>
          </a:p>
        </p:txBody>
      </p:sp>
      <p:sp>
        <p:nvSpPr>
          <p:cNvPr id="258" name="Google Shape;258;p5"/>
          <p:cNvSpPr/>
          <p:nvPr/>
        </p:nvSpPr>
        <p:spPr>
          <a:xfrm>
            <a:off x="1683380" y="3132862"/>
            <a:ext cx="885873" cy="726404"/>
          </a:xfrm>
          <a:prstGeom prst="flowChartAlternateProcess">
            <a:avLst/>
          </a:prstGeom>
          <a:solidFill>
            <a:srgbClr val="92D050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9" name="Google Shape;259;p5"/>
          <p:cNvSpPr txBox="1"/>
          <p:nvPr/>
        </p:nvSpPr>
        <p:spPr>
          <a:xfrm>
            <a:off x="1771031" y="3237671"/>
            <a:ext cx="710571" cy="574404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txBody>
          <a:bodyPr spcFirstLastPara="1" wrap="square" lIns="10150" tIns="10150" rIns="10150" bIns="87450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l-PL" sz="16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No</a:t>
            </a:r>
            <a:endParaRPr sz="1100">
              <a:solidFill>
                <a:schemeClr val="dk1"/>
              </a:solidFill>
              <a:latin typeface="Book Antiqua"/>
              <a:ea typeface="Book Antiqua"/>
              <a:cs typeface="Book Antiqua"/>
              <a:sym typeface="Book Antiqua"/>
            </a:endParaRPr>
          </a:p>
        </p:txBody>
      </p:sp>
      <p:sp>
        <p:nvSpPr>
          <p:cNvPr id="260" name="Google Shape;260;p5"/>
          <p:cNvSpPr/>
          <p:nvPr/>
        </p:nvSpPr>
        <p:spPr>
          <a:xfrm>
            <a:off x="1583974" y="4286259"/>
            <a:ext cx="1077180" cy="1092243"/>
          </a:xfrm>
          <a:prstGeom prst="flowChartAlternateProcess">
            <a:avLst/>
          </a:prstGeom>
          <a:solidFill>
            <a:srgbClr val="00B050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l-PL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Click here</a:t>
            </a:r>
            <a:endParaRPr sz="1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l-PL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Activity 3</a:t>
            </a:r>
            <a:endParaRPr/>
          </a:p>
        </p:txBody>
      </p:sp>
      <p:sp>
        <p:nvSpPr>
          <p:cNvPr id="261" name="Google Shape;261;p5"/>
          <p:cNvSpPr/>
          <p:nvPr/>
        </p:nvSpPr>
        <p:spPr>
          <a:xfrm>
            <a:off x="3400645" y="3128670"/>
            <a:ext cx="859482" cy="726404"/>
          </a:xfrm>
          <a:prstGeom prst="roundRect">
            <a:avLst>
              <a:gd name="adj" fmla="val 16667"/>
            </a:avLst>
          </a:prstGeom>
          <a:solidFill>
            <a:srgbClr val="F4B081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2" name="Google Shape;262;p5"/>
          <p:cNvSpPr txBox="1"/>
          <p:nvPr/>
        </p:nvSpPr>
        <p:spPr>
          <a:xfrm>
            <a:off x="3463746" y="3205485"/>
            <a:ext cx="733277" cy="642530"/>
          </a:xfrm>
          <a:prstGeom prst="rect">
            <a:avLst/>
          </a:prstGeom>
          <a:solidFill>
            <a:srgbClr val="F4B081"/>
          </a:solidFill>
          <a:ln>
            <a:noFill/>
          </a:ln>
        </p:spPr>
        <p:txBody>
          <a:bodyPr spcFirstLastPara="1" wrap="square" lIns="10150" tIns="10150" rIns="10150" bIns="87450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l-PL" sz="16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Yes</a:t>
            </a:r>
            <a:endParaRPr sz="1100">
              <a:solidFill>
                <a:schemeClr val="dk1"/>
              </a:solidFill>
              <a:latin typeface="Book Antiqua"/>
              <a:ea typeface="Book Antiqua"/>
              <a:cs typeface="Book Antiqua"/>
              <a:sym typeface="Book Antiqua"/>
            </a:endParaRPr>
          </a:p>
        </p:txBody>
      </p:sp>
      <p:sp>
        <p:nvSpPr>
          <p:cNvPr id="263" name="Google Shape;263;p5"/>
          <p:cNvSpPr/>
          <p:nvPr/>
        </p:nvSpPr>
        <p:spPr>
          <a:xfrm>
            <a:off x="3264374" y="4253157"/>
            <a:ext cx="1088347" cy="1099471"/>
          </a:xfrm>
          <a:prstGeom prst="roundRect">
            <a:avLst>
              <a:gd name="adj" fmla="val 16667"/>
            </a:avLst>
          </a:prstGeom>
          <a:solidFill>
            <a:srgbClr val="FFC000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4" name="Google Shape;264;p5"/>
          <p:cNvSpPr txBox="1"/>
          <p:nvPr/>
        </p:nvSpPr>
        <p:spPr>
          <a:xfrm>
            <a:off x="3403495" y="4424378"/>
            <a:ext cx="928129" cy="842615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txBody>
          <a:bodyPr spcFirstLastPara="1" wrap="square" lIns="10150" tIns="10150" rIns="10150" bIns="87450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l-PL" sz="14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 </a:t>
            </a:r>
            <a:endParaRPr sz="1100">
              <a:solidFill>
                <a:schemeClr val="dk1"/>
              </a:solidFill>
              <a:latin typeface="Book Antiqua"/>
              <a:ea typeface="Book Antiqua"/>
              <a:cs typeface="Book Antiqua"/>
              <a:sym typeface="Book Antiqua"/>
            </a:endParaRPr>
          </a:p>
        </p:txBody>
      </p:sp>
      <p:sp>
        <p:nvSpPr>
          <p:cNvPr id="265" name="Google Shape;265;p5"/>
          <p:cNvSpPr/>
          <p:nvPr/>
        </p:nvSpPr>
        <p:spPr>
          <a:xfrm>
            <a:off x="1435993" y="556052"/>
            <a:ext cx="6957900" cy="83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l-PL" sz="24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3. Assessment of the course of communication. Checklists</a:t>
            </a:r>
            <a:endParaRPr sz="24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6" name="Google Shape;266;p5"/>
          <p:cNvSpPr/>
          <p:nvPr/>
        </p:nvSpPr>
        <p:spPr>
          <a:xfrm>
            <a:off x="1912409" y="5378499"/>
            <a:ext cx="1448892" cy="564352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 w="12700" cap="flat" cmpd="sng">
            <a:solidFill>
              <a:srgbClr val="31538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l-PL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Communication evaluation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7" name="Google Shape;267;p5"/>
          <p:cNvSpPr/>
          <p:nvPr/>
        </p:nvSpPr>
        <p:spPr>
          <a:xfrm>
            <a:off x="3753498" y="5364959"/>
            <a:ext cx="1046135" cy="564352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 w="12700" cap="flat" cmpd="sng">
            <a:solidFill>
              <a:srgbClr val="31538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</a:pPr>
            <a:r>
              <a:rPr lang="pl-PL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Quiz 3</a:t>
            </a:r>
            <a:endParaRPr sz="1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8" name="Google Shape;268;p5"/>
          <p:cNvSpPr txBox="1"/>
          <p:nvPr/>
        </p:nvSpPr>
        <p:spPr>
          <a:xfrm>
            <a:off x="3331998" y="4588699"/>
            <a:ext cx="1005336" cy="480131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Calibri"/>
              <a:buNone/>
            </a:pPr>
            <a:r>
              <a:rPr lang="pl-PL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Click here Activity 3b</a:t>
            </a:r>
            <a:endParaRPr/>
          </a:p>
        </p:txBody>
      </p:sp>
      <p:pic>
        <p:nvPicPr>
          <p:cNvPr id="269" name="Google Shape;269;p5"/>
          <p:cNvPicPr preferRelativeResize="0"/>
          <p:nvPr/>
        </p:nvPicPr>
        <p:blipFill rotWithShape="1">
          <a:blip r:embed="rId4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26746" y="75548"/>
            <a:ext cx="1565428" cy="74883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4" name="Google Shape;274;p6"/>
          <p:cNvPicPr preferRelativeResize="0"/>
          <p:nvPr/>
        </p:nvPicPr>
        <p:blipFill rotWithShape="1"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754002" y="1680900"/>
            <a:ext cx="4944077" cy="4514850"/>
          </a:xfrm>
          <a:prstGeom prst="rect">
            <a:avLst/>
          </a:prstGeom>
          <a:noFill/>
          <a:ln>
            <a:noFill/>
          </a:ln>
        </p:spPr>
      </p:pic>
      <p:sp>
        <p:nvSpPr>
          <p:cNvPr id="275" name="Google Shape;275;p6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-PL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6</a:t>
            </a:fld>
            <a:endParaRPr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6" name="Google Shape;276;p6"/>
          <p:cNvSpPr/>
          <p:nvPr/>
        </p:nvSpPr>
        <p:spPr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8" name="Google Shape;278;p6"/>
          <p:cNvSpPr/>
          <p:nvPr/>
        </p:nvSpPr>
        <p:spPr>
          <a:xfrm>
            <a:off x="3819036" y="3726351"/>
            <a:ext cx="91425" cy="42395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60000" y="0"/>
                </a:moveTo>
                <a:lnTo>
                  <a:pt x="60000" y="72025"/>
                </a:lnTo>
                <a:lnTo>
                  <a:pt x="60211" y="72025"/>
                </a:lnTo>
                <a:lnTo>
                  <a:pt x="60211" y="120000"/>
                </a:lnTo>
              </a:path>
            </a:pathLst>
          </a:custGeom>
          <a:noFill/>
          <a:ln w="12700" cap="flat" cmpd="sng">
            <a:solidFill>
              <a:srgbClr val="3A66B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9" name="Google Shape;279;p6"/>
          <p:cNvSpPr/>
          <p:nvPr/>
        </p:nvSpPr>
        <p:spPr>
          <a:xfrm>
            <a:off x="3065845" y="2584436"/>
            <a:ext cx="798902" cy="41550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0" y="71050"/>
                </a:lnTo>
                <a:lnTo>
                  <a:pt x="120000" y="71050"/>
                </a:lnTo>
                <a:lnTo>
                  <a:pt x="120000" y="120000"/>
                </a:lnTo>
              </a:path>
            </a:pathLst>
          </a:custGeom>
          <a:noFill/>
          <a:ln w="12700" cap="flat" cmpd="sng">
            <a:solidFill>
              <a:srgbClr val="345A99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0" name="Google Shape;280;p6"/>
          <p:cNvSpPr/>
          <p:nvPr/>
        </p:nvSpPr>
        <p:spPr>
          <a:xfrm>
            <a:off x="2114967" y="3730542"/>
            <a:ext cx="91425" cy="42699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60000" y="0"/>
                </a:moveTo>
                <a:lnTo>
                  <a:pt x="60000" y="72366"/>
                </a:lnTo>
                <a:lnTo>
                  <a:pt x="62129" y="72366"/>
                </a:lnTo>
                <a:lnTo>
                  <a:pt x="62129" y="120000"/>
                </a:lnTo>
              </a:path>
            </a:pathLst>
          </a:custGeom>
          <a:noFill/>
          <a:ln w="12700" cap="flat" cmpd="sng">
            <a:solidFill>
              <a:srgbClr val="3A66B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1" name="Google Shape;281;p6"/>
          <p:cNvSpPr/>
          <p:nvPr/>
        </p:nvSpPr>
        <p:spPr>
          <a:xfrm>
            <a:off x="2160679" y="2584436"/>
            <a:ext cx="905166" cy="4197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120000" y="0"/>
                </a:moveTo>
                <a:lnTo>
                  <a:pt x="120000" y="71538"/>
                </a:lnTo>
                <a:lnTo>
                  <a:pt x="0" y="71538"/>
                </a:lnTo>
                <a:lnTo>
                  <a:pt x="0" y="120000"/>
                </a:lnTo>
              </a:path>
            </a:pathLst>
          </a:custGeom>
          <a:noFill/>
          <a:ln w="12700" cap="flat" cmpd="sng">
            <a:solidFill>
              <a:srgbClr val="345A99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2" name="Google Shape;282;p6"/>
          <p:cNvSpPr/>
          <p:nvPr/>
        </p:nvSpPr>
        <p:spPr>
          <a:xfrm>
            <a:off x="1717743" y="1553961"/>
            <a:ext cx="2546495" cy="1030475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3" name="Google Shape;283;p6"/>
          <p:cNvSpPr txBox="1"/>
          <p:nvPr/>
        </p:nvSpPr>
        <p:spPr>
          <a:xfrm>
            <a:off x="1801619" y="1624006"/>
            <a:ext cx="2396916" cy="11378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975" tIns="6975" rIns="6975" bIns="87450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100">
              <a:solidFill>
                <a:schemeClr val="dk1"/>
              </a:solidFill>
              <a:latin typeface="Book Antiqua"/>
              <a:ea typeface="Book Antiqua"/>
              <a:cs typeface="Book Antiqua"/>
              <a:sym typeface="Book Antiqua"/>
            </a:endParaRPr>
          </a:p>
        </p:txBody>
      </p:sp>
      <p:sp>
        <p:nvSpPr>
          <p:cNvPr id="284" name="Google Shape;284;p6"/>
          <p:cNvSpPr/>
          <p:nvPr/>
        </p:nvSpPr>
        <p:spPr>
          <a:xfrm>
            <a:off x="1717743" y="3004138"/>
            <a:ext cx="885872" cy="726404"/>
          </a:xfrm>
          <a:prstGeom prst="flowChartAlternateProcess">
            <a:avLst/>
          </a:prstGeom>
          <a:solidFill>
            <a:srgbClr val="92D050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5" name="Google Shape;285;p6"/>
          <p:cNvSpPr txBox="1"/>
          <p:nvPr/>
        </p:nvSpPr>
        <p:spPr>
          <a:xfrm>
            <a:off x="1755005" y="3039597"/>
            <a:ext cx="759031" cy="612379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txBody>
          <a:bodyPr spcFirstLastPara="1" wrap="square" lIns="10150" tIns="10150" rIns="10150" bIns="87450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l-PL" sz="1600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No</a:t>
            </a:r>
            <a:endParaRPr sz="1100" dirty="0">
              <a:solidFill>
                <a:schemeClr val="dk1"/>
              </a:solidFill>
              <a:latin typeface="Book Antiqua"/>
              <a:ea typeface="Book Antiqua"/>
              <a:cs typeface="Book Antiqua"/>
              <a:sym typeface="Book Antiqua"/>
            </a:endParaRPr>
          </a:p>
        </p:txBody>
      </p:sp>
      <p:sp>
        <p:nvSpPr>
          <p:cNvPr id="286" name="Google Shape;286;p6"/>
          <p:cNvSpPr/>
          <p:nvPr/>
        </p:nvSpPr>
        <p:spPr>
          <a:xfrm>
            <a:off x="1513847" y="4157534"/>
            <a:ext cx="1293663" cy="1092243"/>
          </a:xfrm>
          <a:prstGeom prst="flowChartAlternateProcess">
            <a:avLst/>
          </a:prstGeom>
          <a:solidFill>
            <a:srgbClr val="00B050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7" name="Google Shape;287;p6"/>
          <p:cNvSpPr/>
          <p:nvPr/>
        </p:nvSpPr>
        <p:spPr>
          <a:xfrm>
            <a:off x="3435007" y="2999946"/>
            <a:ext cx="859482" cy="726404"/>
          </a:xfrm>
          <a:prstGeom prst="roundRect">
            <a:avLst>
              <a:gd name="adj" fmla="val 16667"/>
            </a:avLst>
          </a:prstGeom>
          <a:solidFill>
            <a:srgbClr val="F4B081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8" name="Google Shape;288;p6"/>
          <p:cNvSpPr txBox="1"/>
          <p:nvPr/>
        </p:nvSpPr>
        <p:spPr>
          <a:xfrm>
            <a:off x="3495950" y="3091877"/>
            <a:ext cx="737594" cy="543279"/>
          </a:xfrm>
          <a:prstGeom prst="rect">
            <a:avLst/>
          </a:prstGeom>
          <a:solidFill>
            <a:srgbClr val="F4B081"/>
          </a:solidFill>
          <a:ln>
            <a:noFill/>
          </a:ln>
        </p:spPr>
        <p:txBody>
          <a:bodyPr spcFirstLastPara="1" wrap="square" lIns="10150" tIns="10150" rIns="10150" bIns="87450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l-PL" sz="16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Yes</a:t>
            </a:r>
            <a:endParaRPr sz="1100">
              <a:solidFill>
                <a:schemeClr val="dk1"/>
              </a:solidFill>
              <a:latin typeface="Book Antiqua"/>
              <a:ea typeface="Book Antiqua"/>
              <a:cs typeface="Book Antiqua"/>
              <a:sym typeface="Book Antiqua"/>
            </a:endParaRPr>
          </a:p>
        </p:txBody>
      </p:sp>
      <p:sp>
        <p:nvSpPr>
          <p:cNvPr id="289" name="Google Shape;289;p6"/>
          <p:cNvSpPr/>
          <p:nvPr/>
        </p:nvSpPr>
        <p:spPr>
          <a:xfrm>
            <a:off x="3320736" y="4150307"/>
            <a:ext cx="1088346" cy="1099471"/>
          </a:xfrm>
          <a:prstGeom prst="roundRect">
            <a:avLst>
              <a:gd name="adj" fmla="val 16667"/>
            </a:avLst>
          </a:prstGeom>
          <a:solidFill>
            <a:srgbClr val="FFC000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0" name="Google Shape;290;p6"/>
          <p:cNvSpPr/>
          <p:nvPr/>
        </p:nvSpPr>
        <p:spPr>
          <a:xfrm>
            <a:off x="2268323" y="270302"/>
            <a:ext cx="6653735" cy="8309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l-PL" sz="24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4. Cooperation of entities and institutions during the crisis</a:t>
            </a:r>
            <a:endParaRPr sz="24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1" name="Google Shape;291;p6"/>
          <p:cNvSpPr/>
          <p:nvPr/>
        </p:nvSpPr>
        <p:spPr>
          <a:xfrm>
            <a:off x="1189200" y="5249902"/>
            <a:ext cx="2076965" cy="564352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</a:pPr>
            <a:r>
              <a:rPr lang="pl-PL"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The role of entities involved in the crisis</a:t>
            </a:r>
            <a:endParaRPr sz="14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2" name="Google Shape;292;p6"/>
          <p:cNvSpPr/>
          <p:nvPr/>
        </p:nvSpPr>
        <p:spPr>
          <a:xfrm>
            <a:off x="3754009" y="5241238"/>
            <a:ext cx="1046135" cy="564352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</a:pPr>
            <a:r>
              <a:rPr lang="pl-PL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Quiz 4</a:t>
            </a:r>
            <a:endParaRPr sz="1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3" name="Google Shape;293;p6"/>
          <p:cNvSpPr txBox="1"/>
          <p:nvPr/>
        </p:nvSpPr>
        <p:spPr>
          <a:xfrm>
            <a:off x="1848281" y="1608222"/>
            <a:ext cx="2226300" cy="9543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l-PL" sz="1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Do you know what persons and institutions are involved in the crisis and what is their role?</a:t>
            </a:r>
            <a:endParaRPr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4" name="Google Shape;294;p6"/>
          <p:cNvSpPr txBox="1"/>
          <p:nvPr/>
        </p:nvSpPr>
        <p:spPr>
          <a:xfrm>
            <a:off x="1753777" y="4465561"/>
            <a:ext cx="1043201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l-PL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Click here</a:t>
            </a:r>
            <a:endParaRPr sz="1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l-PL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Activity 4</a:t>
            </a:r>
            <a:endParaRPr/>
          </a:p>
        </p:txBody>
      </p:sp>
      <p:sp>
        <p:nvSpPr>
          <p:cNvPr id="295" name="Google Shape;295;p6"/>
          <p:cNvSpPr txBox="1"/>
          <p:nvPr/>
        </p:nvSpPr>
        <p:spPr>
          <a:xfrm>
            <a:off x="3362079" y="4427197"/>
            <a:ext cx="1005336" cy="480131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Calibri"/>
              <a:buNone/>
            </a:pPr>
            <a:r>
              <a:rPr lang="pl-PL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Click here Activity 4b</a:t>
            </a:r>
            <a:endParaRPr/>
          </a:p>
        </p:txBody>
      </p:sp>
      <p:pic>
        <p:nvPicPr>
          <p:cNvPr id="296" name="Google Shape;296;p6"/>
          <p:cNvPicPr preferRelativeResize="0"/>
          <p:nvPr/>
        </p:nvPicPr>
        <p:blipFill rotWithShape="1">
          <a:blip r:embed="rId4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26746" y="75548"/>
            <a:ext cx="1565428" cy="74883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3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1" name="Google Shape;301;p7"/>
          <p:cNvPicPr preferRelativeResize="0"/>
          <p:nvPr/>
        </p:nvPicPr>
        <p:blipFill rotWithShape="1"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1106129" y="1073739"/>
            <a:ext cx="4279037" cy="5416296"/>
          </a:xfrm>
          <a:prstGeom prst="rect">
            <a:avLst/>
          </a:prstGeom>
          <a:noFill/>
          <a:ln>
            <a:noFill/>
          </a:ln>
        </p:spPr>
      </p:pic>
      <p:sp>
        <p:nvSpPr>
          <p:cNvPr id="302" name="Google Shape;302;p7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-PL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7</a:t>
            </a:fld>
            <a:endParaRPr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3" name="Google Shape;303;p7"/>
          <p:cNvSpPr/>
          <p:nvPr/>
        </p:nvSpPr>
        <p:spPr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5" name="Google Shape;305;p7"/>
          <p:cNvSpPr/>
          <p:nvPr/>
        </p:nvSpPr>
        <p:spPr>
          <a:xfrm>
            <a:off x="6772700" y="4077346"/>
            <a:ext cx="91425" cy="42395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60000" y="0"/>
                </a:moveTo>
                <a:lnTo>
                  <a:pt x="60000" y="72025"/>
                </a:lnTo>
                <a:lnTo>
                  <a:pt x="60211" y="72025"/>
                </a:lnTo>
                <a:lnTo>
                  <a:pt x="60211" y="120000"/>
                </a:lnTo>
              </a:path>
            </a:pathLst>
          </a:custGeom>
          <a:noFill/>
          <a:ln w="12700" cap="flat" cmpd="sng">
            <a:solidFill>
              <a:srgbClr val="3A66B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6" name="Google Shape;306;p7"/>
          <p:cNvSpPr/>
          <p:nvPr/>
        </p:nvSpPr>
        <p:spPr>
          <a:xfrm>
            <a:off x="6019509" y="2935431"/>
            <a:ext cx="798902" cy="41550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0" y="71050"/>
                </a:lnTo>
                <a:lnTo>
                  <a:pt x="120000" y="71050"/>
                </a:lnTo>
                <a:lnTo>
                  <a:pt x="120000" y="120000"/>
                </a:lnTo>
              </a:path>
            </a:pathLst>
          </a:custGeom>
          <a:noFill/>
          <a:ln w="12700" cap="flat" cmpd="sng">
            <a:solidFill>
              <a:srgbClr val="345A99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7" name="Google Shape;307;p7"/>
          <p:cNvSpPr/>
          <p:nvPr/>
        </p:nvSpPr>
        <p:spPr>
          <a:xfrm>
            <a:off x="5068631" y="4081537"/>
            <a:ext cx="91425" cy="42699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60000" y="0"/>
                </a:moveTo>
                <a:lnTo>
                  <a:pt x="60000" y="72366"/>
                </a:lnTo>
                <a:lnTo>
                  <a:pt x="62129" y="72366"/>
                </a:lnTo>
                <a:lnTo>
                  <a:pt x="62129" y="120000"/>
                </a:lnTo>
              </a:path>
            </a:pathLst>
          </a:custGeom>
          <a:noFill/>
          <a:ln w="12700" cap="flat" cmpd="sng">
            <a:solidFill>
              <a:srgbClr val="3A66B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8" name="Google Shape;308;p7"/>
          <p:cNvSpPr/>
          <p:nvPr/>
        </p:nvSpPr>
        <p:spPr>
          <a:xfrm>
            <a:off x="5114343" y="2935431"/>
            <a:ext cx="905166" cy="4197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120000" y="0"/>
                </a:moveTo>
                <a:lnTo>
                  <a:pt x="120000" y="71538"/>
                </a:lnTo>
                <a:lnTo>
                  <a:pt x="0" y="71538"/>
                </a:lnTo>
                <a:lnTo>
                  <a:pt x="0" y="120000"/>
                </a:lnTo>
              </a:path>
            </a:pathLst>
          </a:custGeom>
          <a:noFill/>
          <a:ln w="12700" cap="flat" cmpd="sng">
            <a:solidFill>
              <a:srgbClr val="345A99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9" name="Google Shape;309;p7"/>
          <p:cNvSpPr/>
          <p:nvPr/>
        </p:nvSpPr>
        <p:spPr>
          <a:xfrm>
            <a:off x="4671406" y="1904956"/>
            <a:ext cx="2546495" cy="1030475"/>
          </a:xfrm>
          <a:prstGeom prst="roundRect">
            <a:avLst>
              <a:gd name="adj" fmla="val 16667"/>
            </a:avLst>
          </a:prstGeom>
          <a:solidFill>
            <a:srgbClr val="0070C0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0" name="Google Shape;310;p7"/>
          <p:cNvSpPr/>
          <p:nvPr/>
        </p:nvSpPr>
        <p:spPr>
          <a:xfrm>
            <a:off x="4671406" y="3355133"/>
            <a:ext cx="885872" cy="726404"/>
          </a:xfrm>
          <a:prstGeom prst="flowChartAlternateProcess">
            <a:avLst/>
          </a:prstGeom>
          <a:solidFill>
            <a:srgbClr val="92D050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1" name="Google Shape;311;p7"/>
          <p:cNvSpPr txBox="1"/>
          <p:nvPr/>
        </p:nvSpPr>
        <p:spPr>
          <a:xfrm>
            <a:off x="4705495" y="3414962"/>
            <a:ext cx="764197" cy="651292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txBody>
          <a:bodyPr spcFirstLastPara="1" wrap="square" lIns="10150" tIns="10150" rIns="10150" bIns="87450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l-PL" sz="16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No</a:t>
            </a:r>
            <a:endParaRPr sz="1100">
              <a:solidFill>
                <a:schemeClr val="dk1"/>
              </a:solidFill>
              <a:latin typeface="Book Antiqua"/>
              <a:ea typeface="Book Antiqua"/>
              <a:cs typeface="Book Antiqua"/>
              <a:sym typeface="Book Antiqua"/>
            </a:endParaRPr>
          </a:p>
        </p:txBody>
      </p:sp>
      <p:sp>
        <p:nvSpPr>
          <p:cNvPr id="312" name="Google Shape;312;p7"/>
          <p:cNvSpPr/>
          <p:nvPr/>
        </p:nvSpPr>
        <p:spPr>
          <a:xfrm>
            <a:off x="4572000" y="4508530"/>
            <a:ext cx="1077180" cy="1092243"/>
          </a:xfrm>
          <a:prstGeom prst="flowChartAlternateProcess">
            <a:avLst/>
          </a:prstGeom>
          <a:solidFill>
            <a:srgbClr val="FFC000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l-PL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Click here</a:t>
            </a:r>
            <a:endParaRPr sz="1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l-PL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Activity 5</a:t>
            </a:r>
            <a:endParaRPr/>
          </a:p>
        </p:txBody>
      </p:sp>
      <p:sp>
        <p:nvSpPr>
          <p:cNvPr id="313" name="Google Shape;313;p7"/>
          <p:cNvSpPr/>
          <p:nvPr/>
        </p:nvSpPr>
        <p:spPr>
          <a:xfrm>
            <a:off x="6388670" y="3350941"/>
            <a:ext cx="859482" cy="726404"/>
          </a:xfrm>
          <a:prstGeom prst="roundRect">
            <a:avLst>
              <a:gd name="adj" fmla="val 16667"/>
            </a:avLst>
          </a:prstGeom>
          <a:solidFill>
            <a:srgbClr val="C55A11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4" name="Google Shape;314;p7"/>
          <p:cNvSpPr txBox="1"/>
          <p:nvPr/>
        </p:nvSpPr>
        <p:spPr>
          <a:xfrm>
            <a:off x="6418921" y="3386401"/>
            <a:ext cx="798980" cy="655483"/>
          </a:xfrm>
          <a:prstGeom prst="rect">
            <a:avLst/>
          </a:prstGeom>
          <a:solidFill>
            <a:srgbClr val="C55A11"/>
          </a:solidFill>
          <a:ln>
            <a:noFill/>
          </a:ln>
        </p:spPr>
        <p:txBody>
          <a:bodyPr spcFirstLastPara="1" wrap="square" lIns="10150" tIns="10150" rIns="10150" bIns="87450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l-PL" sz="16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Yes</a:t>
            </a:r>
            <a:endParaRPr sz="1100">
              <a:solidFill>
                <a:schemeClr val="dk1"/>
              </a:solidFill>
              <a:latin typeface="Book Antiqua"/>
              <a:ea typeface="Book Antiqua"/>
              <a:cs typeface="Book Antiqua"/>
              <a:sym typeface="Book Antiqua"/>
            </a:endParaRPr>
          </a:p>
        </p:txBody>
      </p:sp>
      <p:sp>
        <p:nvSpPr>
          <p:cNvPr id="315" name="Google Shape;315;p7"/>
          <p:cNvSpPr/>
          <p:nvPr/>
        </p:nvSpPr>
        <p:spPr>
          <a:xfrm>
            <a:off x="6145811" y="4501302"/>
            <a:ext cx="1585888" cy="1099471"/>
          </a:xfrm>
          <a:prstGeom prst="roundRect">
            <a:avLst>
              <a:gd name="adj" fmla="val 16667"/>
            </a:avLst>
          </a:prstGeom>
          <a:solidFill>
            <a:srgbClr val="FFC000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6" name="Google Shape;316;p7"/>
          <p:cNvSpPr/>
          <p:nvPr/>
        </p:nvSpPr>
        <p:spPr>
          <a:xfrm>
            <a:off x="1917577" y="270302"/>
            <a:ext cx="7084380" cy="8309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l-PL" sz="24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5. Disinformation and communication disruptions in times of crisis </a:t>
            </a:r>
            <a:endParaRPr/>
          </a:p>
        </p:txBody>
      </p:sp>
      <p:sp>
        <p:nvSpPr>
          <p:cNvPr id="317" name="Google Shape;317;p7"/>
          <p:cNvSpPr/>
          <p:nvPr/>
        </p:nvSpPr>
        <p:spPr>
          <a:xfrm>
            <a:off x="4090154" y="5581819"/>
            <a:ext cx="1467124" cy="564352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 w="12700" cap="flat" cmpd="sng">
            <a:solidFill>
              <a:srgbClr val="31538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</a:pPr>
            <a:endParaRPr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8" name="Google Shape;318;p7"/>
          <p:cNvSpPr/>
          <p:nvPr/>
        </p:nvSpPr>
        <p:spPr>
          <a:xfrm>
            <a:off x="6517767" y="5591733"/>
            <a:ext cx="1467123" cy="564352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 w="12700" cap="flat" cmpd="sng">
            <a:solidFill>
              <a:srgbClr val="31538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</a:pPr>
            <a:r>
              <a:rPr lang="pl-PL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You have finished this unit</a:t>
            </a:r>
            <a:endParaRPr sz="1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9" name="Google Shape;319;p7"/>
          <p:cNvSpPr txBox="1"/>
          <p:nvPr/>
        </p:nvSpPr>
        <p:spPr>
          <a:xfrm>
            <a:off x="4778915" y="2039227"/>
            <a:ext cx="2220600" cy="73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l-PL" sz="1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Can you identify the main sources of disinformation during the crisis?</a:t>
            </a:r>
            <a:endParaRPr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0" name="Google Shape;320;p7"/>
          <p:cNvSpPr txBox="1"/>
          <p:nvPr/>
        </p:nvSpPr>
        <p:spPr>
          <a:xfrm>
            <a:off x="4175432" y="5629871"/>
            <a:ext cx="1284107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l-PL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sources of disinformation </a:t>
            </a:r>
            <a:endParaRPr sz="1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1" name="Google Shape;321;p7"/>
          <p:cNvSpPr txBox="1"/>
          <p:nvPr/>
        </p:nvSpPr>
        <p:spPr>
          <a:xfrm>
            <a:off x="6104940" y="4854578"/>
            <a:ext cx="1682319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l-PL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Congratulations</a:t>
            </a:r>
            <a:endParaRPr/>
          </a:p>
        </p:txBody>
      </p:sp>
      <p:pic>
        <p:nvPicPr>
          <p:cNvPr id="322" name="Google Shape;322;p7"/>
          <p:cNvPicPr preferRelativeResize="0"/>
          <p:nvPr/>
        </p:nvPicPr>
        <p:blipFill rotWithShape="1">
          <a:blip r:embed="rId4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26746" y="75548"/>
            <a:ext cx="1565428" cy="74883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3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" name="Google Shape;327;p8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</a:pPr>
            <a:fld id="{00000000-1234-1234-1234-123412341234}" type="slidenum">
              <a:rPr lang="pl-PL"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8</a:t>
            </a:fld>
            <a:endParaRPr sz="12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8" name="Google Shape;328;p8"/>
          <p:cNvSpPr/>
          <p:nvPr/>
        </p:nvSpPr>
        <p:spPr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0" name="Google Shape;330;p8"/>
          <p:cNvSpPr/>
          <p:nvPr/>
        </p:nvSpPr>
        <p:spPr>
          <a:xfrm>
            <a:off x="6301814" y="3076612"/>
            <a:ext cx="91440" cy="7047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60000" y="0"/>
                </a:moveTo>
                <a:lnTo>
                  <a:pt x="60000" y="120000"/>
                </a:lnTo>
              </a:path>
            </a:pathLst>
          </a:custGeom>
          <a:noFill/>
          <a:ln w="12700" cap="flat" cmpd="sng">
            <a:solidFill>
              <a:schemeClr val="accent2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331" name="Google Shape;331;p8"/>
          <p:cNvSpPr/>
          <p:nvPr/>
        </p:nvSpPr>
        <p:spPr>
          <a:xfrm>
            <a:off x="4669496" y="1398575"/>
            <a:ext cx="3356074" cy="1678037"/>
          </a:xfrm>
          <a:prstGeom prst="roundRect">
            <a:avLst>
              <a:gd name="adj" fmla="val 16667"/>
            </a:avLst>
          </a:prstGeom>
          <a:solidFill>
            <a:srgbClr val="4372C3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2" name="Google Shape;332;p8"/>
          <p:cNvSpPr txBox="1"/>
          <p:nvPr/>
        </p:nvSpPr>
        <p:spPr>
          <a:xfrm>
            <a:off x="4751411" y="1480490"/>
            <a:ext cx="3192244" cy="15142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0300" tIns="20300" rIns="20300" bIns="20300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Calibri"/>
              <a:buNone/>
            </a:pPr>
            <a:r>
              <a:rPr lang="pl-PL" sz="3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Thanks</a:t>
            </a:r>
            <a:endParaRPr sz="32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3" name="Google Shape;333;p8"/>
          <p:cNvSpPr/>
          <p:nvPr/>
        </p:nvSpPr>
        <p:spPr>
          <a:xfrm>
            <a:off x="4669496" y="3781387"/>
            <a:ext cx="3356074" cy="1678037"/>
          </a:xfrm>
          <a:prstGeom prst="roundRect">
            <a:avLst>
              <a:gd name="adj" fmla="val 16667"/>
            </a:avLst>
          </a:prstGeom>
          <a:solidFill>
            <a:schemeClr val="accent2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4" name="Google Shape;334;p8"/>
          <p:cNvSpPr txBox="1"/>
          <p:nvPr/>
        </p:nvSpPr>
        <p:spPr>
          <a:xfrm>
            <a:off x="4751411" y="3863302"/>
            <a:ext cx="3192244" cy="15142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5225" tIns="15225" rIns="15225" bIns="15225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Calibri"/>
              <a:buNone/>
            </a:pPr>
            <a:r>
              <a:rPr lang="pl-PL" sz="2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Keep going to </a:t>
            </a:r>
            <a:endParaRPr/>
          </a:p>
          <a:p>
            <a:pPr marL="0" marR="0" lvl="0" indent="0" algn="ctr" rtl="0">
              <a:lnSpc>
                <a:spcPct val="90000"/>
              </a:lnSpc>
              <a:spcBef>
                <a:spcPts val="84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Calibri"/>
              <a:buNone/>
            </a:pPr>
            <a:r>
              <a:rPr lang="pl-PL" sz="2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another Unit</a:t>
            </a:r>
            <a:endParaRPr/>
          </a:p>
        </p:txBody>
      </p:sp>
      <p:sp>
        <p:nvSpPr>
          <p:cNvPr id="335" name="Google Shape;335;p8"/>
          <p:cNvSpPr/>
          <p:nvPr/>
        </p:nvSpPr>
        <p:spPr>
          <a:xfrm>
            <a:off x="7126317" y="5461000"/>
            <a:ext cx="1467124" cy="564352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 w="12700" cap="flat" cmpd="sng">
            <a:solidFill>
              <a:srgbClr val="31538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l-PL" sz="1800" i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If you need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</a:pPr>
            <a:endParaRPr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36" name="Google Shape;336;p8"/>
          <p:cNvPicPr preferRelativeResize="0"/>
          <p:nvPr/>
        </p:nvPicPr>
        <p:blipFill rotWithShape="1"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26746" y="75548"/>
            <a:ext cx="1565428" cy="748838"/>
          </a:xfrm>
          <a:prstGeom prst="rect">
            <a:avLst/>
          </a:prstGeom>
          <a:noFill/>
          <a:ln>
            <a:noFill/>
          </a:ln>
        </p:spPr>
      </p:pic>
      <p:pic>
        <p:nvPicPr>
          <p:cNvPr id="337" name="Google Shape;337;p8"/>
          <p:cNvPicPr preferRelativeResize="0"/>
          <p:nvPr/>
        </p:nvPicPr>
        <p:blipFill rotWithShape="1">
          <a:blip r:embed="rId4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90209" y="1263133"/>
            <a:ext cx="3415291" cy="509321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1_Motyw pakietu Office">
  <a:themeElements>
    <a:clrScheme name="Pakiet 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423</Words>
  <Application>Microsoft Office PowerPoint</Application>
  <PresentationFormat>On-screen Show (4:3)</PresentationFormat>
  <Paragraphs>85</Paragraphs>
  <Slides>8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8</vt:i4>
      </vt:variant>
    </vt:vector>
  </HeadingPairs>
  <TitlesOfParts>
    <vt:vector size="13" baseType="lpstr">
      <vt:lpstr>Arial</vt:lpstr>
      <vt:lpstr>Calibri</vt:lpstr>
      <vt:lpstr>Book Antiqua</vt:lpstr>
      <vt:lpstr>1_Motyw pakietu Office</vt:lpstr>
      <vt:lpstr>Motyw pakietu Office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Krzysztof Gąsior</dc:creator>
  <cp:lastModifiedBy>Antonio Giordano</cp:lastModifiedBy>
  <cp:revision>1</cp:revision>
  <dcterms:created xsi:type="dcterms:W3CDTF">2022-01-23T15:35:20Z</dcterms:created>
  <dcterms:modified xsi:type="dcterms:W3CDTF">2022-11-25T05:08:00Z</dcterms:modified>
</cp:coreProperties>
</file>