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858000" cy="6858000"/>
  <p:notesSz cx="7559675" cy="106918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p1KoNNagX2OuUhNEmiWgIVPT0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00" d="100"/>
          <a:sy n="100" d="100"/>
        </p:scale>
        <p:origin x="2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01688"/>
            <a:ext cx="401002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242964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3"/>
          </p:nvPr>
        </p:nvSpPr>
        <p:spPr>
          <a:xfrm>
            <a:off x="451656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4"/>
          </p:nvPr>
        </p:nvSpPr>
        <p:spPr>
          <a:xfrm>
            <a:off x="34272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5"/>
          </p:nvPr>
        </p:nvSpPr>
        <p:spPr>
          <a:xfrm>
            <a:off x="242964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6"/>
          </p:nvPr>
        </p:nvSpPr>
        <p:spPr>
          <a:xfrm>
            <a:off x="451656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ubTitle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subTitle" idx="1"/>
          </p:nvPr>
        </p:nvSpPr>
        <p:spPr>
          <a:xfrm>
            <a:off x="342720" y="273600"/>
            <a:ext cx="61718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3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2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4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2"/>
          </p:nvPr>
        </p:nvSpPr>
        <p:spPr>
          <a:xfrm>
            <a:off x="242964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3"/>
          </p:nvPr>
        </p:nvSpPr>
        <p:spPr>
          <a:xfrm>
            <a:off x="451656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4"/>
          </p:nvPr>
        </p:nvSpPr>
        <p:spPr>
          <a:xfrm>
            <a:off x="34272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5"/>
          </p:nvPr>
        </p:nvSpPr>
        <p:spPr>
          <a:xfrm>
            <a:off x="242964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6"/>
          </p:nvPr>
        </p:nvSpPr>
        <p:spPr>
          <a:xfrm>
            <a:off x="451656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342720" y="273600"/>
            <a:ext cx="61718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3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326240" cy="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15">
            <a:alphaModFix/>
          </a:blip>
          <a:srcRect t="12615"/>
          <a:stretch/>
        </p:blipFill>
        <p:spPr>
          <a:xfrm>
            <a:off x="4757040" y="6356520"/>
            <a:ext cx="1949760" cy="3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-83880" y="744120"/>
            <a:ext cx="1195560" cy="15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342720" y="221040"/>
            <a:ext cx="6171480" cy="124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4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183320" cy="5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0" y="6640560"/>
            <a:ext cx="1195560" cy="15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80280" y="3245080"/>
            <a:ext cx="6696360" cy="183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 fontScale="85000" lnSpcReduction="20000"/>
          </a:bodyPr>
          <a:lstStyle/>
          <a:p>
            <a:pPr algn="ctr">
              <a:lnSpc>
                <a:spcPct val="90000"/>
              </a:lnSpc>
              <a:buSzPts val="1600"/>
            </a:pP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2</a:t>
            </a:r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Unit 3</a:t>
            </a:r>
          </a:p>
          <a:p>
            <a:pPr algn="ctr"/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 your team and coordinate yourself in the intersectoral network</a:t>
            </a:r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br>
              <a:rPr lang="it-IT" sz="16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0" y="4941360"/>
            <a:ext cx="4209480" cy="137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sk-SK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sk-SK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Presov</a:t>
            </a:r>
            <a:r>
              <a:rPr lang="sk-SK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Slovakia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7;g1147ee49017_0_0">
            <a:extLst>
              <a:ext uri="{FF2B5EF4-FFF2-40B4-BE49-F238E27FC236}">
                <a16:creationId xmlns:a16="http://schemas.microsoft.com/office/drawing/2014/main" id="{07792B83-A3A1-A056-6063-CADAD54D091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0" y="5879738"/>
            <a:ext cx="1013300" cy="88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D33490-351F-8797-9779-931634BC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729889" y="920980"/>
            <a:ext cx="3258522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/>
          <p:nvPr/>
        </p:nvSpPr>
        <p:spPr>
          <a:xfrm>
            <a:off x="228600" y="476640"/>
            <a:ext cx="6388100" cy="71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/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L.U. 3 – </a:t>
            </a:r>
            <a:r>
              <a:rPr lang="en-GB" sz="2400" b="1" dirty="0">
                <a:solidFill>
                  <a:srgbClr val="002060"/>
                </a:solidFill>
                <a:latin typeface="Calibri"/>
                <a:cs typeface="Calibri"/>
              </a:rPr>
              <a:t>Coordinate your team and coordinate yourself in the intersectoral network</a:t>
            </a:r>
            <a:endParaRPr lang="sk-SK"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471600" y="1825560"/>
            <a:ext cx="5914080" cy="43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511560" y="138312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0070C0">
              <a:alpha val="64748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1788120" y="138312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79280" indent="-9360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Orientating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yourself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situation /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terrain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Are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aware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become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quickly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oriented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situation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coordinator of a team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intervening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situation?</a:t>
            </a: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1: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lang="it-IT"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604080" y="149184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11560" y="228348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1788120" y="227484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85760" indent="-10008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Team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Are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aware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build an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team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early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situations? </a:t>
            </a: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2: </a:t>
            </a:r>
            <a:r>
              <a:rPr lang="it-IT" sz="1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Proper</a:t>
            </a:r>
            <a:r>
              <a:rPr lang="it-IT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604080" y="237672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2"/>
          <p:cNvSpPr/>
          <p:nvPr/>
        </p:nvSpPr>
        <p:spPr>
          <a:xfrm>
            <a:off x="511560" y="318384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788120" y="320724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85760" indent="-10008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intervention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Are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aware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can use in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early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psychological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3: Know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604080" y="326124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11560" y="4084560"/>
            <a:ext cx="5939640" cy="81000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1788120" y="4057920"/>
            <a:ext cx="4679640" cy="84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ctr" anchorCtr="0">
            <a:noAutofit/>
          </a:bodyPr>
          <a:lstStyle/>
          <a:p>
            <a:pPr marL="179280" indent="-9360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Psychological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resilience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training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Are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aware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build and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resilience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a team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coordinator?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4: </a:t>
            </a:r>
            <a:r>
              <a:rPr lang="it-IT" sz="1000" dirty="0" err="1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lang="it-IT"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000" dirty="0" err="1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endParaRPr lang="it-IT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604080" y="414576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511560" y="4949280"/>
            <a:ext cx="5939640" cy="81000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1788120" y="4949280"/>
            <a:ext cx="4679640" cy="84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76040" indent="-9036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Realization</a:t>
            </a:r>
            <a:endParaRPr lang="it-IT"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Are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aware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team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during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it-IT"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5: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competition</a:t>
            </a:r>
            <a:endParaRPr lang="it-IT"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604080" y="503028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>
          <a:blip r:embed="rId3"/>
          <a:srcRect l="8803" r="8803"/>
          <a:stretch/>
        </p:blipFill>
        <p:spPr>
          <a:xfrm>
            <a:off x="0" y="1054160"/>
            <a:ext cx="6857640" cy="53578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pic>
      <p:pic>
        <p:nvPicPr>
          <p:cNvPr id="152" name="Google Shape;152;p3" descr="C:\Users\Francy\Desktop\Toolkit\final Toolkit 1\pisctures for Toolkit 1\matteo-vistocco-Dph00R2SwFo-unsplas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082320" y="-22283640"/>
            <a:ext cx="7199640" cy="1193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/>
          <p:nvPr/>
        </p:nvSpPr>
        <p:spPr>
          <a:xfrm>
            <a:off x="551880" y="476640"/>
            <a:ext cx="5914080" cy="11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3209"/>
            </a:pP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it-IT" sz="3209" b="1" dirty="0" err="1">
                <a:solidFill>
                  <a:srgbClr val="002060"/>
                </a:solidFill>
                <a:latin typeface="Calibri"/>
                <a:cs typeface="Calibri"/>
              </a:rPr>
              <a:t>Orientating</a:t>
            </a:r>
            <a:r>
              <a:rPr lang="it-IT" sz="3209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3209" b="1" dirty="0" err="1">
                <a:solidFill>
                  <a:srgbClr val="002060"/>
                </a:solidFill>
                <a:latin typeface="Calibri"/>
                <a:cs typeface="Calibri"/>
              </a:rPr>
              <a:t>yourself</a:t>
            </a:r>
            <a:endParaRPr lang="it-IT" sz="3209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9"/>
              <a:buFont typeface="Calibri"/>
              <a:buNone/>
            </a:pPr>
            <a:endParaRPr sz="3209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 descr="C:\Users\Francy\Desktop\Toolkit\final Toolkit 1\pisctures for Toolkit 1\matteo-vistocco-Dph00R2SwFo-unsplash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082320" y="-22283640"/>
            <a:ext cx="1654200" cy="274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3"/>
          <p:cNvGrpSpPr/>
          <p:nvPr/>
        </p:nvGrpSpPr>
        <p:grpSpPr>
          <a:xfrm>
            <a:off x="975240" y="1181160"/>
            <a:ext cx="5787000" cy="4743720"/>
            <a:chOff x="975240" y="1181160"/>
            <a:chExt cx="5787000" cy="4743720"/>
          </a:xfrm>
        </p:grpSpPr>
        <p:sp>
          <p:nvSpPr>
            <p:cNvPr id="156" name="Google Shape;156;p3"/>
            <p:cNvSpPr/>
            <p:nvPr/>
          </p:nvSpPr>
          <p:spPr>
            <a:xfrm>
              <a:off x="3473640" y="2133720"/>
              <a:ext cx="1490400" cy="6717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3758"/>
                  </a:lnTo>
                  <a:lnTo>
                    <a:pt x="120000" y="73758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7" name="Google Shape;157;p3"/>
            <p:cNvSpPr/>
            <p:nvPr/>
          </p:nvSpPr>
          <p:spPr>
            <a:xfrm>
              <a:off x="1882800" y="2133720"/>
              <a:ext cx="1590480" cy="6490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2152"/>
                  </a:lnTo>
                  <a:lnTo>
                    <a:pt x="0" y="72152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8" name="Google Shape;158;p3"/>
            <p:cNvSpPr/>
            <p:nvPr/>
          </p:nvSpPr>
          <p:spPr>
            <a:xfrm>
              <a:off x="2196720" y="1181160"/>
              <a:ext cx="2553120" cy="95256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4859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196720" y="1181160"/>
              <a:ext cx="2553120" cy="1039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65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Are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aware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how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become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quickly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oriented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in a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crisis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situation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as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the coordinator of a team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intervening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in a </a:t>
              </a:r>
              <a:r>
                <a:rPr lang="it-IT" sz="12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crisis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situation?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041120" y="2783160"/>
              <a:ext cx="1682640" cy="110952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41120" y="2783160"/>
              <a:ext cx="1682640" cy="110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975240" y="4545360"/>
              <a:ext cx="1676520" cy="127836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44360" y="4542480"/>
              <a:ext cx="1676520" cy="1278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1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600920" y="5514480"/>
              <a:ext cx="1770120" cy="41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69080" y="5494680"/>
              <a:ext cx="183924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625" tIns="9000" rIns="35625" bIns="90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6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Overview</a:t>
              </a:r>
              <a:endParaRPr lang="it-IT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147920" y="2805840"/>
              <a:ext cx="1632600" cy="110952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147920" y="2805840"/>
              <a:ext cx="1632600" cy="110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029480" y="4417560"/>
              <a:ext cx="1914840" cy="13917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086360" y="4417560"/>
              <a:ext cx="1857960" cy="1237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714200" y="5521320"/>
              <a:ext cx="2048040" cy="3697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679440" y="5504900"/>
              <a:ext cx="2048040" cy="3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600" tIns="7550" rIns="30600" bIns="7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Team selection</a:t>
              </a:r>
              <a:r>
                <a:rPr lang="sk-SK" sz="1600" dirty="0">
                  <a:effectLst/>
                </a:rPr>
                <a:t> </a:t>
              </a:r>
              <a:endParaRPr sz="1200" b="0" i="0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3"/>
          <p:cNvSpPr/>
          <p:nvPr/>
        </p:nvSpPr>
        <p:spPr>
          <a:xfrm>
            <a:off x="1882800" y="3893040"/>
            <a:ext cx="360" cy="64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"/>
          <p:cNvSpPr/>
          <p:nvPr/>
        </p:nvSpPr>
        <p:spPr>
          <a:xfrm>
            <a:off x="4964400" y="3915720"/>
            <a:ext cx="7560" cy="581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393200"/>
            <a:ext cx="6857640" cy="49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/>
          <p:nvPr/>
        </p:nvSpPr>
        <p:spPr>
          <a:xfrm>
            <a:off x="213180" y="648720"/>
            <a:ext cx="6477000" cy="74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70000"/>
              </a:lnSpc>
              <a:buClr>
                <a:srgbClr val="002060"/>
              </a:buClr>
              <a:buSzPts val="3209"/>
            </a:pP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GB" sz="3209" b="1" dirty="0">
                <a:solidFill>
                  <a:srgbClr val="002060"/>
                </a:solidFill>
                <a:latin typeface="Calibri"/>
                <a:cs typeface="Calibri"/>
              </a:rPr>
              <a:t>Team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9" b="1" dirty="0">
                <a:solidFill>
                  <a:srgbClr val="002060"/>
                </a:solidFill>
                <a:latin typeface="Calibri"/>
                <a:cs typeface="Calibri"/>
              </a:rPr>
              <a:t>selection</a:t>
            </a:r>
            <a:r>
              <a:rPr lang="sk-SK" sz="4400" dirty="0">
                <a:effectLst/>
              </a:rPr>
              <a:t> </a:t>
            </a:r>
            <a:endParaRPr sz="3209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4"/>
          <p:cNvGrpSpPr/>
          <p:nvPr/>
        </p:nvGrpSpPr>
        <p:grpSpPr>
          <a:xfrm>
            <a:off x="1055520" y="1509480"/>
            <a:ext cx="5281780" cy="4677840"/>
            <a:chOff x="1055520" y="1509480"/>
            <a:chExt cx="5281780" cy="4677840"/>
          </a:xfrm>
        </p:grpSpPr>
        <p:sp>
          <p:nvSpPr>
            <p:cNvPr id="181" name="Google Shape;181;p4"/>
            <p:cNvSpPr/>
            <p:nvPr/>
          </p:nvSpPr>
          <p:spPr>
            <a:xfrm>
              <a:off x="4714920" y="4048200"/>
              <a:ext cx="91080" cy="5756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19"/>
                  </a:lnTo>
                  <a:lnTo>
                    <a:pt x="60337" y="72019"/>
                  </a:lnTo>
                  <a:lnTo>
                    <a:pt x="60337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2" name="Google Shape;182;p4"/>
            <p:cNvSpPr/>
            <p:nvPr/>
          </p:nvSpPr>
          <p:spPr>
            <a:xfrm>
              <a:off x="3452040" y="2496600"/>
              <a:ext cx="1308240" cy="564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49"/>
                  </a:lnTo>
                  <a:lnTo>
                    <a:pt x="120000" y="7104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3" name="Google Shape;183;p4"/>
            <p:cNvSpPr/>
            <p:nvPr/>
          </p:nvSpPr>
          <p:spPr>
            <a:xfrm>
              <a:off x="1974240" y="2496600"/>
              <a:ext cx="1477440" cy="569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4" name="Google Shape;184;p4"/>
            <p:cNvSpPr/>
            <p:nvPr/>
          </p:nvSpPr>
          <p:spPr>
            <a:xfrm>
              <a:off x="2315160" y="1509480"/>
              <a:ext cx="2273760" cy="98676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15160" y="1625600"/>
              <a:ext cx="2273760" cy="870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25" tIns="6825" rIns="6825" bIns="139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it-IT" sz="12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GB" sz="1200" dirty="0">
                  <a:solidFill>
                    <a:srgbClr val="FFFFFF"/>
                  </a:solidFill>
                  <a:latin typeface="Roboto"/>
                  <a:ea typeface="Roboto"/>
                </a:rPr>
                <a:t>Are you aware of how to build an effective team which provides early intervention in crisis situations</a:t>
              </a:r>
              <a:r>
                <a:rPr lang="it-IT" sz="1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 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268640" y="3066840"/>
              <a:ext cx="1410480" cy="98676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268640" y="3066840"/>
              <a:ext cx="141048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055520" y="4633920"/>
              <a:ext cx="1698120" cy="148356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125000" y="4624200"/>
              <a:ext cx="1698120" cy="1483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2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621440" y="5611680"/>
              <a:ext cx="2004120" cy="505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557940" y="5611680"/>
              <a:ext cx="2004120" cy="50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625" tIns="9000" rIns="35625" bIns="90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Proper</a:t>
              </a:r>
              <a:r>
                <a:rPr lang="it-IT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selection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076280" y="3061080"/>
              <a:ext cx="1368720" cy="9867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76280" y="3061080"/>
              <a:ext cx="136872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Yes, 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94120" y="4624200"/>
              <a:ext cx="1733040" cy="14936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894120" y="4624200"/>
              <a:ext cx="1733040" cy="1493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187220" y="5611320"/>
              <a:ext cx="2150080" cy="57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234500" y="5727240"/>
              <a:ext cx="2004120" cy="328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9350" rIns="38150" bIns="9350" anchor="ctr" anchorCtr="0">
              <a:noAutofit/>
            </a:bodyPr>
            <a:lstStyle/>
            <a:p>
              <a:pPr algn="r">
                <a:lnSpc>
                  <a:spcPct val="90000"/>
                </a:lnSpc>
                <a:buSzPts val="1500"/>
              </a:pPr>
              <a:r>
                <a:rPr lang="it-IT" sz="1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5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5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sz="1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5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method</a:t>
              </a:r>
              <a:r>
                <a:rPr lang="it-IT" sz="1500" b="1" dirty="0"/>
                <a:t> </a:t>
              </a:r>
              <a:r>
                <a:rPr lang="it-IT" sz="15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selection</a:t>
              </a:r>
              <a:r>
                <a:rPr lang="it-IT" sz="1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5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4"/>
          <p:cNvSpPr/>
          <p:nvPr/>
        </p:nvSpPr>
        <p:spPr>
          <a:xfrm>
            <a:off x="1974240" y="4053960"/>
            <a:ext cx="360" cy="569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"/>
          <p:cNvPicPr preferRelativeResize="0"/>
          <p:nvPr/>
        </p:nvPicPr>
        <p:blipFill>
          <a:blip r:embed="rId3"/>
          <a:srcRect l="3996" r="3996"/>
          <a:stretch/>
        </p:blipFill>
        <p:spPr>
          <a:xfrm>
            <a:off x="0" y="1463040"/>
            <a:ext cx="6857640" cy="4961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476640" y="692640"/>
            <a:ext cx="5914080" cy="10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002060"/>
              </a:buClr>
              <a:buSzPts val="3600"/>
            </a:pPr>
            <a:r>
              <a:rPr lang="it-IT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it-IT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r>
              <a:rPr lang="it-IT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r>
              <a:rPr lang="it-IT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r>
              <a:rPr lang="it-IT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36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5"/>
          <p:cNvGrpSpPr/>
          <p:nvPr/>
        </p:nvGrpSpPr>
        <p:grpSpPr>
          <a:xfrm>
            <a:off x="1155960" y="1725480"/>
            <a:ext cx="4908960" cy="4414620"/>
            <a:chOff x="1155960" y="1725480"/>
            <a:chExt cx="4908960" cy="4414620"/>
          </a:xfrm>
        </p:grpSpPr>
        <p:sp>
          <p:nvSpPr>
            <p:cNvPr id="206" name="Google Shape;206;p5"/>
            <p:cNvSpPr/>
            <p:nvPr/>
          </p:nvSpPr>
          <p:spPr>
            <a:xfrm>
              <a:off x="3466800" y="2882520"/>
              <a:ext cx="1270440" cy="4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373"/>
                  </a:lnTo>
                  <a:lnTo>
                    <a:pt x="120000" y="59373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07" name="Google Shape;207;p5"/>
            <p:cNvSpPr/>
            <p:nvPr/>
          </p:nvSpPr>
          <p:spPr>
            <a:xfrm>
              <a:off x="2037600" y="2882520"/>
              <a:ext cx="1429200" cy="42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121"/>
                  </a:lnTo>
                  <a:lnTo>
                    <a:pt x="0" y="6012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08" name="Google Shape;208;p5"/>
            <p:cNvSpPr/>
            <p:nvPr/>
          </p:nvSpPr>
          <p:spPr>
            <a:xfrm>
              <a:off x="2237040" y="1725480"/>
              <a:ext cx="2459160" cy="115668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237040" y="1725480"/>
              <a:ext cx="2459160" cy="1156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28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it-IT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3. </a:t>
              </a:r>
              <a:r>
                <a:rPr lang="en-GB" dirty="0">
                  <a:solidFill>
                    <a:srgbClr val="FFFFFF"/>
                  </a:solidFill>
                  <a:latin typeface="Calibri"/>
                  <a:cs typeface="Calibri"/>
                </a:rPr>
                <a:t>Are you aware of which crisis interventions and methods you can use in early psychological intervention</a:t>
              </a:r>
              <a:r>
                <a:rPr lang="it-IT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387800" y="3307680"/>
              <a:ext cx="1298880" cy="90864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387800" y="3307680"/>
              <a:ext cx="1298880" cy="90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155960" y="4751280"/>
              <a:ext cx="1563840" cy="136620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255320" y="4751280"/>
              <a:ext cx="1563480" cy="13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3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425240" y="5653380"/>
              <a:ext cx="2094840" cy="4867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425240" y="5615280"/>
              <a:ext cx="2094840" cy="48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600" tIns="7550" rIns="30600" bIns="7550" anchor="ctr" anchorCtr="0">
              <a:noAutofit/>
            </a:bodyPr>
            <a:lstStyle/>
            <a:p>
              <a:pPr algn="r">
                <a:lnSpc>
                  <a:spcPct val="90000"/>
                </a:lnSpc>
                <a:buSzPts val="1500"/>
              </a:pPr>
              <a:r>
                <a:rPr lang="sk-SK" sz="1500" b="1" dirty="0" err="1"/>
                <a:t>Know</a:t>
              </a:r>
              <a:r>
                <a:rPr lang="sk-SK" sz="1500" b="1" dirty="0"/>
                <a:t> </a:t>
              </a:r>
              <a:r>
                <a:rPr lang="sk-SK" sz="1500" b="1" dirty="0" err="1"/>
                <a:t>your</a:t>
              </a:r>
              <a:r>
                <a:rPr lang="sk-SK" sz="1500" b="1" dirty="0"/>
                <a:t> </a:t>
              </a:r>
              <a:r>
                <a:rPr lang="sk-SK" sz="1500" b="1" dirty="0" err="1"/>
                <a:t>methods</a:t>
              </a:r>
              <a:endParaRPr sz="1500" b="1" dirty="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4107600" y="3302280"/>
              <a:ext cx="1260000" cy="90864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107600" y="3302280"/>
              <a:ext cx="1260000" cy="90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868560" y="4741560"/>
              <a:ext cx="1595880" cy="1375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939480" y="4741560"/>
              <a:ext cx="1595880" cy="13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28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next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question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4201200" y="5659200"/>
              <a:ext cx="1863720" cy="4582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4201200" y="5659200"/>
              <a:ext cx="1863720" cy="458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9350" rIns="38150" bIns="9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5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Psychological</a:t>
              </a:r>
              <a:r>
                <a:rPr lang="it-IT" sz="1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5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resilience</a:t>
              </a:r>
              <a:r>
                <a:rPr lang="it-IT" sz="1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training</a:t>
              </a:r>
              <a:endParaRPr sz="15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2037600" y="4216320"/>
            <a:ext cx="360" cy="534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5"/>
          <p:cNvSpPr/>
          <p:nvPr/>
        </p:nvSpPr>
        <p:spPr>
          <a:xfrm>
            <a:off x="4737600" y="4211280"/>
            <a:ext cx="360" cy="529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6"/>
          <p:cNvPicPr preferRelativeResize="0"/>
          <p:nvPr/>
        </p:nvPicPr>
        <p:blipFill>
          <a:blip r:embed="rId3"/>
          <a:srcRect/>
          <a:stretch/>
        </p:blipFill>
        <p:spPr>
          <a:xfrm>
            <a:off x="38100" y="1181560"/>
            <a:ext cx="6781440" cy="519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/>
          <p:nvPr/>
        </p:nvSpPr>
        <p:spPr>
          <a:xfrm>
            <a:off x="471780" y="635280"/>
            <a:ext cx="5914080" cy="52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70000"/>
              </a:lnSpc>
              <a:buClr>
                <a:srgbClr val="002060"/>
              </a:buClr>
              <a:buSzPts val="2800"/>
            </a:pPr>
            <a:r>
              <a:rPr lang="it-IT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800" b="1" dirty="0">
                <a:solidFill>
                  <a:srgbClr val="002060"/>
                </a:solidFill>
                <a:latin typeface="Calibri"/>
                <a:cs typeface="Calibri"/>
              </a:rPr>
              <a:t>Psychological resilience training</a:t>
            </a:r>
            <a:endParaRPr lang="it-IT" sz="2800" b="1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30" name="Google Shape;230;p6"/>
          <p:cNvGrpSpPr/>
          <p:nvPr/>
        </p:nvGrpSpPr>
        <p:grpSpPr>
          <a:xfrm>
            <a:off x="563760" y="1510200"/>
            <a:ext cx="5579640" cy="4763320"/>
            <a:chOff x="563760" y="1510200"/>
            <a:chExt cx="5579640" cy="4763320"/>
          </a:xfrm>
        </p:grpSpPr>
        <p:sp>
          <p:nvSpPr>
            <p:cNvPr id="231" name="Google Shape;231;p6"/>
            <p:cNvSpPr/>
            <p:nvPr/>
          </p:nvSpPr>
          <p:spPr>
            <a:xfrm>
              <a:off x="3228840" y="2759400"/>
              <a:ext cx="1501560" cy="5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1642"/>
                  </a:lnTo>
                  <a:lnTo>
                    <a:pt x="120000" y="61642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2" name="Google Shape;232;p6"/>
            <p:cNvSpPr/>
            <p:nvPr/>
          </p:nvSpPr>
          <p:spPr>
            <a:xfrm>
              <a:off x="1538640" y="2759400"/>
              <a:ext cx="1689840" cy="5119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2335"/>
                  </a:lnTo>
                  <a:lnTo>
                    <a:pt x="0" y="62335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3" name="Google Shape;233;p6"/>
            <p:cNvSpPr/>
            <p:nvPr/>
          </p:nvSpPr>
          <p:spPr>
            <a:xfrm>
              <a:off x="1457280" y="1510200"/>
              <a:ext cx="3543120" cy="124884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457280" y="1510200"/>
              <a:ext cx="3543120" cy="1248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48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it-IT" sz="1600" dirty="0">
                  <a:solidFill>
                    <a:srgbClr val="FFFFFF"/>
                  </a:solidFill>
                </a:rPr>
                <a:t>4. </a:t>
              </a:r>
              <a:r>
                <a:rPr lang="en-GB" sz="1600" dirty="0">
                  <a:solidFill>
                    <a:srgbClr val="FFFFFF"/>
                  </a:solidFill>
                </a:rPr>
                <a:t>Are you aware of how to build and improve resilience in a team as a coordinator</a:t>
              </a:r>
              <a:r>
                <a:rPr lang="sk-SK" sz="1600" dirty="0">
                  <a:solidFill>
                    <a:srgbClr val="FFFFFF"/>
                  </a:solidFill>
                </a:rPr>
                <a:t> </a:t>
              </a:r>
              <a:r>
                <a:rPr lang="it-IT" sz="1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? </a:t>
              </a:r>
              <a:endParaRPr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84800" y="3271680"/>
              <a:ext cx="1507680" cy="105444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84800" y="3271680"/>
              <a:ext cx="1507680" cy="10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63760" y="4946400"/>
              <a:ext cx="1857600" cy="107640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Activity 4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609840" y="4946400"/>
              <a:ext cx="1857600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68060" y="5725440"/>
              <a:ext cx="2071080" cy="4863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30520" y="5739780"/>
              <a:ext cx="2071080" cy="48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75" tIns="10075" rIns="40675" bIns="10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dirty="0"/>
                <a:t>Improve resilience</a:t>
              </a:r>
              <a:r>
                <a:rPr lang="sk-SK" sz="1600" b="1" dirty="0"/>
                <a:t> </a:t>
              </a:r>
              <a:endParaRPr sz="1600" b="1" dirty="0"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999240" y="3265560"/>
              <a:ext cx="1462680" cy="105444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999240" y="3265560"/>
              <a:ext cx="1462680" cy="10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786480" y="5000400"/>
              <a:ext cx="2021040" cy="975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3736800" y="5000400"/>
              <a:ext cx="2021040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486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next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question</a:t>
              </a:r>
              <a:endParaRPr lang="it-IT" dirty="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122360" y="5700040"/>
              <a:ext cx="2021040" cy="5734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522240" y="5737520"/>
              <a:ext cx="2549520" cy="4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25" tIns="11875" rIns="48225" bIns="11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GB" sz="1600" b="1" dirty="0"/>
                <a:t>Realization</a:t>
              </a:r>
              <a:endParaRPr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6"/>
          <p:cNvSpPr/>
          <p:nvPr/>
        </p:nvSpPr>
        <p:spPr>
          <a:xfrm>
            <a:off x="1538640" y="4326480"/>
            <a:ext cx="360" cy="619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6"/>
          <p:cNvSpPr/>
          <p:nvPr/>
        </p:nvSpPr>
        <p:spPr>
          <a:xfrm>
            <a:off x="4730760" y="4320360"/>
            <a:ext cx="16200" cy="679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422400"/>
            <a:ext cx="6857640" cy="49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/>
          <p:nvPr/>
        </p:nvSpPr>
        <p:spPr>
          <a:xfrm>
            <a:off x="476640" y="764640"/>
            <a:ext cx="5914080" cy="10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70000"/>
              </a:lnSpc>
              <a:buClr>
                <a:srgbClr val="002060"/>
              </a:buClr>
              <a:buSzPts val="3060"/>
            </a:pPr>
            <a:r>
              <a:rPr lang="it-IT" sz="306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GB" sz="3060" b="1" dirty="0">
                <a:solidFill>
                  <a:srgbClr val="002060"/>
                </a:solidFill>
                <a:latin typeface="Calibri"/>
                <a:cs typeface="Calibri"/>
              </a:rPr>
              <a:t>Realization</a:t>
            </a:r>
            <a:r>
              <a:rPr lang="sk-SK" sz="4000" dirty="0">
                <a:effectLst/>
              </a:rPr>
              <a:t> </a:t>
            </a:r>
            <a:endParaRPr lang="it-IT" sz="306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70000"/>
              </a:lnSpc>
              <a:buClr>
                <a:srgbClr val="002060"/>
              </a:buClr>
              <a:buSzPts val="3060"/>
            </a:pPr>
            <a:endParaRPr sz="306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7"/>
          <p:cNvGrpSpPr/>
          <p:nvPr/>
        </p:nvGrpSpPr>
        <p:grpSpPr>
          <a:xfrm>
            <a:off x="825840" y="1551600"/>
            <a:ext cx="5205960" cy="4691520"/>
            <a:chOff x="825840" y="1551600"/>
            <a:chExt cx="5205960" cy="4691520"/>
          </a:xfrm>
        </p:grpSpPr>
        <p:sp>
          <p:nvSpPr>
            <p:cNvPr id="256" name="Google Shape;256;p7"/>
            <p:cNvSpPr/>
            <p:nvPr/>
          </p:nvSpPr>
          <p:spPr>
            <a:xfrm>
              <a:off x="3163680" y="2538360"/>
              <a:ext cx="1321560" cy="564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49"/>
                  </a:lnTo>
                  <a:lnTo>
                    <a:pt x="120000" y="7104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7" name="Google Shape;257;p7"/>
            <p:cNvSpPr/>
            <p:nvPr/>
          </p:nvSpPr>
          <p:spPr>
            <a:xfrm>
              <a:off x="1626840" y="4095720"/>
              <a:ext cx="91080" cy="57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0"/>
                  </a:lnTo>
                  <a:lnTo>
                    <a:pt x="63390" y="72360"/>
                  </a:lnTo>
                  <a:lnTo>
                    <a:pt x="6339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1672560" y="2538360"/>
              <a:ext cx="1490760" cy="569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2026800" y="1551600"/>
              <a:ext cx="2273760" cy="98676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026800" y="1551600"/>
              <a:ext cx="227376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-GB" sz="1200" dirty="0">
                  <a:solidFill>
                    <a:srgbClr val="FFFFFF"/>
                  </a:solidFill>
                </a:rPr>
                <a:t>5. </a:t>
              </a:r>
              <a:r>
                <a:rPr lang="en-GB" sz="1200">
                  <a:solidFill>
                    <a:srgbClr val="FFFFFF"/>
                  </a:solidFill>
                </a:rPr>
                <a:t>Are you aware of how to improve the cooperation of the intervention team during the implementation of a crisis intervention? </a:t>
              </a:r>
              <a:endParaRPr sz="1200" dirty="0">
                <a:solidFill>
                  <a:srgbClr val="FFFFFF"/>
                </a:solidFill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967320" y="3108600"/>
              <a:ext cx="1410480" cy="98676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967320" y="3108600"/>
              <a:ext cx="141048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825840" y="4676040"/>
              <a:ext cx="1698120" cy="148356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25840" y="4676040"/>
              <a:ext cx="1698120" cy="1483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 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5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012680" y="5747760"/>
              <a:ext cx="1715400" cy="4953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987280" y="5798560"/>
              <a:ext cx="17154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100" tIns="8275" rIns="33100" bIns="82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it-IT" sz="1400" b="1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Cooperation</a:t>
              </a:r>
              <a:r>
                <a:rPr lang="it-IT" sz="14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it-IT" sz="1400" b="1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competition</a:t>
              </a:r>
              <a:endParaRPr sz="13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801240" y="3103200"/>
              <a:ext cx="1368720" cy="9867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801240" y="3103200"/>
              <a:ext cx="136872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520440" y="4665960"/>
              <a:ext cx="1733040" cy="14936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619080" y="4654800"/>
              <a:ext cx="1733040" cy="1493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have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finished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dirty="0">
                  <a:solidFill>
                    <a:srgbClr val="FFFFFF"/>
                  </a:solidFill>
                </a:rPr>
                <a:t>U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nit 3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921120" y="5841720"/>
              <a:ext cx="2110680" cy="25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921120" y="5841720"/>
              <a:ext cx="211068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00" tIns="10800" rIns="43200" bIns="108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it-IT" sz="1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to the </a:t>
              </a:r>
              <a:r>
                <a:rPr lang="it-IT" sz="17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</a:t>
              </a:r>
              <a:r>
                <a:rPr lang="it-IT" sz="1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7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</a:t>
              </a:r>
              <a:endParaRPr sz="17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7"/>
          <p:cNvSpPr/>
          <p:nvPr/>
        </p:nvSpPr>
        <p:spPr>
          <a:xfrm>
            <a:off x="4485600" y="4089960"/>
            <a:ext cx="360" cy="564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424</Words>
  <Application>Microsoft Macintosh PowerPoint</Application>
  <PresentationFormat>Vlastná</PresentationFormat>
  <Paragraphs>66</Paragraphs>
  <Slides>7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Roboto</vt:lpstr>
      <vt:lpstr>Times New Roman</vt:lpstr>
      <vt:lpstr>Calibri</vt:lpstr>
      <vt:lpstr>Arial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Giorgio Fantini</dc:creator>
  <cp:lastModifiedBy>Baník Gabriel</cp:lastModifiedBy>
  <cp:revision>9</cp:revision>
  <dcterms:created xsi:type="dcterms:W3CDTF">2021-12-29T09:32:30Z</dcterms:created>
  <dcterms:modified xsi:type="dcterms:W3CDTF">2022-10-08T20:28:54Z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7</vt:i4>
  </property>
  <property fmtid="{D5CDD505-2E9C-101B-9397-08002B2CF9AE}" pid="7" name="PresentationFormat">
    <vt:lpwstr>Προσαρμογή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7</vt:i4>
  </property>
</Properties>
</file>