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6858000" cy="6858000"/>
  <p:notesSz cx="7559675" cy="10691813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p1KoNNagX2OuUhNEmiWgIVPT0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6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87"/>
  </p:normalViewPr>
  <p:slideViewPr>
    <p:cSldViewPr snapToGrid="0">
      <p:cViewPr varScale="1">
        <p:scale>
          <a:sx n="100" d="100"/>
          <a:sy n="100" d="100"/>
        </p:scale>
        <p:origin x="13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01688"/>
            <a:ext cx="401002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8" name="Google Shape;118;p1:notes"/>
          <p:cNvSpPr txBox="1">
            <a:spLocks noGrp="1"/>
          </p:cNvSpPr>
          <p:nvPr>
            <p:ph type="body" idx="1"/>
          </p:nvPr>
        </p:nvSpPr>
        <p:spPr>
          <a:xfrm>
            <a:off x="755640" y="5078520"/>
            <a:ext cx="6048000" cy="48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:notes"/>
          <p:cNvSpPr txBox="1">
            <a:spLocks noGrp="1"/>
          </p:cNvSpPr>
          <p:nvPr>
            <p:ph type="sldNum" idx="12"/>
          </p:nvPr>
        </p:nvSpPr>
        <p:spPr>
          <a:xfrm>
            <a:off x="4281480" y="10155240"/>
            <a:ext cx="327636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None/>
            </a:pPr>
            <a:fld id="{00000000-1234-1234-1234-123412341234}" type="slidenum">
              <a:rPr lang="it-IT" sz="1400" b="0" i="0" u="none" strike="noStrike" cap="none"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i="0" u="none" strike="noStrike" cap="non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74825" y="812800"/>
            <a:ext cx="4010025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0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0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0"/>
          <p:cNvSpPr txBox="1">
            <a:spLocks noGrp="1"/>
          </p:cNvSpPr>
          <p:nvPr>
            <p:ph type="body" idx="2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1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1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1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1"/>
          <p:cNvSpPr txBox="1">
            <a:spLocks noGrp="1"/>
          </p:cNvSpPr>
          <p:nvPr>
            <p:ph type="body" idx="4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2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2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2"/>
          <p:cNvSpPr txBox="1">
            <a:spLocks noGrp="1"/>
          </p:cNvSpPr>
          <p:nvPr>
            <p:ph type="body" idx="2"/>
          </p:nvPr>
        </p:nvSpPr>
        <p:spPr>
          <a:xfrm>
            <a:off x="242964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2"/>
          <p:cNvSpPr txBox="1">
            <a:spLocks noGrp="1"/>
          </p:cNvSpPr>
          <p:nvPr>
            <p:ph type="body" idx="3"/>
          </p:nvPr>
        </p:nvSpPr>
        <p:spPr>
          <a:xfrm>
            <a:off x="451656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4"/>
          </p:nvPr>
        </p:nvSpPr>
        <p:spPr>
          <a:xfrm>
            <a:off x="34272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5"/>
          </p:nvPr>
        </p:nvSpPr>
        <p:spPr>
          <a:xfrm>
            <a:off x="242964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body" idx="6"/>
          </p:nvPr>
        </p:nvSpPr>
        <p:spPr>
          <a:xfrm>
            <a:off x="451656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3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ubTitle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5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5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5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6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7"/>
          <p:cNvSpPr txBox="1">
            <a:spLocks noGrp="1"/>
          </p:cNvSpPr>
          <p:nvPr>
            <p:ph type="subTitle" idx="1"/>
          </p:nvPr>
        </p:nvSpPr>
        <p:spPr>
          <a:xfrm>
            <a:off x="342720" y="273600"/>
            <a:ext cx="61718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8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2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9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9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9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9"/>
          <p:cNvSpPr txBox="1">
            <a:spLocks noGrp="1"/>
          </p:cNvSpPr>
          <p:nvPr>
            <p:ph type="body" idx="3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0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0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0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0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1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1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1"/>
          <p:cNvSpPr txBox="1">
            <a:spLocks noGrp="1"/>
          </p:cNvSpPr>
          <p:nvPr>
            <p:ph type="body" idx="2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2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2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2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2"/>
          <p:cNvSpPr txBox="1">
            <a:spLocks noGrp="1"/>
          </p:cNvSpPr>
          <p:nvPr>
            <p:ph type="body" idx="4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3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33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3"/>
          <p:cNvSpPr txBox="1">
            <a:spLocks noGrp="1"/>
          </p:cNvSpPr>
          <p:nvPr>
            <p:ph type="body" idx="2"/>
          </p:nvPr>
        </p:nvSpPr>
        <p:spPr>
          <a:xfrm>
            <a:off x="242964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3"/>
          <p:cNvSpPr txBox="1">
            <a:spLocks noGrp="1"/>
          </p:cNvSpPr>
          <p:nvPr>
            <p:ph type="body" idx="3"/>
          </p:nvPr>
        </p:nvSpPr>
        <p:spPr>
          <a:xfrm>
            <a:off x="4516560" y="160452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3"/>
          <p:cNvSpPr txBox="1">
            <a:spLocks noGrp="1"/>
          </p:cNvSpPr>
          <p:nvPr>
            <p:ph type="body" idx="4"/>
          </p:nvPr>
        </p:nvSpPr>
        <p:spPr>
          <a:xfrm>
            <a:off x="34272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3"/>
          <p:cNvSpPr txBox="1">
            <a:spLocks noGrp="1"/>
          </p:cNvSpPr>
          <p:nvPr>
            <p:ph type="body" idx="5"/>
          </p:nvPr>
        </p:nvSpPr>
        <p:spPr>
          <a:xfrm>
            <a:off x="242964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3"/>
          <p:cNvSpPr txBox="1">
            <a:spLocks noGrp="1"/>
          </p:cNvSpPr>
          <p:nvPr>
            <p:ph type="body" idx="6"/>
          </p:nvPr>
        </p:nvSpPr>
        <p:spPr>
          <a:xfrm>
            <a:off x="4516560" y="3682080"/>
            <a:ext cx="19872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3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3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>
            <a:spLocks noGrp="1"/>
          </p:cNvSpPr>
          <p:nvPr>
            <p:ph type="subTitle" idx="1"/>
          </p:nvPr>
        </p:nvSpPr>
        <p:spPr>
          <a:xfrm>
            <a:off x="342720" y="273600"/>
            <a:ext cx="61718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7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8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body" idx="3"/>
          </p:nvPr>
        </p:nvSpPr>
        <p:spPr>
          <a:xfrm>
            <a:off x="3505320" y="368208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3505320" y="1604520"/>
            <a:ext cx="301176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342720" y="3682080"/>
            <a:ext cx="61718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8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80" y="23760"/>
            <a:ext cx="1326240" cy="6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8"/>
          <p:cNvPicPr preferRelativeResize="0"/>
          <p:nvPr/>
        </p:nvPicPr>
        <p:blipFill rotWithShape="1">
          <a:blip r:embed="rId15">
            <a:alphaModFix/>
          </a:blip>
          <a:srcRect t="12615"/>
          <a:stretch/>
        </p:blipFill>
        <p:spPr>
          <a:xfrm>
            <a:off x="4757040" y="6356520"/>
            <a:ext cx="1949760" cy="37368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8"/>
          <p:cNvSpPr/>
          <p:nvPr/>
        </p:nvSpPr>
        <p:spPr>
          <a:xfrm>
            <a:off x="-83880" y="744120"/>
            <a:ext cx="1195560" cy="15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8"/>
          <p:cNvSpPr txBox="1">
            <a:spLocks noGrp="1"/>
          </p:cNvSpPr>
          <p:nvPr>
            <p:ph type="title"/>
          </p:nvPr>
        </p:nvSpPr>
        <p:spPr>
          <a:xfrm>
            <a:off x="342720" y="221040"/>
            <a:ext cx="6171480" cy="124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480" cy="397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880" y="23760"/>
            <a:ext cx="1183320" cy="57672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/>
          <p:nvPr/>
        </p:nvSpPr>
        <p:spPr>
          <a:xfrm>
            <a:off x="0" y="6640560"/>
            <a:ext cx="1195560" cy="15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Calibri"/>
              <a:buNone/>
            </a:pPr>
            <a:r>
              <a:rPr lang="it-IT" sz="45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Number: 2020-1-PL-KA202-082075</a:t>
            </a:r>
            <a:r>
              <a:rPr lang="it-IT" sz="45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45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342720" y="273600"/>
            <a:ext cx="61718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42720" y="1604520"/>
            <a:ext cx="61718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"/>
          <p:cNvSpPr/>
          <p:nvPr/>
        </p:nvSpPr>
        <p:spPr>
          <a:xfrm>
            <a:off x="80280" y="3245080"/>
            <a:ext cx="6696360" cy="1832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 fontScale="85000" lnSpcReduction="20000"/>
          </a:bodyPr>
          <a:lstStyle/>
          <a:p>
            <a:pPr algn="ctr">
              <a:lnSpc>
                <a:spcPct val="90000"/>
              </a:lnSpc>
              <a:buSzPts val="1600"/>
            </a:pP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Toolkit 2</a:t>
            </a:r>
            <a:br>
              <a:rPr lang="it-IT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Unit 1</a:t>
            </a:r>
          </a:p>
          <a:p>
            <a:pPr algn="ctr">
              <a:lnSpc>
                <a:spcPct val="90000"/>
              </a:lnSpc>
              <a:buSzPts val="1600"/>
            </a:pPr>
            <a:br>
              <a:rPr lang="it-IT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agencies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in the maxi-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including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existing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psychosocial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services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should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be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fully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mapped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incorporated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into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22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psychosocial</a:t>
            </a:r>
            <a:r>
              <a:rPr lang="it-IT" sz="22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care plan</a:t>
            </a:r>
          </a:p>
          <a:p>
            <a:pPr algn="ctr">
              <a:lnSpc>
                <a:spcPct val="90000"/>
              </a:lnSpc>
              <a:buSzPts val="1600"/>
            </a:pPr>
            <a:br>
              <a:rPr lang="it-IT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br>
              <a:rPr lang="it-IT" sz="18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r>
              <a:rPr lang="it-IT" sz="1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</a:t>
            </a:r>
            <a:r>
              <a:rPr lang="it-IT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600" b="1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br>
              <a:rPr lang="it-IT" sz="16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"/>
          <p:cNvSpPr/>
          <p:nvPr/>
        </p:nvSpPr>
        <p:spPr>
          <a:xfrm>
            <a:off x="0" y="4941360"/>
            <a:ext cx="4209480" cy="137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75" tIns="25550" rIns="51475" bIns="2555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it-IT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Developed</a:t>
            </a:r>
            <a:r>
              <a:rPr lang="it-IT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by 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lang="sk-SK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University</a:t>
            </a:r>
            <a:r>
              <a:rPr lang="sk-SK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sk-SK" sz="14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Presov</a:t>
            </a:r>
            <a:r>
              <a:rPr lang="sk-SK"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Slovakia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37"/>
              </a:spcBef>
              <a:spcAft>
                <a:spcPts val="0"/>
              </a:spcAft>
              <a:buSzPts val="1400"/>
              <a:buFont typeface="Arial"/>
              <a:buNone/>
            </a:pP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97;g1147ee49017_0_0">
            <a:extLst>
              <a:ext uri="{FF2B5EF4-FFF2-40B4-BE49-F238E27FC236}">
                <a16:creationId xmlns:a16="http://schemas.microsoft.com/office/drawing/2014/main" id="{07792B83-A3A1-A056-6063-CADAD54D0915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280" y="5879738"/>
            <a:ext cx="1013300" cy="880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74D33490-351F-8797-9779-931634BC5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>
            <a:off x="1663700" y="1161169"/>
            <a:ext cx="3390900" cy="178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"/>
          <p:cNvSpPr/>
          <p:nvPr/>
        </p:nvSpPr>
        <p:spPr>
          <a:xfrm>
            <a:off x="471600" y="553860"/>
            <a:ext cx="5914080" cy="71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lnSpc>
                <a:spcPct val="70000"/>
              </a:lnSpc>
              <a:buClr>
                <a:srgbClr val="002060"/>
              </a:buClr>
              <a:buSzPts val="3600"/>
            </a:pPr>
            <a:r>
              <a:rPr lang="it-IT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L.U. 1 – </a:t>
            </a:r>
            <a:r>
              <a:rPr lang="it-IT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it-IT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it-IT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r>
              <a:rPr lang="it-IT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agencies</a:t>
            </a:r>
            <a:r>
              <a:rPr lang="it-IT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operating</a:t>
            </a:r>
            <a:r>
              <a:rPr lang="it-IT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in the maxi-</a:t>
            </a:r>
            <a:r>
              <a:rPr lang="it-IT" sz="240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emergency</a:t>
            </a:r>
            <a:r>
              <a:rPr lang="it-IT" sz="24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</a:p>
        </p:txBody>
      </p:sp>
      <p:sp>
        <p:nvSpPr>
          <p:cNvPr id="131" name="Google Shape;131;p2"/>
          <p:cNvSpPr/>
          <p:nvPr/>
        </p:nvSpPr>
        <p:spPr>
          <a:xfrm>
            <a:off x="471600" y="1825560"/>
            <a:ext cx="5914080" cy="435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511560" y="1383120"/>
            <a:ext cx="5939640" cy="845640"/>
          </a:xfrm>
          <a:prstGeom prst="roundRect">
            <a:avLst>
              <a:gd name="adj" fmla="val 10000"/>
            </a:avLst>
          </a:prstGeom>
          <a:solidFill>
            <a:srgbClr val="0070C0">
              <a:alpha val="64748"/>
            </a:srgbClr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1788120" y="1383120"/>
            <a:ext cx="467964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79280" indent="-93600">
              <a:lnSpc>
                <a:spcPct val="90000"/>
              </a:lnSpc>
              <a:buClr>
                <a:srgbClr val="FFFFFF"/>
              </a:buClr>
              <a:buSzPts val="1000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Preparedness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Do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have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 rescue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map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intervention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and support teams ready?</a:t>
            </a: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1a: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Interconnections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</a:t>
            </a: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1b: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Interconnections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list</a:t>
            </a: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endParaRPr lang="it-IT"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"/>
          <p:cNvSpPr/>
          <p:nvPr/>
        </p:nvSpPr>
        <p:spPr>
          <a:xfrm>
            <a:off x="604080" y="149184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511560" y="2283480"/>
            <a:ext cx="5939640" cy="845640"/>
          </a:xfrm>
          <a:prstGeom prst="roundRect">
            <a:avLst>
              <a:gd name="adj" fmla="val 10000"/>
            </a:avLst>
          </a:prstGeom>
          <a:solidFill>
            <a:srgbClr val="0070C0">
              <a:alpha val="65000"/>
            </a:srgbClr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1788120" y="2274840"/>
            <a:ext cx="467964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85760" indent="-100080">
              <a:lnSpc>
                <a:spcPct val="90000"/>
              </a:lnSpc>
              <a:buClr>
                <a:srgbClr val="FFFFFF"/>
              </a:buClr>
              <a:buSzPts val="1000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2. Human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in a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situation 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en-US" sz="1000" dirty="0">
                <a:solidFill>
                  <a:srgbClr val="FFFFFF"/>
                </a:solidFill>
                <a:latin typeface="Calibri"/>
                <a:cs typeface="Calibri"/>
              </a:rPr>
              <a:t>What different needs might a person have in different crisis situations</a:t>
            </a:r>
            <a:r>
              <a:rPr lang="it-IT" sz="1000" dirty="0">
                <a:solidFill>
                  <a:srgbClr val="FFFFFF"/>
                </a:solidFill>
                <a:latin typeface="Calibri"/>
                <a:cs typeface="Calibri"/>
                <a:sym typeface="Calibri"/>
              </a:rPr>
              <a:t>? </a:t>
            </a: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2: </a:t>
            </a:r>
            <a:r>
              <a:rPr lang="it-IT" sz="1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it-IT" sz="1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2"/>
          <p:cNvSpPr/>
          <p:nvPr/>
        </p:nvSpPr>
        <p:spPr>
          <a:xfrm>
            <a:off x="604080" y="237672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38;p2"/>
          <p:cNvSpPr/>
          <p:nvPr/>
        </p:nvSpPr>
        <p:spPr>
          <a:xfrm>
            <a:off x="511560" y="3183840"/>
            <a:ext cx="5939640" cy="845640"/>
          </a:xfrm>
          <a:prstGeom prst="roundRect">
            <a:avLst>
              <a:gd name="adj" fmla="val 10000"/>
            </a:avLst>
          </a:prstGeom>
          <a:solidFill>
            <a:srgbClr val="0070C0">
              <a:alpha val="65000"/>
            </a:srgbClr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1788120" y="3207240"/>
            <a:ext cx="4679640" cy="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85760" indent="-100080">
              <a:lnSpc>
                <a:spcPct val="90000"/>
              </a:lnSpc>
              <a:buClr>
                <a:srgbClr val="FFFFFF"/>
              </a:buClr>
              <a:buSzPts val="1000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Caring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for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different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needs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Which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organisations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can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needs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a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person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in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</a:p>
          <a:p>
            <a:pPr marL="185760" marR="0" lvl="1" indent="-100080" algn="l" rtl="0">
              <a:lnSpc>
                <a:spcPct val="90000"/>
              </a:lnSpc>
              <a:spcBef>
                <a:spcPts val="349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3: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Specific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caring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"/>
          <p:cNvSpPr/>
          <p:nvPr/>
        </p:nvSpPr>
        <p:spPr>
          <a:xfrm>
            <a:off x="604080" y="326124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511560" y="4084560"/>
            <a:ext cx="5939640" cy="810000"/>
          </a:xfrm>
          <a:prstGeom prst="roundRect">
            <a:avLst>
              <a:gd name="adj" fmla="val 10000"/>
            </a:avLst>
          </a:prstGeom>
          <a:solidFill>
            <a:srgbClr val="0070C0">
              <a:alpha val="65000"/>
            </a:srgbClr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1788120" y="4057920"/>
            <a:ext cx="4679640" cy="84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ctr" anchorCtr="0">
            <a:noAutofit/>
          </a:bodyPr>
          <a:lstStyle/>
          <a:p>
            <a:pPr marL="179280" indent="-93600">
              <a:lnSpc>
                <a:spcPct val="90000"/>
              </a:lnSpc>
              <a:buClr>
                <a:srgbClr val="FFFFFF"/>
              </a:buClr>
              <a:buSzPts val="1000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Communication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with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other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teams in a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crisis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situation 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Do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know the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contacts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teams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provide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care in a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situation?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4: </a:t>
            </a:r>
            <a:r>
              <a:rPr lang="en-GB" sz="1000" dirty="0">
                <a:solidFill>
                  <a:srgbClr val="FFFFFF"/>
                </a:solidFill>
                <a:latin typeface="Calibri"/>
                <a:cs typeface="Calibri"/>
              </a:rPr>
              <a:t>Updating the contacts</a:t>
            </a:r>
          </a:p>
        </p:txBody>
      </p:sp>
      <p:sp>
        <p:nvSpPr>
          <p:cNvPr id="143" name="Google Shape;143;p2"/>
          <p:cNvSpPr/>
          <p:nvPr/>
        </p:nvSpPr>
        <p:spPr>
          <a:xfrm>
            <a:off x="604080" y="414576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511560" y="4949280"/>
            <a:ext cx="5939640" cy="810000"/>
          </a:xfrm>
          <a:prstGeom prst="roundRect">
            <a:avLst>
              <a:gd name="adj" fmla="val 10000"/>
            </a:avLst>
          </a:prstGeom>
          <a:solidFill>
            <a:srgbClr val="0070C0">
              <a:alpha val="65000"/>
            </a:srgbClr>
          </a:solidFill>
          <a:ln w="25400" cap="flat" cmpd="sng">
            <a:solidFill>
              <a:srgbClr val="FFFFFF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1788120" y="4949280"/>
            <a:ext cx="4679640" cy="84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8150" tIns="38150" rIns="38150" bIns="38150" anchor="t" anchorCtr="0">
            <a:noAutofit/>
          </a:bodyPr>
          <a:lstStyle/>
          <a:p>
            <a:pPr marL="176040" indent="-90360">
              <a:lnSpc>
                <a:spcPct val="90000"/>
              </a:lnSpc>
              <a:buClr>
                <a:srgbClr val="FFFFFF"/>
              </a:buClr>
              <a:buSzPts val="1000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Cooperation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coordination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: Do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you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know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who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responsible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communicating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with and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coordinating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it-IT" sz="1000" b="0" i="0" u="none" strike="noStrike" cap="none" dirty="0" err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different</a:t>
            </a: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teams?</a:t>
            </a:r>
            <a:endParaRPr lang="it-IT" sz="10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185760" lvl="1" indent="-100080">
              <a:lnSpc>
                <a:spcPct val="90000"/>
              </a:lnSpc>
              <a:spcBef>
                <a:spcPts val="349"/>
              </a:spcBef>
              <a:buClr>
                <a:srgbClr val="FFFFFF"/>
              </a:buClr>
              <a:buSzPts val="1000"/>
              <a:buFont typeface="Calibri"/>
              <a:buChar char="•"/>
            </a:pPr>
            <a:r>
              <a:rPr lang="it-IT" sz="10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Activity 5: </a:t>
            </a:r>
            <a:r>
              <a:rPr lang="it-IT" sz="1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Who </a:t>
            </a:r>
            <a:r>
              <a:rPr lang="it-IT" sz="10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lang="it-IT" sz="1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in a </a:t>
            </a:r>
            <a:r>
              <a:rPr lang="it-IT" sz="1000" i="0" u="none" strike="noStrike" cap="none" dirty="0" err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charge</a:t>
            </a:r>
            <a:r>
              <a:rPr lang="it-IT" sz="1000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lang="it-IT" sz="100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2"/>
          <p:cNvSpPr/>
          <p:nvPr/>
        </p:nvSpPr>
        <p:spPr>
          <a:xfrm>
            <a:off x="604080" y="5030280"/>
            <a:ext cx="1200600" cy="648000"/>
          </a:xfrm>
          <a:prstGeom prst="roundRect">
            <a:avLst>
              <a:gd name="adj" fmla="val 0"/>
            </a:avLst>
          </a:pr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"/>
          <p:cNvPicPr preferRelativeResize="0"/>
          <p:nvPr/>
        </p:nvPicPr>
        <p:blipFill>
          <a:blip r:embed="rId3"/>
          <a:srcRect l="7403" r="7403"/>
          <a:stretch/>
        </p:blipFill>
        <p:spPr>
          <a:xfrm>
            <a:off x="0" y="1054160"/>
            <a:ext cx="6857640" cy="535788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pic>
      <p:pic>
        <p:nvPicPr>
          <p:cNvPr id="152" name="Google Shape;152;p3" descr="C:\Users\Francy\Desktop\Toolkit\final Toolkit 1\pisctures for Toolkit 1\matteo-vistocco-Dph00R2SwFo-unsplash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2082320" y="-22283640"/>
            <a:ext cx="7199640" cy="1193472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3"/>
          <p:cNvSpPr/>
          <p:nvPr/>
        </p:nvSpPr>
        <p:spPr>
          <a:xfrm>
            <a:off x="551880" y="476640"/>
            <a:ext cx="5914080" cy="1151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algn="ctr">
              <a:lnSpc>
                <a:spcPct val="90000"/>
              </a:lnSpc>
              <a:buClr>
                <a:srgbClr val="002060"/>
              </a:buClr>
              <a:buSzPts val="3209"/>
            </a:pPr>
            <a:r>
              <a:rPr lang="it-IT" sz="3209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3209" b="1" dirty="0">
                <a:solidFill>
                  <a:srgbClr val="002060"/>
                </a:solidFill>
                <a:latin typeface="Calibri"/>
                <a:cs typeface="Calibri"/>
              </a:rPr>
              <a:t>Preparedness</a:t>
            </a:r>
            <a:r>
              <a:rPr lang="sk-SK" sz="3209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endParaRPr lang="it-IT" sz="3209" b="1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9"/>
              <a:buFont typeface="Calibri"/>
              <a:buNone/>
            </a:pPr>
            <a:endParaRPr sz="3209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3" descr="C:\Users\Francy\Desktop\Toolkit\final Toolkit 1\pisctures for Toolkit 1\matteo-vistocco-Dph00R2SwFo-unsplash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082320" y="-22283640"/>
            <a:ext cx="1654200" cy="274248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5" name="Google Shape;155;p3"/>
          <p:cNvGrpSpPr/>
          <p:nvPr/>
        </p:nvGrpSpPr>
        <p:grpSpPr>
          <a:xfrm>
            <a:off x="975240" y="1181160"/>
            <a:ext cx="5787000" cy="4746960"/>
            <a:chOff x="975240" y="1181160"/>
            <a:chExt cx="5787000" cy="4746960"/>
          </a:xfrm>
        </p:grpSpPr>
        <p:sp>
          <p:nvSpPr>
            <p:cNvPr id="156" name="Google Shape;156;p3"/>
            <p:cNvSpPr/>
            <p:nvPr/>
          </p:nvSpPr>
          <p:spPr>
            <a:xfrm>
              <a:off x="3473640" y="2133720"/>
              <a:ext cx="1490400" cy="67176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3758"/>
                  </a:lnTo>
                  <a:lnTo>
                    <a:pt x="120000" y="73758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7" name="Google Shape;157;p3"/>
            <p:cNvSpPr/>
            <p:nvPr/>
          </p:nvSpPr>
          <p:spPr>
            <a:xfrm>
              <a:off x="1882800" y="2133720"/>
              <a:ext cx="1590480" cy="6490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2152"/>
                  </a:lnTo>
                  <a:lnTo>
                    <a:pt x="0" y="72152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58" name="Google Shape;158;p3"/>
            <p:cNvSpPr/>
            <p:nvPr/>
          </p:nvSpPr>
          <p:spPr>
            <a:xfrm>
              <a:off x="2196720" y="1181160"/>
              <a:ext cx="2553120" cy="95256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4859"/>
              </a:srgbClr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2196720" y="1181160"/>
              <a:ext cx="2553120" cy="1039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65950" anchor="ctr" anchorCtr="0">
              <a:noAutofit/>
            </a:bodyPr>
            <a:lstStyle/>
            <a:p>
              <a:pPr marL="228600" marR="0" lvl="0" indent="-22860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Calibri"/>
                <a:buAutoNum type="arabicPeriod"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cs typeface="Calibri"/>
                </a:rPr>
                <a:t>Do you have a rescue map, intervention </a:t>
              </a:r>
            </a:p>
            <a:p>
              <a:pPr marR="0" lvl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cs typeface="Calibri"/>
                </a:rPr>
                <a:t>and support teams ready</a:t>
              </a: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6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1041120" y="2783160"/>
              <a:ext cx="1682640" cy="110952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041120" y="2783160"/>
              <a:ext cx="1682640" cy="1109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65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975240" y="4545360"/>
              <a:ext cx="1676520" cy="127836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1044360" y="4542480"/>
              <a:ext cx="1676520" cy="1278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65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</a:t>
              </a:r>
              <a:r>
                <a:rPr lang="it-IT" sz="16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sz="16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1a</a:t>
              </a:r>
              <a:endParaRPr sz="16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1566360" y="5517720"/>
              <a:ext cx="1985400" cy="4104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1566360" y="5517720"/>
              <a:ext cx="1985400" cy="41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625" tIns="9000" rIns="35625" bIns="90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Interconnections</a:t>
              </a:r>
              <a:r>
                <a:rPr lang="it-IT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list</a:t>
              </a: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4147920" y="2805840"/>
              <a:ext cx="1632600" cy="110952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4147920" y="2805840"/>
              <a:ext cx="1632600" cy="11095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65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4029480" y="4417560"/>
              <a:ext cx="1914840" cy="139176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4086360" y="4417560"/>
              <a:ext cx="1857960" cy="1237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659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</a:t>
              </a:r>
              <a:r>
                <a:rPr lang="it-IT" sz="16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lang="it-IT" sz="16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1a</a:t>
              </a:r>
              <a:endParaRPr lang="it-IT" sz="16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4714200" y="5521320"/>
              <a:ext cx="2048040" cy="3697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4714200" y="5521320"/>
              <a:ext cx="2048040" cy="369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600" tIns="7550" rIns="30600" bIns="7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-IT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Interconnections</a:t>
              </a:r>
              <a:r>
                <a:rPr lang="it-IT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list</a:t>
              </a:r>
              <a:endParaRPr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2" name="Google Shape;172;p3"/>
          <p:cNvSpPr/>
          <p:nvPr/>
        </p:nvSpPr>
        <p:spPr>
          <a:xfrm>
            <a:off x="1882800" y="3893040"/>
            <a:ext cx="360" cy="649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3"/>
          <p:cNvSpPr/>
          <p:nvPr/>
        </p:nvSpPr>
        <p:spPr>
          <a:xfrm>
            <a:off x="4964400" y="3915720"/>
            <a:ext cx="7560" cy="5810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4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1393200"/>
            <a:ext cx="6857640" cy="496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4"/>
          <p:cNvSpPr/>
          <p:nvPr/>
        </p:nvSpPr>
        <p:spPr>
          <a:xfrm>
            <a:off x="213180" y="648720"/>
            <a:ext cx="6477000" cy="74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algn="ctr">
              <a:lnSpc>
                <a:spcPct val="70000"/>
              </a:lnSpc>
              <a:buClr>
                <a:srgbClr val="002060"/>
              </a:buClr>
              <a:buSzPts val="3209"/>
            </a:pPr>
            <a:r>
              <a:rPr lang="it-IT" sz="3209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3209" b="1" dirty="0">
                <a:solidFill>
                  <a:srgbClr val="002060"/>
                </a:solidFill>
                <a:latin typeface="Calibri"/>
                <a:cs typeface="Calibri"/>
              </a:rPr>
              <a:t>Human needs in a crisis situation</a:t>
            </a:r>
            <a:r>
              <a:rPr lang="sk-SK" sz="3209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endParaRPr sz="3209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grpSp>
        <p:nvGrpSpPr>
          <p:cNvPr id="180" name="Google Shape;180;p4"/>
          <p:cNvGrpSpPr/>
          <p:nvPr/>
        </p:nvGrpSpPr>
        <p:grpSpPr>
          <a:xfrm>
            <a:off x="1055520" y="1509480"/>
            <a:ext cx="5173920" cy="4608360"/>
            <a:chOff x="1055520" y="1509480"/>
            <a:chExt cx="5173920" cy="4608360"/>
          </a:xfrm>
        </p:grpSpPr>
        <p:sp>
          <p:nvSpPr>
            <p:cNvPr id="181" name="Google Shape;181;p4"/>
            <p:cNvSpPr/>
            <p:nvPr/>
          </p:nvSpPr>
          <p:spPr>
            <a:xfrm>
              <a:off x="4714920" y="4048200"/>
              <a:ext cx="91080" cy="57564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019"/>
                  </a:lnTo>
                  <a:lnTo>
                    <a:pt x="60337" y="72019"/>
                  </a:lnTo>
                  <a:lnTo>
                    <a:pt x="60337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2" name="Google Shape;182;p4"/>
            <p:cNvSpPr/>
            <p:nvPr/>
          </p:nvSpPr>
          <p:spPr>
            <a:xfrm>
              <a:off x="3452040" y="2496600"/>
              <a:ext cx="1308240" cy="5641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49"/>
                  </a:lnTo>
                  <a:lnTo>
                    <a:pt x="120000" y="71049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3" name="Google Shape;183;p4"/>
            <p:cNvSpPr/>
            <p:nvPr/>
          </p:nvSpPr>
          <p:spPr>
            <a:xfrm>
              <a:off x="1974240" y="2496600"/>
              <a:ext cx="1477440" cy="569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184" name="Google Shape;184;p4"/>
            <p:cNvSpPr/>
            <p:nvPr/>
          </p:nvSpPr>
          <p:spPr>
            <a:xfrm>
              <a:off x="2315160" y="1509480"/>
              <a:ext cx="2273760" cy="98676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5000"/>
              </a:srgbClr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2315160" y="1509480"/>
              <a:ext cx="227376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25" tIns="6825" rIns="6825" bIns="13930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200"/>
              </a:pPr>
              <a:r>
                <a:rPr lang="it-IT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</a:t>
              </a:r>
              <a:r>
                <a:rPr lang="it-IT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. Do </a:t>
              </a:r>
              <a:r>
                <a:rPr lang="it-IT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it-IT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know </a:t>
              </a:r>
              <a:r>
                <a:rPr lang="en-US" b="0" i="0" u="none" strike="noStrike" cap="none" dirty="0">
                  <a:solidFill>
                    <a:srgbClr val="FFFFFF"/>
                  </a:solidFill>
                  <a:latin typeface="Roboto"/>
                  <a:ea typeface="Roboto"/>
                  <a:cs typeface="Calibri"/>
                  <a:sym typeface="Calibri"/>
                </a:rPr>
                <a:t>w</a:t>
              </a:r>
              <a:r>
                <a:rPr lang="en-US" dirty="0">
                  <a:solidFill>
                    <a:srgbClr val="FFFFFF"/>
                  </a:solidFill>
                  <a:latin typeface="Roboto"/>
                  <a:ea typeface="Roboto"/>
                </a:rPr>
                <a:t>hat different needs might a person have in different crisis situations</a:t>
              </a:r>
              <a:r>
                <a:rPr lang="it-IT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 </a:t>
              </a:r>
              <a:endParaRPr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1268640" y="3066840"/>
              <a:ext cx="1410480" cy="98676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1268640" y="3066840"/>
              <a:ext cx="141048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1055520" y="4633920"/>
              <a:ext cx="1698120" cy="148356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1125000" y="4624200"/>
              <a:ext cx="1698120" cy="14839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here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561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2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1621440" y="5611680"/>
              <a:ext cx="2004120" cy="505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1621440" y="5611680"/>
              <a:ext cx="2004120" cy="50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625" tIns="9000" rIns="35625" bIns="90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it-IT" sz="1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Specific</a:t>
              </a:r>
              <a:r>
                <a:rPr lang="it-IT" sz="14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needs</a:t>
              </a: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4076280" y="3061080"/>
              <a:ext cx="1368720" cy="9867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76280" y="3061080"/>
              <a:ext cx="136872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Yes, 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94120" y="4624200"/>
              <a:ext cx="1733040" cy="149364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894120" y="4624200"/>
              <a:ext cx="1733040" cy="1493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next question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514040" y="5611320"/>
              <a:ext cx="1715400" cy="47484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4550820" y="5693980"/>
              <a:ext cx="1640520" cy="328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9350" rIns="38150" bIns="9350" anchor="ctr" anchorCtr="0">
              <a:noAutofit/>
            </a:bodyPr>
            <a:lstStyle/>
            <a:p>
              <a:pPr algn="r">
                <a:lnSpc>
                  <a:spcPct val="90000"/>
                </a:lnSpc>
                <a:buSzPts val="1500"/>
              </a:pPr>
              <a:r>
                <a:rPr lang="en-US" sz="16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Caring for different needs</a:t>
              </a:r>
              <a:r>
                <a:rPr lang="sk-SK" sz="1800" dirty="0">
                  <a:effectLst/>
                </a:rPr>
                <a:t> </a:t>
              </a:r>
              <a:endParaRPr sz="15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8" name="Google Shape;198;p4"/>
          <p:cNvSpPr/>
          <p:nvPr/>
        </p:nvSpPr>
        <p:spPr>
          <a:xfrm>
            <a:off x="1974240" y="4053960"/>
            <a:ext cx="360" cy="5698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5"/>
          <p:cNvPicPr preferRelativeResize="0"/>
          <p:nvPr/>
        </p:nvPicPr>
        <p:blipFill>
          <a:blip r:embed="rId3"/>
          <a:srcRect l="19331" r="19331"/>
          <a:stretch/>
        </p:blipFill>
        <p:spPr>
          <a:xfrm>
            <a:off x="0" y="1463040"/>
            <a:ext cx="6857640" cy="496116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5"/>
          <p:cNvSpPr/>
          <p:nvPr/>
        </p:nvSpPr>
        <p:spPr>
          <a:xfrm>
            <a:off x="476640" y="692640"/>
            <a:ext cx="5914080" cy="103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lnSpc>
                <a:spcPct val="110000"/>
              </a:lnSpc>
              <a:buClr>
                <a:srgbClr val="002060"/>
              </a:buClr>
              <a:buSzPts val="3600"/>
            </a:pPr>
            <a:r>
              <a:rPr lang="it-IT" sz="36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3600" b="1" dirty="0">
                <a:solidFill>
                  <a:srgbClr val="002060"/>
                </a:solidFill>
                <a:latin typeface="Calibri"/>
                <a:cs typeface="Calibri"/>
              </a:rPr>
              <a:t>Caring for different needs</a:t>
            </a:r>
            <a:r>
              <a:rPr lang="sk-SK" sz="3600" b="1" dirty="0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br>
              <a:rPr lang="it-IT" sz="3600" b="0" i="0" u="none" strike="noStrike" cap="none" dirty="0">
                <a:latin typeface="Arial"/>
                <a:ea typeface="Arial"/>
                <a:cs typeface="Arial"/>
                <a:sym typeface="Arial"/>
              </a:rPr>
            </a:br>
            <a:endParaRPr sz="36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5" name="Google Shape;205;p5"/>
          <p:cNvGrpSpPr/>
          <p:nvPr/>
        </p:nvGrpSpPr>
        <p:grpSpPr>
          <a:xfrm>
            <a:off x="1155960" y="1725480"/>
            <a:ext cx="4908960" cy="4592880"/>
            <a:chOff x="1155960" y="1725480"/>
            <a:chExt cx="4908960" cy="4592880"/>
          </a:xfrm>
        </p:grpSpPr>
        <p:sp>
          <p:nvSpPr>
            <p:cNvPr id="206" name="Google Shape;206;p5"/>
            <p:cNvSpPr/>
            <p:nvPr/>
          </p:nvSpPr>
          <p:spPr>
            <a:xfrm>
              <a:off x="3466800" y="2882520"/>
              <a:ext cx="1270440" cy="4194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59373"/>
                  </a:lnTo>
                  <a:lnTo>
                    <a:pt x="120000" y="59373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07" name="Google Shape;207;p5"/>
            <p:cNvSpPr/>
            <p:nvPr/>
          </p:nvSpPr>
          <p:spPr>
            <a:xfrm>
              <a:off x="2037600" y="2882520"/>
              <a:ext cx="1429200" cy="424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0121"/>
                  </a:lnTo>
                  <a:lnTo>
                    <a:pt x="0" y="60121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08" name="Google Shape;208;p5"/>
            <p:cNvSpPr/>
            <p:nvPr/>
          </p:nvSpPr>
          <p:spPr>
            <a:xfrm>
              <a:off x="2237040" y="1725480"/>
              <a:ext cx="2459160" cy="115668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5000"/>
              </a:srgbClr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2237040" y="1725480"/>
              <a:ext cx="2459160" cy="1156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28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200"/>
              </a:pP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3. Do </a:t>
              </a:r>
              <a:r>
                <a:rPr lang="it-IT" sz="1600" b="0" i="0" u="none" strike="noStrike" cap="none" dirty="0" err="1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you</a:t>
              </a: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 know </a:t>
              </a:r>
              <a:r>
                <a:rPr lang="en-US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w</a:t>
              </a:r>
              <a:r>
                <a:rPr lang="en-US" sz="1600" dirty="0">
                  <a:solidFill>
                    <a:srgbClr val="FFFFFF"/>
                  </a:solidFill>
                  <a:latin typeface="Calibri"/>
                  <a:cs typeface="Calibri"/>
                </a:rPr>
                <a:t>hich </a:t>
              </a:r>
              <a:r>
                <a:rPr lang="en-US" sz="1600" dirty="0" err="1">
                  <a:solidFill>
                    <a:srgbClr val="FFFFFF"/>
                  </a:solidFill>
                  <a:latin typeface="Calibri"/>
                  <a:cs typeface="Calibri"/>
                </a:rPr>
                <a:t>organisations</a:t>
              </a:r>
              <a:r>
                <a:rPr lang="en-US" sz="1600" dirty="0">
                  <a:solidFill>
                    <a:srgbClr val="FFFFFF"/>
                  </a:solidFill>
                  <a:latin typeface="Calibri"/>
                  <a:cs typeface="Calibri"/>
                </a:rPr>
                <a:t> can </a:t>
              </a:r>
            </a:p>
            <a:p>
              <a:pPr algn="ctr">
                <a:lnSpc>
                  <a:spcPct val="90000"/>
                </a:lnSpc>
                <a:buClr>
                  <a:srgbClr val="FFFFFF"/>
                </a:buClr>
                <a:buSzPts val="1200"/>
              </a:pPr>
              <a:r>
                <a:rPr lang="en-US" sz="1600" dirty="0">
                  <a:solidFill>
                    <a:srgbClr val="FFFFFF"/>
                  </a:solidFill>
                  <a:latin typeface="Calibri"/>
                  <a:cs typeface="Calibri"/>
                </a:rPr>
                <a:t>provide for the different needs of a person in crisis</a:t>
              </a:r>
              <a:r>
                <a:rPr lang="it-IT" sz="1600" b="0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1387800" y="3307680"/>
              <a:ext cx="1298880" cy="90864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1387800" y="3307680"/>
              <a:ext cx="1298880" cy="908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1155960" y="4751280"/>
              <a:ext cx="1563840" cy="136620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1255320" y="4751280"/>
              <a:ext cx="1563480" cy="1366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lang="it-IT"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3</a:t>
              </a:r>
              <a:endParaRPr lang="it-IT"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1425240" y="5615280"/>
              <a:ext cx="2094840" cy="48672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1425240" y="5615280"/>
              <a:ext cx="2094840" cy="486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600" tIns="7550" rIns="30600" bIns="75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it-IT" sz="16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Specific</a:t>
              </a:r>
              <a:r>
                <a:rPr lang="it-IT" sz="16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6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caring</a:t>
              </a:r>
              <a:endParaRPr sz="16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4107600" y="3302280"/>
              <a:ext cx="1260000" cy="90864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4107600" y="3302280"/>
              <a:ext cx="1260000" cy="908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28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3868560" y="4741560"/>
              <a:ext cx="1595880" cy="13752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3939480" y="4741560"/>
              <a:ext cx="1595880" cy="1375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28150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400"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next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question</a:t>
              </a:r>
              <a:endParaRPr lang="it-IT"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5"/>
            <p:cNvSpPr/>
            <p:nvPr/>
          </p:nvSpPr>
          <p:spPr>
            <a:xfrm flipH="1">
              <a:off x="4201200" y="5659200"/>
              <a:ext cx="1863720" cy="6591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 flipH="1">
              <a:off x="4201200" y="5659200"/>
              <a:ext cx="1863720" cy="6591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8150" tIns="9350" rIns="38150" bIns="935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it-IT" sz="1200" b="1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Communication</a:t>
              </a:r>
              <a:r>
                <a:rPr lang="it-IT" sz="12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with </a:t>
              </a:r>
              <a:r>
                <a:rPr lang="it-IT" sz="1200" b="1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other</a:t>
              </a:r>
              <a:r>
                <a:rPr lang="it-IT" sz="12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teams in a </a:t>
              </a:r>
              <a:r>
                <a:rPr lang="it-IT" sz="1200" b="1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crisis</a:t>
              </a:r>
              <a:r>
                <a:rPr lang="it-IT" sz="12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situation</a:t>
              </a:r>
              <a:endParaRPr sz="15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22" name="Google Shape;222;p5"/>
          <p:cNvSpPr/>
          <p:nvPr/>
        </p:nvSpPr>
        <p:spPr>
          <a:xfrm>
            <a:off x="2037600" y="4216320"/>
            <a:ext cx="360" cy="534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p5"/>
          <p:cNvSpPr/>
          <p:nvPr/>
        </p:nvSpPr>
        <p:spPr>
          <a:xfrm>
            <a:off x="4737600" y="4211280"/>
            <a:ext cx="360" cy="529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6"/>
          <p:cNvPicPr preferRelativeResize="0"/>
          <p:nvPr/>
        </p:nvPicPr>
        <p:blipFill>
          <a:blip r:embed="rId3"/>
          <a:srcRect/>
          <a:stretch/>
        </p:blipFill>
        <p:spPr>
          <a:xfrm>
            <a:off x="38100" y="1346200"/>
            <a:ext cx="6781440" cy="5092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6"/>
          <p:cNvSpPr/>
          <p:nvPr/>
        </p:nvSpPr>
        <p:spPr>
          <a:xfrm>
            <a:off x="471780" y="559080"/>
            <a:ext cx="5914080" cy="888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algn="ctr">
              <a:lnSpc>
                <a:spcPct val="70000"/>
              </a:lnSpc>
              <a:buClr>
                <a:srgbClr val="002060"/>
              </a:buClr>
              <a:buSzPts val="2800"/>
            </a:pPr>
            <a:r>
              <a:rPr lang="it-IT" sz="280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it-IT" sz="3209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it-IT" sz="3209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Communication</a:t>
            </a:r>
            <a:r>
              <a:rPr lang="it-IT" sz="3209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with </a:t>
            </a:r>
            <a:r>
              <a:rPr lang="it-IT" sz="3209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other</a:t>
            </a:r>
            <a:r>
              <a:rPr lang="it-IT" sz="3209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teams in a </a:t>
            </a:r>
            <a:r>
              <a:rPr lang="it-IT" sz="3209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crisis</a:t>
            </a:r>
            <a:r>
              <a:rPr lang="it-IT" sz="3209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situation </a:t>
            </a:r>
          </a:p>
          <a:p>
            <a:pPr algn="ctr">
              <a:lnSpc>
                <a:spcPct val="70000"/>
              </a:lnSpc>
              <a:buClr>
                <a:srgbClr val="002060"/>
              </a:buClr>
              <a:buSzPts val="2800"/>
            </a:pPr>
            <a:endParaRPr sz="3209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0" name="Google Shape;230;p6"/>
          <p:cNvGrpSpPr/>
          <p:nvPr/>
        </p:nvGrpSpPr>
        <p:grpSpPr>
          <a:xfrm>
            <a:off x="563760" y="1510200"/>
            <a:ext cx="5938640" cy="4763320"/>
            <a:chOff x="563760" y="1510200"/>
            <a:chExt cx="5938640" cy="4763320"/>
          </a:xfrm>
        </p:grpSpPr>
        <p:sp>
          <p:nvSpPr>
            <p:cNvPr id="231" name="Google Shape;231;p6"/>
            <p:cNvSpPr/>
            <p:nvPr/>
          </p:nvSpPr>
          <p:spPr>
            <a:xfrm>
              <a:off x="3228840" y="2759400"/>
              <a:ext cx="1501560" cy="5058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61642"/>
                  </a:lnTo>
                  <a:lnTo>
                    <a:pt x="120000" y="61642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2" name="Google Shape;232;p6"/>
            <p:cNvSpPr/>
            <p:nvPr/>
          </p:nvSpPr>
          <p:spPr>
            <a:xfrm>
              <a:off x="1538640" y="2759400"/>
              <a:ext cx="1689840" cy="5119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62335"/>
                  </a:lnTo>
                  <a:lnTo>
                    <a:pt x="0" y="62335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33" name="Google Shape;233;p6"/>
            <p:cNvSpPr/>
            <p:nvPr/>
          </p:nvSpPr>
          <p:spPr>
            <a:xfrm>
              <a:off x="1457280" y="1510200"/>
              <a:ext cx="3543120" cy="124884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5000"/>
              </a:srgbClr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1457280" y="1510200"/>
              <a:ext cx="3543120" cy="1248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48675" anchor="ctr" anchorCtr="0">
              <a:noAutofit/>
            </a:bodyPr>
            <a:lstStyle/>
            <a:p>
              <a:pPr algn="ctr">
                <a:lnSpc>
                  <a:spcPct val="90000"/>
                </a:lnSpc>
                <a:buClr>
                  <a:srgbClr val="FFFFFF"/>
                </a:buClr>
                <a:buSzPts val="1200"/>
              </a:pPr>
              <a:r>
                <a:rPr lang="it-IT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4. </a:t>
              </a:r>
              <a:r>
                <a:rPr lang="en-US" dirty="0">
                  <a:solidFill>
                    <a:srgbClr val="FFFFFF"/>
                  </a:solidFill>
                </a:rPr>
                <a:t>Do you know the contacts of other teams that provide different care in a crisis situation</a:t>
              </a:r>
              <a:r>
                <a:rPr lang="it-IT" dirty="0">
                  <a:solidFill>
                    <a:srgbClr val="FFFFFF"/>
                  </a:solidFill>
                </a:rPr>
                <a:t>? </a:t>
              </a:r>
              <a:endParaRPr dirty="0">
                <a:solidFill>
                  <a:srgbClr val="FFFFFF"/>
                </a:solidFill>
              </a:endParaRPr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784800" y="3271680"/>
              <a:ext cx="1507680" cy="105444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784800" y="3271680"/>
              <a:ext cx="1507680" cy="1054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63760" y="4946400"/>
              <a:ext cx="1857600" cy="107640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here</a:t>
              </a:r>
              <a:endParaRPr lang="it-IT"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49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Activity 4</a:t>
              </a:r>
              <a:endParaRPr lang="it-IT"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609840" y="4946400"/>
              <a:ext cx="1857600" cy="107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830520" y="5714380"/>
              <a:ext cx="2071080" cy="4863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830520" y="5739780"/>
              <a:ext cx="2071080" cy="4104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0675" tIns="10075" rIns="40675" bIns="100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GB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Updating the contacts</a:t>
              </a:r>
              <a:endParaRPr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3999240" y="3265560"/>
              <a:ext cx="1462680" cy="105444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3999240" y="3265560"/>
              <a:ext cx="1462680" cy="10544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48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3786480" y="5000400"/>
              <a:ext cx="2021040" cy="97560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3736800" y="5000400"/>
              <a:ext cx="2021040" cy="97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486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Go to the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next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question</a:t>
              </a:r>
              <a:endParaRPr lang="it-IT" dirty="0"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122360" y="5700040"/>
              <a:ext cx="2380040" cy="57348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122360" y="5725440"/>
              <a:ext cx="2263500" cy="46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8225" tIns="11875" rIns="48225" bIns="11875" anchor="ctr" anchorCtr="0">
              <a:noAutofit/>
            </a:bodyPr>
            <a:lstStyle/>
            <a:p>
              <a:pPr marL="176040" indent="-90360" algn="r">
                <a:lnSpc>
                  <a:spcPct val="90000"/>
                </a:lnSpc>
                <a:buClr>
                  <a:srgbClr val="FFFFFF"/>
                </a:buClr>
                <a:buSzPts val="1000"/>
              </a:pPr>
              <a:r>
                <a:rPr lang="it-IT" sz="1600" b="1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Cooperation</a:t>
              </a:r>
              <a:r>
                <a:rPr lang="it-IT" sz="16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and </a:t>
              </a:r>
              <a:r>
                <a:rPr lang="it-IT" sz="1600" b="1" i="0" u="none" strike="noStrike" cap="none" dirty="0" err="1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coordination</a:t>
              </a:r>
              <a:r>
                <a:rPr lang="it-IT" sz="1600" b="1" i="0" u="none" strike="noStrike" cap="none" dirty="0">
                  <a:solidFill>
                    <a:schemeClr val="tx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</a:p>
          </p:txBody>
        </p:sp>
      </p:grpSp>
      <p:sp>
        <p:nvSpPr>
          <p:cNvPr id="247" name="Google Shape;247;p6"/>
          <p:cNvSpPr/>
          <p:nvPr/>
        </p:nvSpPr>
        <p:spPr>
          <a:xfrm>
            <a:off x="1538640" y="4326480"/>
            <a:ext cx="360" cy="6199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8" name="Google Shape;248;p6"/>
          <p:cNvSpPr/>
          <p:nvPr/>
        </p:nvSpPr>
        <p:spPr>
          <a:xfrm>
            <a:off x="4730760" y="4320360"/>
            <a:ext cx="16200" cy="6796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7"/>
          <p:cNvPicPr preferRelativeResize="0"/>
          <p:nvPr/>
        </p:nvPicPr>
        <p:blipFill>
          <a:blip r:embed="rId3"/>
          <a:srcRect/>
          <a:stretch/>
        </p:blipFill>
        <p:spPr>
          <a:xfrm>
            <a:off x="0" y="1648342"/>
            <a:ext cx="6857640" cy="456461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7"/>
          <p:cNvSpPr/>
          <p:nvPr/>
        </p:nvSpPr>
        <p:spPr>
          <a:xfrm>
            <a:off x="476640" y="764640"/>
            <a:ext cx="5914080" cy="1032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rmAutofit/>
          </a:bodyPr>
          <a:lstStyle/>
          <a:p>
            <a:pPr algn="ctr">
              <a:lnSpc>
                <a:spcPct val="70000"/>
              </a:lnSpc>
              <a:buClr>
                <a:srgbClr val="002060"/>
              </a:buClr>
              <a:buSzPts val="3060"/>
            </a:pPr>
            <a:r>
              <a:rPr lang="it-IT" sz="306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it-IT" sz="306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Cooperation</a:t>
            </a:r>
            <a:r>
              <a:rPr lang="it-IT" sz="306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it-IT" sz="3060" b="1" i="0" u="none" strike="noStrike" cap="none" dirty="0" err="1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coordination</a:t>
            </a:r>
            <a:r>
              <a:rPr lang="it-IT" sz="3060" b="1" i="0" u="none" strike="noStrike" cap="none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algn="ctr">
              <a:lnSpc>
                <a:spcPct val="70000"/>
              </a:lnSpc>
              <a:buClr>
                <a:srgbClr val="002060"/>
              </a:buClr>
              <a:buSzPts val="3060"/>
            </a:pPr>
            <a:endParaRPr sz="306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55" name="Google Shape;255;p7"/>
          <p:cNvGrpSpPr/>
          <p:nvPr/>
        </p:nvGrpSpPr>
        <p:grpSpPr>
          <a:xfrm>
            <a:off x="825840" y="1551600"/>
            <a:ext cx="5205960" cy="4691520"/>
            <a:chOff x="825840" y="1551600"/>
            <a:chExt cx="5205960" cy="4691520"/>
          </a:xfrm>
        </p:grpSpPr>
        <p:sp>
          <p:nvSpPr>
            <p:cNvPr id="256" name="Google Shape;256;p7"/>
            <p:cNvSpPr/>
            <p:nvPr/>
          </p:nvSpPr>
          <p:spPr>
            <a:xfrm>
              <a:off x="3163680" y="2538360"/>
              <a:ext cx="1321560" cy="56412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71049"/>
                  </a:lnTo>
                  <a:lnTo>
                    <a:pt x="120000" y="71049"/>
                  </a:lnTo>
                  <a:lnTo>
                    <a:pt x="12000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7" name="Google Shape;257;p7"/>
            <p:cNvSpPr/>
            <p:nvPr/>
          </p:nvSpPr>
          <p:spPr>
            <a:xfrm>
              <a:off x="1626840" y="4095720"/>
              <a:ext cx="91080" cy="5796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000" y="0"/>
                  </a:moveTo>
                  <a:lnTo>
                    <a:pt x="60000" y="72360"/>
                  </a:lnTo>
                  <a:lnTo>
                    <a:pt x="63390" y="72360"/>
                  </a:lnTo>
                  <a:lnTo>
                    <a:pt x="63390" y="120000"/>
                  </a:lnTo>
                </a:path>
              </a:pathLst>
            </a:custGeom>
            <a:noFill/>
            <a:ln w="25400" cap="flat" cmpd="sng">
              <a:solidFill>
                <a:srgbClr val="3A66B1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8" name="Google Shape;258;p7"/>
            <p:cNvSpPr/>
            <p:nvPr/>
          </p:nvSpPr>
          <p:spPr>
            <a:xfrm>
              <a:off x="1672560" y="2538360"/>
              <a:ext cx="1490760" cy="56988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71538"/>
                  </a:lnTo>
                  <a:lnTo>
                    <a:pt x="0" y="71538"/>
                  </a:lnTo>
                  <a:lnTo>
                    <a:pt x="0" y="120000"/>
                  </a:lnTo>
                </a:path>
              </a:pathLst>
            </a:custGeom>
            <a:noFill/>
            <a:ln w="25400" cap="flat" cmpd="sng">
              <a:solidFill>
                <a:srgbClr val="345A99"/>
              </a:solidFill>
              <a:prstDash val="solid"/>
              <a:miter lim="8000"/>
              <a:headEnd type="none" w="sm" len="sm"/>
              <a:tailEnd type="none" w="sm" len="sm"/>
            </a:ln>
          </p:spPr>
        </p:sp>
        <p:sp>
          <p:nvSpPr>
            <p:cNvPr id="259" name="Google Shape;259;p7"/>
            <p:cNvSpPr/>
            <p:nvPr/>
          </p:nvSpPr>
          <p:spPr>
            <a:xfrm>
              <a:off x="2026800" y="1551600"/>
              <a:ext cx="2273760" cy="986760"/>
            </a:xfrm>
            <a:prstGeom prst="roundRect">
              <a:avLst>
                <a:gd name="adj" fmla="val 16667"/>
              </a:avLst>
            </a:prstGeom>
            <a:solidFill>
              <a:srgbClr val="0070C0">
                <a:alpha val="85000"/>
              </a:srgbClr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2026800" y="1551600"/>
              <a:ext cx="227376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550" tIns="7550" rIns="7550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200"/>
                <a:buFont typeface="Arial"/>
                <a:buNone/>
              </a:pPr>
              <a:r>
                <a:rPr lang="en-GB" sz="1200" dirty="0">
                  <a:solidFill>
                    <a:srgbClr val="FFFFFF"/>
                  </a:solidFill>
                </a:rPr>
                <a:t>5. Do you know who is responsible for communicating with and coordinating with different teams? </a:t>
              </a:r>
              <a:endParaRPr sz="1200" dirty="0">
                <a:solidFill>
                  <a:srgbClr val="FFFFFF"/>
                </a:solidFill>
              </a:endParaRPr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967320" y="3108600"/>
              <a:ext cx="1410480" cy="986760"/>
            </a:xfrm>
            <a:prstGeom prst="flowChartAlternateProcess">
              <a:avLst/>
            </a:prstGeom>
            <a:solidFill>
              <a:srgbClr val="A8D08C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967320" y="3108600"/>
              <a:ext cx="141048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No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825840" y="4676040"/>
              <a:ext cx="1698120" cy="1483560"/>
            </a:xfrm>
            <a:prstGeom prst="flowChartAlternateProcess">
              <a:avLst/>
            </a:prstGeom>
            <a:solidFill>
              <a:schemeClr val="accent6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825840" y="4676040"/>
              <a:ext cx="1698120" cy="14835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Click here </a:t>
              </a:r>
              <a:endParaRPr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Activity 5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1012680" y="5747760"/>
              <a:ext cx="1715400" cy="4953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987280" y="5798560"/>
              <a:ext cx="1715400" cy="345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100" tIns="8275" rIns="33100" bIns="8275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lang="it-IT" sz="14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Who </a:t>
              </a:r>
              <a:r>
                <a:rPr lang="it-IT" sz="1400" b="1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is</a:t>
              </a:r>
              <a:r>
                <a:rPr lang="it-IT" sz="14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 in a </a:t>
              </a:r>
              <a:r>
                <a:rPr lang="it-IT" sz="1400" b="1" i="0" u="none" strike="noStrike" cap="none" dirty="0" err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charge</a:t>
              </a:r>
              <a:r>
                <a:rPr lang="it-IT" sz="1400" b="1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?</a:t>
              </a:r>
              <a:endParaRPr sz="1300" b="1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3801240" y="3103200"/>
              <a:ext cx="1368720" cy="986760"/>
            </a:xfrm>
            <a:prstGeom prst="roundRect">
              <a:avLst>
                <a:gd name="adj" fmla="val 16667"/>
              </a:avLst>
            </a:prstGeom>
            <a:solidFill>
              <a:srgbClr val="F4B081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3801240" y="3103200"/>
              <a:ext cx="1368720" cy="9867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75" tIns="10075" rIns="10075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lang="it-IT" sz="16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Yes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3520440" y="4665960"/>
              <a:ext cx="1733040" cy="1493640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25400" cap="flat" cmpd="sng">
              <a:solidFill>
                <a:srgbClr val="FFFFFF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3619080" y="4654800"/>
              <a:ext cx="1733040" cy="1493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" tIns="9000" rIns="9000" bIns="139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400"/>
                <a:buFont typeface="Arial"/>
                <a:buNone/>
              </a:pP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You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have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400" b="0" i="0" u="none" strike="noStrike" cap="none" dirty="0" err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finished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dirty="0">
                  <a:solidFill>
                    <a:srgbClr val="FFFFFF"/>
                  </a:solidFill>
                </a:rPr>
                <a:t>U</a:t>
              </a:r>
              <a:r>
                <a:rPr lang="it-IT" sz="1400" b="0" i="0" u="none" strike="noStrike" cap="none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nit 1</a:t>
              </a:r>
              <a:endParaRPr sz="14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3921120" y="5841720"/>
              <a:ext cx="2110680" cy="2592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372C3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3921120" y="5841720"/>
              <a:ext cx="2110680" cy="259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3200" tIns="10800" rIns="43200" bIns="10800" anchor="ctr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it-IT" sz="1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Go to the </a:t>
              </a:r>
              <a:r>
                <a:rPr lang="it-IT" sz="17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next</a:t>
              </a:r>
              <a:r>
                <a:rPr lang="it-IT" sz="17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it-IT" sz="1700" b="1" i="0" u="none" strike="noStrike" cap="none" dirty="0" err="1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unit</a:t>
              </a:r>
              <a:endParaRPr sz="1700" b="0" i="0" u="none" strike="noStrike" cap="none" dirty="0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3" name="Google Shape;273;p7"/>
          <p:cNvSpPr/>
          <p:nvPr/>
        </p:nvSpPr>
        <p:spPr>
          <a:xfrm>
            <a:off x="4485600" y="4089960"/>
            <a:ext cx="360" cy="5641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575" cap="flat" cmpd="sng">
            <a:solidFill>
              <a:srgbClr val="44546A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419</Words>
  <Application>Microsoft Macintosh PowerPoint</Application>
  <PresentationFormat>Vlastná</PresentationFormat>
  <Paragraphs>71</Paragraphs>
  <Slides>7</Slides>
  <Notes>7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7</vt:i4>
      </vt:variant>
    </vt:vector>
  </HeadingPairs>
  <TitlesOfParts>
    <vt:vector size="13" baseType="lpstr">
      <vt:lpstr>Roboto</vt:lpstr>
      <vt:lpstr>Times New Roman</vt:lpstr>
      <vt:lpstr>Calibri</vt:lpstr>
      <vt:lpstr>Arial</vt:lpstr>
      <vt:lpstr>Office Theme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Giorgio Fantini</dc:creator>
  <cp:lastModifiedBy>Baník Gabriel</cp:lastModifiedBy>
  <cp:revision>11</cp:revision>
  <dcterms:created xsi:type="dcterms:W3CDTF">2021-12-29T09:32:30Z</dcterms:created>
  <dcterms:modified xsi:type="dcterms:W3CDTF">2022-10-08T16:24:38Z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false</vt:bool>
  </property>
  <property fmtid="{D5CDD505-2E9C-101B-9397-08002B2CF9AE}" pid="4" name="LinksUpToDate">
    <vt:bool>false</vt:bool>
  </property>
  <property fmtid="{D5CDD505-2E9C-101B-9397-08002B2CF9AE}" pid="5" name="MMClips">
    <vt:i4>0</vt:i4>
  </property>
  <property fmtid="{D5CDD505-2E9C-101B-9397-08002B2CF9AE}" pid="6" name="Notes">
    <vt:i4>7</vt:i4>
  </property>
  <property fmtid="{D5CDD505-2E9C-101B-9397-08002B2CF9AE}" pid="7" name="PresentationFormat">
    <vt:lpwstr>Προσαρμογή</vt:lpwstr>
  </property>
  <property fmtid="{D5CDD505-2E9C-101B-9397-08002B2CF9AE}" pid="8" name="ScaleCrop">
    <vt:bool>false</vt:bool>
  </property>
  <property fmtid="{D5CDD505-2E9C-101B-9397-08002B2CF9AE}" pid="9" name="ShareDoc">
    <vt:bool>false</vt:bool>
  </property>
  <property fmtid="{D5CDD505-2E9C-101B-9397-08002B2CF9AE}" pid="10" name="Slides">
    <vt:i4>7</vt:i4>
  </property>
</Properties>
</file>