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66" r:id="rId2"/>
    <p:sldId id="265" r:id="rId3"/>
    <p:sldId id="270" r:id="rId4"/>
    <p:sldId id="273" r:id="rId5"/>
    <p:sldId id="271" r:id="rId6"/>
    <p:sldId id="272" r:id="rId7"/>
    <p:sldId id="274" r:id="rId8"/>
    <p:sldId id="275" r:id="rId9"/>
    <p:sldId id="276" r:id="rId10"/>
  </p:sldIdLst>
  <p:sldSz cx="6858000" cy="6858000"/>
  <p:notesSz cx="6858000" cy="9144000"/>
  <p:embeddedFontLst>
    <p:embeddedFont>
      <p:font typeface="Times" panose="02020603050405020304" pitchFamily="18" charset="0"/>
      <p:regular r:id="rId12"/>
      <p:bold r:id="rId13"/>
      <p:italic r:id="rId14"/>
      <p:boldItalic r:id="rId15"/>
    </p:embeddedFont>
    <p:embeddedFont>
      <p:font typeface="Helvetica Neue" panose="020B060402020202020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Foo9/Uu9kqi9F3AU9ow6lfPVd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9" autoAdjust="0"/>
    <p:restoredTop sz="94660"/>
  </p:normalViewPr>
  <p:slideViewPr>
    <p:cSldViewPr snapToGrid="0">
      <p:cViewPr>
        <p:scale>
          <a:sx n="74" d="100"/>
          <a:sy n="74" d="100"/>
        </p:scale>
        <p:origin x="-1700" y="-48"/>
      </p:cViewPr>
      <p:guideLst>
        <p:guide orient="horz" pos="216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00061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3734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8390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3608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8e14ccb24_5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118e14ccb24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0647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8e14ccb24_5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118e14ccb24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7255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8e14ccb24_5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118e14ccb24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5162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8e14ccb24_5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118e14ccb24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9353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18e3e46a54_5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118e3e46a54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21" name="Google Shape;21;p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87" y="23813"/>
            <a:ext cx="1327156" cy="66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7058" y="6356352"/>
            <a:ext cx="1950924" cy="37464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/>
          <p:nvPr/>
        </p:nvSpPr>
        <p:spPr>
          <a:xfrm>
            <a:off x="-83731" y="744108"/>
            <a:ext cx="1196161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lang="it-IT" sz="45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sz="59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 rot="5400000">
            <a:off x="1253331" y="1043781"/>
            <a:ext cx="4351338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 rot="5400000">
            <a:off x="-259159" y="1095772"/>
            <a:ext cx="5811838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1" type="tx">
  <p:cSld name="TITLE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2" descr="Google Shape;86;g10bdc0e89ad_1_26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87" y="23812"/>
            <a:ext cx="1327157" cy="66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2" descr="Google Shape;87;g10bdc0e89ad_1_26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7058" y="6274675"/>
            <a:ext cx="1950928" cy="45632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2"/>
          <p:cNvSpPr txBox="1"/>
          <p:nvPr/>
        </p:nvSpPr>
        <p:spPr>
          <a:xfrm>
            <a:off x="-38008" y="744108"/>
            <a:ext cx="1104602" cy="154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"/>
              <a:buFont typeface="Calibri"/>
              <a:buNone/>
            </a:pPr>
            <a:r>
              <a:rPr lang="en-US" sz="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lang="en-US" sz="400" b="0" i="0" u="none" strike="noStrike" cap="none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2"/>
          <p:cNvSpPr txBox="1"/>
          <p:nvPr/>
        </p:nvSpPr>
        <p:spPr>
          <a:xfrm>
            <a:off x="44761" y="6528386"/>
            <a:ext cx="149309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</a:pPr>
            <a:r>
              <a:rPr lang="en-US" sz="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Number: 2020-1-PL-KA202-082075</a:t>
            </a:r>
            <a:r>
              <a:rPr lang="en-US" sz="6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 </a:t>
            </a:r>
            <a:endParaRPr sz="12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" name="Google Shape;21;p12"/>
          <p:cNvSpPr txBox="1">
            <a:spLocks noGrp="1"/>
          </p:cNvSpPr>
          <p:nvPr>
            <p:ph type="sldNum" idx="12"/>
          </p:nvPr>
        </p:nvSpPr>
        <p:spPr>
          <a:xfrm>
            <a:off x="6166538" y="6448415"/>
            <a:ext cx="219914" cy="20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755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30" name="Google Shape;30;p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88" y="23813"/>
            <a:ext cx="1184374" cy="57789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9"/>
          <p:cNvSpPr/>
          <p:nvPr/>
        </p:nvSpPr>
        <p:spPr>
          <a:xfrm>
            <a:off x="0" y="6640685"/>
            <a:ext cx="1196161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lang="it-IT" sz="4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sz="59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471488" y="1825625"/>
            <a:ext cx="29146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2"/>
          </p:nvPr>
        </p:nvSpPr>
        <p:spPr>
          <a:xfrm>
            <a:off x="3471863" y="1825625"/>
            <a:ext cx="29146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472381" y="2505075"/>
            <a:ext cx="2901255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3"/>
          </p:nvPr>
        </p:nvSpPr>
        <p:spPr>
          <a:xfrm>
            <a:off x="3471863" y="1681163"/>
            <a:ext cx="291554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4"/>
          </p:nvPr>
        </p:nvSpPr>
        <p:spPr>
          <a:xfrm>
            <a:off x="3471863" y="2505075"/>
            <a:ext cx="2915543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2915543" y="987427"/>
            <a:ext cx="347186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2"/>
          </p:nvPr>
        </p:nvSpPr>
        <p:spPr>
          <a:xfrm>
            <a:off x="472381" y="2057400"/>
            <a:ext cx="221188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>
            <a:spLocks noGrp="1"/>
          </p:cNvSpPr>
          <p:nvPr>
            <p:ph type="pic" idx="2"/>
          </p:nvPr>
        </p:nvSpPr>
        <p:spPr>
          <a:xfrm>
            <a:off x="2915543" y="987427"/>
            <a:ext cx="347186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472381" y="2057400"/>
            <a:ext cx="221188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152400" y="4596900"/>
            <a:ext cx="66972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Font typeface="Calibri"/>
              <a:buNone/>
            </a:pPr>
            <a:r>
              <a:rPr lang="it-IT" sz="1600" b="1" dirty="0"/>
              <a:t>Toolkit 2</a:t>
            </a:r>
            <a:br>
              <a:rPr lang="it-IT" sz="1600" b="1" dirty="0"/>
            </a:br>
            <a:r>
              <a:rPr lang="it-IT" sz="1600" b="1" dirty="0"/>
              <a:t>Leaning Unit 2</a:t>
            </a: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>Presentation and rules</a:t>
            </a:r>
            <a:r>
              <a:rPr lang="it-IT" sz="800" dirty="0"/>
              <a:t/>
            </a:r>
            <a:br>
              <a:rPr lang="it-IT" sz="8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b="1" dirty="0"/>
              <a:t>Pre Intervention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 dirty="0"/>
          </a:p>
        </p:txBody>
      </p:sp>
      <p:sp>
        <p:nvSpPr>
          <p:cNvPr id="95" name="Google Shape;95;p1"/>
          <p:cNvSpPr txBox="1"/>
          <p:nvPr/>
        </p:nvSpPr>
        <p:spPr>
          <a:xfrm>
            <a:off x="1603001" y="6258649"/>
            <a:ext cx="4453669" cy="57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Developed 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by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IAAP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- INSTITUT ALFRED ADLER DE PARIS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A899A6FC-5A2C-4B0B-A8ED-CBD02FA698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71" y="5568596"/>
            <a:ext cx="1310257" cy="9762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94F90EBD-DDC2-445B-A701-DCCBB28E52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487" b="-471"/>
          <a:stretch/>
        </p:blipFill>
        <p:spPr>
          <a:xfrm>
            <a:off x="1711530" y="391792"/>
            <a:ext cx="3578940" cy="447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111;p2">
            <a:extLst>
              <a:ext uri="{FF2B5EF4-FFF2-40B4-BE49-F238E27FC236}">
                <a16:creationId xmlns="" xmlns:a16="http://schemas.microsoft.com/office/drawing/2014/main" id="{E88370D1-7AF7-4F8A-ADA1-0FB315A0B019}"/>
              </a:ext>
            </a:extLst>
          </p:cNvPr>
          <p:cNvSpPr/>
          <p:nvPr/>
        </p:nvSpPr>
        <p:spPr>
          <a:xfrm>
            <a:off x="471487" y="1409351"/>
            <a:ext cx="6005513" cy="757226"/>
          </a:xfrm>
          <a:prstGeom prst="roundRect">
            <a:avLst>
              <a:gd name="adj" fmla="val 10000"/>
            </a:avLst>
          </a:prstGeom>
          <a:solidFill>
            <a:schemeClr val="accent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471487" y="808573"/>
            <a:ext cx="5915025" cy="385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sz="2200" b="1" dirty="0"/>
              <a:t>L.U. 2 – </a:t>
            </a:r>
            <a:r>
              <a:rPr lang="it-IT" sz="2000" b="1" dirty="0"/>
              <a:t>Pre Intervention</a:t>
            </a:r>
            <a:br>
              <a:rPr lang="it-IT" sz="2000" b="1" dirty="0"/>
            </a:br>
            <a:r>
              <a:rPr lang="it-IT" sz="2200" dirty="0"/>
              <a:t>Presentation and rules</a:t>
            </a:r>
            <a:r>
              <a:rPr lang="it-IT" sz="1050" dirty="0"/>
              <a:t/>
            </a:r>
            <a:br>
              <a:rPr lang="it-IT" sz="1050" dirty="0"/>
            </a:br>
            <a:endParaRPr b="1" dirty="0"/>
          </a:p>
        </p:txBody>
      </p:sp>
      <p:sp>
        <p:nvSpPr>
          <p:cNvPr id="104" name="Google Shape;104;p2"/>
          <p:cNvSpPr txBox="1"/>
          <p:nvPr/>
        </p:nvSpPr>
        <p:spPr>
          <a:xfrm>
            <a:off x="1800242" y="1523534"/>
            <a:ext cx="4728687" cy="75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1000"/>
            </a:pPr>
            <a:r>
              <a:rPr lang="it-IT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KNOWING MEMBERS</a:t>
            </a:r>
            <a:endParaRPr lang="fr-FR" sz="1000" dirty="0"/>
          </a:p>
          <a:p>
            <a:pPr marR="0" lvl="0" indent="476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 pitchFamily="34" charset="0"/>
              <a:buChar char="•"/>
            </a:pPr>
            <a:r>
              <a:rPr lang="it-IT" sz="1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Question:  </a:t>
            </a:r>
            <a:r>
              <a:rPr lang="en-US" sz="1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the team members know each other ?</a:t>
            </a:r>
            <a:endParaRPr dirty="0"/>
          </a:p>
          <a:p>
            <a:pPr marL="57150" marR="0" lvl="1" indent="-63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Char char="•"/>
            </a:pPr>
            <a:r>
              <a:rPr lang="it-IT" sz="1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Activity 1c: Badges and personal map of the team</a:t>
            </a:r>
            <a:endParaRPr dirty="0"/>
          </a:p>
        </p:txBody>
      </p:sp>
      <p:sp>
        <p:nvSpPr>
          <p:cNvPr id="106" name="Google Shape;106;p2"/>
          <p:cNvSpPr/>
          <p:nvPr/>
        </p:nvSpPr>
        <p:spPr>
          <a:xfrm>
            <a:off x="471487" y="2216038"/>
            <a:ext cx="6005513" cy="757226"/>
          </a:xfrm>
          <a:prstGeom prst="roundRect">
            <a:avLst>
              <a:gd name="adj" fmla="val 10000"/>
            </a:avLst>
          </a:prstGeom>
          <a:solidFill>
            <a:srgbClr val="5B9BD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471487" y="3087447"/>
            <a:ext cx="6005513" cy="757226"/>
          </a:xfrm>
          <a:prstGeom prst="roundRect">
            <a:avLst>
              <a:gd name="adj" fmla="val 10000"/>
            </a:avLst>
          </a:prstGeom>
          <a:solidFill>
            <a:srgbClr val="5B9BD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471487" y="3881937"/>
            <a:ext cx="6005513" cy="757226"/>
          </a:xfrm>
          <a:prstGeom prst="roundRect">
            <a:avLst>
              <a:gd name="adj" fmla="val 10000"/>
            </a:avLst>
          </a:prstGeom>
          <a:solidFill>
            <a:srgbClr val="5B9BD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1800243" y="2196174"/>
            <a:ext cx="4728687" cy="75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lang="it-IT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COORDINATOR PRESENTATION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lang="it-IT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Question:  Do members already know the coordinator ?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lang="it-IT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Activity 2c: Presentation</a:t>
            </a: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471487" y="4714887"/>
            <a:ext cx="6005513" cy="757226"/>
          </a:xfrm>
          <a:prstGeom prst="roundRect">
            <a:avLst>
              <a:gd name="adj" fmla="val 10000"/>
            </a:avLst>
          </a:prstGeom>
          <a:solidFill>
            <a:srgbClr val="5B9BD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 txBox="1"/>
          <p:nvPr/>
        </p:nvSpPr>
        <p:spPr>
          <a:xfrm>
            <a:off x="1748312" y="4714887"/>
            <a:ext cx="4728687" cy="75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lang="it-IT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 PRESENTATION ON THE FIELD</a:t>
            </a:r>
            <a:endParaRPr dirty="0"/>
          </a:p>
          <a:p>
            <a:pPr marL="57150" marR="0" lvl="1" indent="-63500" algn="l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Char char="•"/>
            </a:pPr>
            <a:r>
              <a:rPr lang="it-IT" sz="1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Question:  Do members know how to present themselves and team to the victims ? </a:t>
            </a:r>
            <a:endParaRPr sz="1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marR="0" lvl="1" indent="-63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Char char="•"/>
            </a:pPr>
            <a:r>
              <a:rPr lang="it-IT" sz="1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Activity 5c: </a:t>
            </a:r>
            <a:r>
              <a:rPr lang="en-US" sz="1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Brief your team checklist</a:t>
            </a:r>
            <a:endParaRPr lang="it-IT" dirty="0"/>
          </a:p>
        </p:txBody>
      </p:sp>
      <p:sp>
        <p:nvSpPr>
          <p:cNvPr id="107" name="Google Shape;107;p2"/>
          <p:cNvSpPr txBox="1"/>
          <p:nvPr/>
        </p:nvSpPr>
        <p:spPr>
          <a:xfrm>
            <a:off x="1800242" y="3133418"/>
            <a:ext cx="4728687" cy="75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lang="it-IT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fr-FR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FEELING THE TEAM</a:t>
            </a: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marR="0" lvl="1" indent="-63500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Char char="•"/>
            </a:pPr>
            <a:r>
              <a:rPr lang="it-IT" sz="1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Question:  </a:t>
            </a:r>
            <a:r>
              <a:rPr lang="en-US" sz="1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coordinator, do you feel your team has a sensory and emotional awareness about their group ?</a:t>
            </a:r>
            <a:endParaRPr sz="1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marR="0" lvl="1" indent="-63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Char char="•"/>
            </a:pPr>
            <a:r>
              <a:rPr lang="it-IT" sz="1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Activity </a:t>
            </a:r>
            <a:r>
              <a:rPr lang="it-IT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it-IT" sz="1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c: Butterfly hug exercice</a:t>
            </a:r>
            <a:endParaRPr dirty="0"/>
          </a:p>
        </p:txBody>
      </p:sp>
      <p:sp>
        <p:nvSpPr>
          <p:cNvPr id="110" name="Google Shape;110;p2"/>
          <p:cNvSpPr txBox="1"/>
          <p:nvPr/>
        </p:nvSpPr>
        <p:spPr>
          <a:xfrm>
            <a:off x="1782370" y="3957661"/>
            <a:ext cx="4728687" cy="75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lang="it-IT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EMPOWERMENT AND SAFETY</a:t>
            </a:r>
            <a:endParaRPr dirty="0"/>
          </a:p>
          <a:p>
            <a:pPr marL="57150" marR="0" lvl="1" indent="-63500" algn="l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Char char="•"/>
            </a:pPr>
            <a:r>
              <a:rPr lang="it-IT" sz="1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Questions:  Do members feel committed, confident and close-knit ?</a:t>
            </a:r>
            <a:endParaRPr sz="1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marR="0" lvl="1" indent="-63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Char char="•"/>
            </a:pPr>
            <a:r>
              <a:rPr lang="it-IT" sz="1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Activity 4c: Feeling, union, connection </a:t>
            </a:r>
            <a:endParaRPr dirty="0"/>
          </a:p>
        </p:txBody>
      </p:sp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FDFB4950-079A-47C3-9991-8EF26EF6A3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557" y="2254498"/>
            <a:ext cx="1201102" cy="64057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2E0424B5-AC01-4EAA-8DD2-18BFD88FC0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363" y="1462331"/>
            <a:ext cx="1187003" cy="65126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E729E1FE-F9C3-4C28-995C-D9EA814641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565" y="3180726"/>
            <a:ext cx="1174955" cy="64601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087C900A-9063-41A4-B248-24C47F2352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244" y="3920023"/>
            <a:ext cx="1137095" cy="68551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D718BB90-1C07-4D0F-8DBE-29E667BBEB2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740" y="4765069"/>
            <a:ext cx="1140599" cy="70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9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8ABBF4F2-3D0A-4493-9DF1-DC3E9AFD1F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67" y="1385681"/>
            <a:ext cx="6597445" cy="4708390"/>
          </a:xfrm>
          <a:prstGeom prst="rect">
            <a:avLst/>
          </a:prstGeom>
        </p:spPr>
      </p:pic>
      <p:sp>
        <p:nvSpPr>
          <p:cNvPr id="123" name="Google Shape;123;p3"/>
          <p:cNvSpPr txBox="1">
            <a:spLocks noGrp="1"/>
          </p:cNvSpPr>
          <p:nvPr>
            <p:ph type="title"/>
          </p:nvPr>
        </p:nvSpPr>
        <p:spPr>
          <a:xfrm>
            <a:off x="551850" y="116596"/>
            <a:ext cx="59151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Font typeface="Calibri"/>
              <a:buNone/>
            </a:pPr>
            <a:r>
              <a:rPr lang="it-IT" dirty="0">
                <a:solidFill>
                  <a:schemeClr val="dk1"/>
                </a:solidFill>
              </a:rPr>
              <a:t>1 – </a:t>
            </a:r>
            <a:r>
              <a:rPr lang="it-IT" dirty="0"/>
              <a:t>Knowing members</a:t>
            </a:r>
            <a:endParaRPr dirty="0"/>
          </a:p>
        </p:txBody>
      </p:sp>
      <p:sp>
        <p:nvSpPr>
          <p:cNvPr id="125" name="Google Shape;125;p3"/>
          <p:cNvSpPr/>
          <p:nvPr/>
        </p:nvSpPr>
        <p:spPr>
          <a:xfrm>
            <a:off x="4165307" y="3553247"/>
            <a:ext cx="91440" cy="36173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025"/>
                </a:lnTo>
                <a:lnTo>
                  <a:pt x="60211" y="72025"/>
                </a:lnTo>
                <a:lnTo>
                  <a:pt x="60211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6" name="Google Shape;126;p3"/>
          <p:cNvSpPr/>
          <p:nvPr/>
        </p:nvSpPr>
        <p:spPr>
          <a:xfrm>
            <a:off x="3411990" y="2578934"/>
            <a:ext cx="799036" cy="3545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1050"/>
                </a:lnTo>
                <a:lnTo>
                  <a:pt x="120000" y="7105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7" name="Google Shape;127;p3"/>
          <p:cNvSpPr/>
          <p:nvPr/>
        </p:nvSpPr>
        <p:spPr>
          <a:xfrm>
            <a:off x="2460952" y="3556823"/>
            <a:ext cx="91440" cy="36432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366"/>
                </a:lnTo>
                <a:lnTo>
                  <a:pt x="62129" y="72366"/>
                </a:lnTo>
                <a:lnTo>
                  <a:pt x="62129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8" name="Google Shape;128;p3"/>
          <p:cNvSpPr/>
          <p:nvPr/>
        </p:nvSpPr>
        <p:spPr>
          <a:xfrm>
            <a:off x="2506672" y="2578934"/>
            <a:ext cx="905318" cy="35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71538"/>
                </a:lnTo>
                <a:lnTo>
                  <a:pt x="0" y="71538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9" name="Google Shape;129;p3"/>
          <p:cNvSpPr/>
          <p:nvPr/>
        </p:nvSpPr>
        <p:spPr>
          <a:xfrm>
            <a:off x="2698005" y="1959146"/>
            <a:ext cx="1427970" cy="619788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"/>
          <p:cNvSpPr txBox="1"/>
          <p:nvPr/>
        </p:nvSpPr>
        <p:spPr>
          <a:xfrm>
            <a:off x="2698005" y="2028539"/>
            <a:ext cx="1367458" cy="55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5" tIns="6975" rIns="6975" bIns="8745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1050"/>
            </a:pPr>
            <a:r>
              <a:rPr lang="it-IT"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1. 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the team members know each other ?</a:t>
            </a:r>
            <a:endParaRPr lang="en-US" sz="1200" dirty="0"/>
          </a:p>
        </p:txBody>
      </p:sp>
      <p:sp>
        <p:nvSpPr>
          <p:cNvPr id="131" name="Google Shape;131;p3"/>
          <p:cNvSpPr/>
          <p:nvPr/>
        </p:nvSpPr>
        <p:spPr>
          <a:xfrm>
            <a:off x="2063661" y="2937035"/>
            <a:ext cx="886021" cy="619788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"/>
          <p:cNvSpPr txBox="1"/>
          <p:nvPr/>
        </p:nvSpPr>
        <p:spPr>
          <a:xfrm>
            <a:off x="2093916" y="2967290"/>
            <a:ext cx="825511" cy="559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</p:txBody>
      </p:sp>
      <p:sp>
        <p:nvSpPr>
          <p:cNvPr id="133" name="Google Shape;133;p3"/>
          <p:cNvSpPr/>
          <p:nvPr/>
        </p:nvSpPr>
        <p:spPr>
          <a:xfrm>
            <a:off x="1974988" y="3921145"/>
            <a:ext cx="1066611" cy="931932"/>
          </a:xfrm>
          <a:prstGeom prst="flowChartAlternateProcess">
            <a:avLst/>
          </a:prstGeom>
          <a:solidFill>
            <a:schemeClr val="accent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"/>
          <p:cNvSpPr txBox="1"/>
          <p:nvPr/>
        </p:nvSpPr>
        <p:spPr>
          <a:xfrm>
            <a:off x="2020480" y="3966637"/>
            <a:ext cx="975627" cy="84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here</a:t>
            </a: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Activity 1c</a:t>
            </a:r>
            <a:endParaRPr dirty="0"/>
          </a:p>
        </p:txBody>
      </p:sp>
      <p:sp>
        <p:nvSpPr>
          <p:cNvPr id="135" name="Google Shape;135;p3"/>
          <p:cNvSpPr/>
          <p:nvPr/>
        </p:nvSpPr>
        <p:spPr>
          <a:xfrm>
            <a:off x="1873746" y="4898569"/>
            <a:ext cx="1346064" cy="699720"/>
          </a:xfrm>
          <a:prstGeom prst="rect">
            <a:avLst/>
          </a:prstGeom>
          <a:solidFill>
            <a:schemeClr val="lt1">
              <a:alpha val="89803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3"/>
          <p:cNvSpPr txBox="1"/>
          <p:nvPr/>
        </p:nvSpPr>
        <p:spPr>
          <a:xfrm>
            <a:off x="2008098" y="4881430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 sz="1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3781213" y="2933458"/>
            <a:ext cx="859626" cy="619788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"/>
          <p:cNvSpPr txBox="1"/>
          <p:nvPr/>
        </p:nvSpPr>
        <p:spPr>
          <a:xfrm>
            <a:off x="3811469" y="2963714"/>
            <a:ext cx="799114" cy="55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39" name="Google Shape;139;p3"/>
          <p:cNvSpPr/>
          <p:nvPr/>
        </p:nvSpPr>
        <p:spPr>
          <a:xfrm>
            <a:off x="3482071" y="3914977"/>
            <a:ext cx="1561741" cy="1021350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40;p3"/>
          <p:cNvSpPr txBox="1"/>
          <p:nvPr/>
        </p:nvSpPr>
        <p:spPr>
          <a:xfrm>
            <a:off x="3536948" y="3963378"/>
            <a:ext cx="1439598" cy="102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1600"/>
            </a:pPr>
            <a:r>
              <a:rPr lang="fr-FR" sz="1600" dirty="0" err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Please</a:t>
            </a:r>
            <a:r>
              <a:rPr lang="fr-FR" sz="16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 go to the </a:t>
            </a:r>
            <a:r>
              <a:rPr lang="fr-FR" sz="1600" dirty="0" err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next</a:t>
            </a:r>
            <a:r>
              <a:rPr lang="fr-FR" sz="16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fr-FR" sz="1600" dirty="0" err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step</a:t>
            </a:r>
            <a:endParaRPr lang="fr-FR" sz="16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55C51206-38CE-4A88-ACDF-9E6F6703D661}"/>
              </a:ext>
            </a:extLst>
          </p:cNvPr>
          <p:cNvSpPr txBox="1"/>
          <p:nvPr/>
        </p:nvSpPr>
        <p:spPr>
          <a:xfrm>
            <a:off x="1852211" y="4859625"/>
            <a:ext cx="132609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Badges and personal map of the team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7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312DA4D9-6376-4EBB-BCAC-FFFA50606C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270" y="1070701"/>
            <a:ext cx="6609659" cy="4840557"/>
          </a:xfrm>
          <a:prstGeom prst="rect">
            <a:avLst/>
          </a:prstGeom>
        </p:spPr>
      </p:pic>
      <p:sp>
        <p:nvSpPr>
          <p:cNvPr id="148" name="Google Shape;148;g118e14ccb24_5_0"/>
          <p:cNvSpPr txBox="1">
            <a:spLocks noGrp="1"/>
          </p:cNvSpPr>
          <p:nvPr>
            <p:ph type="title"/>
          </p:nvPr>
        </p:nvSpPr>
        <p:spPr>
          <a:xfrm>
            <a:off x="551850" y="63601"/>
            <a:ext cx="5915100" cy="1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-IT" dirty="0"/>
              <a:t>2 – Coordinator presentation</a:t>
            </a:r>
            <a:endParaRPr dirty="0"/>
          </a:p>
        </p:txBody>
      </p:sp>
      <p:sp>
        <p:nvSpPr>
          <p:cNvPr id="150" name="Google Shape;150;g118e14ccb24_5_0"/>
          <p:cNvSpPr/>
          <p:nvPr/>
        </p:nvSpPr>
        <p:spPr>
          <a:xfrm>
            <a:off x="4257803" y="3560010"/>
            <a:ext cx="91500" cy="36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025"/>
                </a:lnTo>
                <a:lnTo>
                  <a:pt x="60211" y="72025"/>
                </a:lnTo>
                <a:lnTo>
                  <a:pt x="60211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1" name="Google Shape;151;g118e14ccb24_5_0"/>
          <p:cNvSpPr/>
          <p:nvPr/>
        </p:nvSpPr>
        <p:spPr>
          <a:xfrm>
            <a:off x="3504486" y="2585697"/>
            <a:ext cx="798900" cy="35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1050"/>
                </a:lnTo>
                <a:lnTo>
                  <a:pt x="120000" y="7105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2" name="Google Shape;152;g118e14ccb24_5_0"/>
          <p:cNvSpPr/>
          <p:nvPr/>
        </p:nvSpPr>
        <p:spPr>
          <a:xfrm>
            <a:off x="2553448" y="3563586"/>
            <a:ext cx="91500" cy="36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366"/>
                </a:lnTo>
                <a:lnTo>
                  <a:pt x="62129" y="72366"/>
                </a:lnTo>
                <a:lnTo>
                  <a:pt x="62129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3" name="Google Shape;153;g118e14ccb24_5_0"/>
          <p:cNvSpPr/>
          <p:nvPr/>
        </p:nvSpPr>
        <p:spPr>
          <a:xfrm>
            <a:off x="2599168" y="2585697"/>
            <a:ext cx="905400" cy="35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71538"/>
                </a:lnTo>
                <a:lnTo>
                  <a:pt x="0" y="71538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4" name="Google Shape;154;g118e14ccb24_5_0"/>
          <p:cNvSpPr/>
          <p:nvPr/>
        </p:nvSpPr>
        <p:spPr>
          <a:xfrm>
            <a:off x="2790501" y="1739503"/>
            <a:ext cx="1543208" cy="846206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g118e14ccb24_5_0"/>
          <p:cNvSpPr txBox="1"/>
          <p:nvPr/>
        </p:nvSpPr>
        <p:spPr>
          <a:xfrm>
            <a:off x="2806094" y="1855806"/>
            <a:ext cx="1543209" cy="68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5" tIns="6975" rIns="6975" bIns="8745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1050"/>
            </a:pPr>
            <a:r>
              <a:rPr lang="it-IT"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2. </a:t>
            </a:r>
            <a:r>
              <a:rPr lang="it-IT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members already know the coordinator ? </a:t>
            </a:r>
            <a:endParaRPr lang="en-US"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118e14ccb24_5_0"/>
          <p:cNvSpPr/>
          <p:nvPr/>
        </p:nvSpPr>
        <p:spPr>
          <a:xfrm>
            <a:off x="2156157" y="2943798"/>
            <a:ext cx="885900" cy="619800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118e14ccb24_5_0"/>
          <p:cNvSpPr txBox="1"/>
          <p:nvPr/>
        </p:nvSpPr>
        <p:spPr>
          <a:xfrm>
            <a:off x="2186412" y="2974053"/>
            <a:ext cx="8256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</p:txBody>
      </p:sp>
      <p:sp>
        <p:nvSpPr>
          <p:cNvPr id="158" name="Google Shape;158;g118e14ccb24_5_0"/>
          <p:cNvSpPr/>
          <p:nvPr/>
        </p:nvSpPr>
        <p:spPr>
          <a:xfrm>
            <a:off x="2067484" y="3927908"/>
            <a:ext cx="1066500" cy="931800"/>
          </a:xfrm>
          <a:prstGeom prst="flowChartAlternateProcess">
            <a:avLst/>
          </a:prstGeom>
          <a:solidFill>
            <a:schemeClr val="accent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118e14ccb24_5_0"/>
          <p:cNvSpPr txBox="1"/>
          <p:nvPr/>
        </p:nvSpPr>
        <p:spPr>
          <a:xfrm>
            <a:off x="2112976" y="3973400"/>
            <a:ext cx="975600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here</a:t>
            </a: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Activity 2c</a:t>
            </a:r>
            <a:endParaRPr dirty="0"/>
          </a:p>
        </p:txBody>
      </p:sp>
      <p:sp>
        <p:nvSpPr>
          <p:cNvPr id="160" name="Google Shape;160;g118e14ccb24_5_0"/>
          <p:cNvSpPr/>
          <p:nvPr/>
        </p:nvSpPr>
        <p:spPr>
          <a:xfrm>
            <a:off x="2075978" y="4900550"/>
            <a:ext cx="1077300" cy="206700"/>
          </a:xfrm>
          <a:prstGeom prst="rect">
            <a:avLst/>
          </a:prstGeom>
          <a:solidFill>
            <a:schemeClr val="lt1">
              <a:alpha val="89800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g118e14ccb24_5_0"/>
          <p:cNvSpPr txBox="1"/>
          <p:nvPr/>
        </p:nvSpPr>
        <p:spPr>
          <a:xfrm>
            <a:off x="2010181" y="4911797"/>
            <a:ext cx="1077300" cy="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fr-FR" sz="13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118e14ccb24_5_0"/>
          <p:cNvSpPr/>
          <p:nvPr/>
        </p:nvSpPr>
        <p:spPr>
          <a:xfrm>
            <a:off x="3873709" y="2940221"/>
            <a:ext cx="859500" cy="619800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118e14ccb24_5_0"/>
          <p:cNvSpPr txBox="1"/>
          <p:nvPr/>
        </p:nvSpPr>
        <p:spPr>
          <a:xfrm>
            <a:off x="3903965" y="2970477"/>
            <a:ext cx="7992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64" name="Google Shape;164;g118e14ccb24_5_0"/>
          <p:cNvSpPr/>
          <p:nvPr/>
        </p:nvSpPr>
        <p:spPr>
          <a:xfrm>
            <a:off x="3759419" y="3921741"/>
            <a:ext cx="1088400" cy="938100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118e14ccb24_5_0"/>
          <p:cNvSpPr txBox="1"/>
          <p:nvPr/>
        </p:nvSpPr>
        <p:spPr>
          <a:xfrm>
            <a:off x="3804936" y="4007444"/>
            <a:ext cx="9969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fr-FR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</a:t>
            </a:r>
            <a:r>
              <a:rPr lang="fr-FR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go to the </a:t>
            </a:r>
            <a:r>
              <a:rPr lang="fr-FR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r>
              <a:rPr lang="fr-FR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06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E3096D91-BA61-4D31-9D40-42B977FC76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64689" y="1403714"/>
            <a:ext cx="6528620" cy="4249833"/>
          </a:xfrm>
          <a:prstGeom prst="rect">
            <a:avLst/>
          </a:prstGeom>
        </p:spPr>
      </p:pic>
      <p:sp>
        <p:nvSpPr>
          <p:cNvPr id="148" name="Google Shape;148;g118e14ccb24_5_0"/>
          <p:cNvSpPr txBox="1">
            <a:spLocks noGrp="1"/>
          </p:cNvSpPr>
          <p:nvPr>
            <p:ph type="title"/>
          </p:nvPr>
        </p:nvSpPr>
        <p:spPr>
          <a:xfrm>
            <a:off x="551850" y="63601"/>
            <a:ext cx="5915100" cy="1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-IT" dirty="0"/>
              <a:t>3 – Feeling the team</a:t>
            </a:r>
            <a:endParaRPr dirty="0"/>
          </a:p>
        </p:txBody>
      </p:sp>
      <p:sp>
        <p:nvSpPr>
          <p:cNvPr id="150" name="Google Shape;150;g118e14ccb24_5_0"/>
          <p:cNvSpPr/>
          <p:nvPr/>
        </p:nvSpPr>
        <p:spPr>
          <a:xfrm>
            <a:off x="4284289" y="3659640"/>
            <a:ext cx="91500" cy="36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025"/>
                </a:lnTo>
                <a:lnTo>
                  <a:pt x="60211" y="72025"/>
                </a:lnTo>
                <a:lnTo>
                  <a:pt x="60211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1" name="Google Shape;151;g118e14ccb24_5_0"/>
          <p:cNvSpPr/>
          <p:nvPr/>
        </p:nvSpPr>
        <p:spPr>
          <a:xfrm>
            <a:off x="3530972" y="2685327"/>
            <a:ext cx="798900" cy="35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1050"/>
                </a:lnTo>
                <a:lnTo>
                  <a:pt x="120000" y="7105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2" name="Google Shape;152;g118e14ccb24_5_0"/>
          <p:cNvSpPr/>
          <p:nvPr/>
        </p:nvSpPr>
        <p:spPr>
          <a:xfrm>
            <a:off x="2579934" y="3663216"/>
            <a:ext cx="91500" cy="36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366"/>
                </a:lnTo>
                <a:lnTo>
                  <a:pt x="62129" y="72366"/>
                </a:lnTo>
                <a:lnTo>
                  <a:pt x="62129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3" name="Google Shape;153;g118e14ccb24_5_0"/>
          <p:cNvSpPr/>
          <p:nvPr/>
        </p:nvSpPr>
        <p:spPr>
          <a:xfrm>
            <a:off x="2625654" y="2685327"/>
            <a:ext cx="905400" cy="35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71538"/>
                </a:lnTo>
                <a:lnTo>
                  <a:pt x="0" y="71538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4" name="Google Shape;154;g118e14ccb24_5_0"/>
          <p:cNvSpPr/>
          <p:nvPr/>
        </p:nvSpPr>
        <p:spPr>
          <a:xfrm>
            <a:off x="2816987" y="1839133"/>
            <a:ext cx="1680972" cy="815849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g118e14ccb24_5_0"/>
          <p:cNvSpPr txBox="1"/>
          <p:nvPr/>
        </p:nvSpPr>
        <p:spPr>
          <a:xfrm>
            <a:off x="2816987" y="1868985"/>
            <a:ext cx="1680972" cy="83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5" tIns="6975" rIns="6975" bIns="8745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1050"/>
            </a:pPr>
            <a:r>
              <a:rPr lang="it-IT"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3. 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coordinator, do you feel your team has a sensory and emotional awareness about their group ?</a:t>
            </a:r>
          </a:p>
        </p:txBody>
      </p:sp>
      <p:sp>
        <p:nvSpPr>
          <p:cNvPr id="156" name="Google Shape;156;g118e14ccb24_5_0"/>
          <p:cNvSpPr/>
          <p:nvPr/>
        </p:nvSpPr>
        <p:spPr>
          <a:xfrm>
            <a:off x="2182643" y="3043428"/>
            <a:ext cx="885900" cy="619800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118e14ccb24_5_0"/>
          <p:cNvSpPr txBox="1"/>
          <p:nvPr/>
        </p:nvSpPr>
        <p:spPr>
          <a:xfrm>
            <a:off x="2212898" y="3073683"/>
            <a:ext cx="8256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</p:txBody>
      </p:sp>
      <p:sp>
        <p:nvSpPr>
          <p:cNvPr id="158" name="Google Shape;158;g118e14ccb24_5_0"/>
          <p:cNvSpPr/>
          <p:nvPr/>
        </p:nvSpPr>
        <p:spPr>
          <a:xfrm>
            <a:off x="2093970" y="4027538"/>
            <a:ext cx="1066500" cy="931800"/>
          </a:xfrm>
          <a:prstGeom prst="flowChartAlternateProcess">
            <a:avLst/>
          </a:prstGeom>
          <a:solidFill>
            <a:schemeClr val="accent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118e14ccb24_5_0"/>
          <p:cNvSpPr txBox="1"/>
          <p:nvPr/>
        </p:nvSpPr>
        <p:spPr>
          <a:xfrm>
            <a:off x="2139462" y="4073030"/>
            <a:ext cx="975600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here</a:t>
            </a: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Activity 3c</a:t>
            </a:r>
            <a:endParaRPr dirty="0"/>
          </a:p>
        </p:txBody>
      </p:sp>
      <p:sp>
        <p:nvSpPr>
          <p:cNvPr id="160" name="Google Shape;160;g118e14ccb24_5_0"/>
          <p:cNvSpPr/>
          <p:nvPr/>
        </p:nvSpPr>
        <p:spPr>
          <a:xfrm>
            <a:off x="1937853" y="5019890"/>
            <a:ext cx="1375479" cy="454106"/>
          </a:xfrm>
          <a:prstGeom prst="rect">
            <a:avLst/>
          </a:prstGeom>
          <a:solidFill>
            <a:schemeClr val="lt1">
              <a:alpha val="89800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g118e14ccb24_5_0"/>
          <p:cNvSpPr txBox="1"/>
          <p:nvPr/>
        </p:nvSpPr>
        <p:spPr>
          <a:xfrm>
            <a:off x="1928351" y="5129185"/>
            <a:ext cx="1375479" cy="235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 sz="14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Butterfly hug exercice</a:t>
            </a:r>
            <a:endParaRPr sz="13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118e14ccb24_5_0"/>
          <p:cNvSpPr/>
          <p:nvPr/>
        </p:nvSpPr>
        <p:spPr>
          <a:xfrm>
            <a:off x="3900195" y="3039851"/>
            <a:ext cx="859500" cy="619800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118e14ccb24_5_0"/>
          <p:cNvSpPr txBox="1"/>
          <p:nvPr/>
        </p:nvSpPr>
        <p:spPr>
          <a:xfrm>
            <a:off x="3930451" y="3070107"/>
            <a:ext cx="7992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dirty="0"/>
          </a:p>
        </p:txBody>
      </p:sp>
      <p:sp>
        <p:nvSpPr>
          <p:cNvPr id="164" name="Google Shape;164;g118e14ccb24_5_0"/>
          <p:cNvSpPr/>
          <p:nvPr/>
        </p:nvSpPr>
        <p:spPr>
          <a:xfrm>
            <a:off x="3785905" y="4021371"/>
            <a:ext cx="1088400" cy="938100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g118e14ccb24_5_0"/>
          <p:cNvSpPr txBox="1"/>
          <p:nvPr/>
        </p:nvSpPr>
        <p:spPr>
          <a:xfrm>
            <a:off x="3831699" y="4067165"/>
            <a:ext cx="9969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fr-FR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</a:t>
            </a:r>
            <a:r>
              <a:rPr lang="fr-FR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go to the </a:t>
            </a:r>
            <a:r>
              <a:rPr lang="fr-FR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r>
              <a:rPr lang="fr-FR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371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FD76EEF2-CCFF-4A26-B23E-D415D7CDE9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954" y="1130943"/>
            <a:ext cx="6514891" cy="4749598"/>
          </a:xfrm>
          <a:prstGeom prst="rect">
            <a:avLst/>
          </a:prstGeom>
        </p:spPr>
      </p:pic>
      <p:sp>
        <p:nvSpPr>
          <p:cNvPr id="148" name="Google Shape;148;g118e14ccb24_5_0"/>
          <p:cNvSpPr txBox="1">
            <a:spLocks noGrp="1"/>
          </p:cNvSpPr>
          <p:nvPr>
            <p:ph type="title"/>
          </p:nvPr>
        </p:nvSpPr>
        <p:spPr>
          <a:xfrm>
            <a:off x="551850" y="63601"/>
            <a:ext cx="5915100" cy="1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-IT" dirty="0"/>
              <a:t>4 – Empowerment and safety</a:t>
            </a:r>
            <a:endParaRPr dirty="0"/>
          </a:p>
        </p:txBody>
      </p:sp>
      <p:sp>
        <p:nvSpPr>
          <p:cNvPr id="150" name="Google Shape;150;g118e14ccb24_5_0"/>
          <p:cNvSpPr/>
          <p:nvPr/>
        </p:nvSpPr>
        <p:spPr>
          <a:xfrm>
            <a:off x="4289008" y="3623607"/>
            <a:ext cx="91500" cy="36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025"/>
                </a:lnTo>
                <a:lnTo>
                  <a:pt x="60211" y="72025"/>
                </a:lnTo>
                <a:lnTo>
                  <a:pt x="60211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1" name="Google Shape;151;g118e14ccb24_5_0"/>
          <p:cNvSpPr/>
          <p:nvPr/>
        </p:nvSpPr>
        <p:spPr>
          <a:xfrm>
            <a:off x="3535691" y="2649294"/>
            <a:ext cx="798900" cy="35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1050"/>
                </a:lnTo>
                <a:lnTo>
                  <a:pt x="120000" y="7105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2" name="Google Shape;152;g118e14ccb24_5_0"/>
          <p:cNvSpPr/>
          <p:nvPr/>
        </p:nvSpPr>
        <p:spPr>
          <a:xfrm>
            <a:off x="2584653" y="3627183"/>
            <a:ext cx="91500" cy="36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366"/>
                </a:lnTo>
                <a:lnTo>
                  <a:pt x="62129" y="72366"/>
                </a:lnTo>
                <a:lnTo>
                  <a:pt x="62129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3" name="Google Shape;153;g118e14ccb24_5_0"/>
          <p:cNvSpPr/>
          <p:nvPr/>
        </p:nvSpPr>
        <p:spPr>
          <a:xfrm>
            <a:off x="2630373" y="2649294"/>
            <a:ext cx="905400" cy="35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71538"/>
                </a:lnTo>
                <a:lnTo>
                  <a:pt x="0" y="71538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4" name="Google Shape;154;g118e14ccb24_5_0"/>
          <p:cNvSpPr/>
          <p:nvPr/>
        </p:nvSpPr>
        <p:spPr>
          <a:xfrm>
            <a:off x="2830423" y="1803088"/>
            <a:ext cx="1543208" cy="846206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118e14ccb24_5_0"/>
          <p:cNvSpPr txBox="1"/>
          <p:nvPr/>
        </p:nvSpPr>
        <p:spPr>
          <a:xfrm>
            <a:off x="2837299" y="1968258"/>
            <a:ext cx="1543209" cy="68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5" tIns="6975" rIns="6975" bIns="8745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1050"/>
            </a:pPr>
            <a:r>
              <a:rPr lang="it-IT"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4. 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members feel committed, confident and close-knit ?</a:t>
            </a:r>
          </a:p>
          <a:p>
            <a:pPr algn="ctr">
              <a:lnSpc>
                <a:spcPct val="90000"/>
              </a:lnSpc>
              <a:buClr>
                <a:srgbClr val="FFFFFF"/>
              </a:buClr>
              <a:buSzPts val="1050"/>
            </a:pPr>
            <a:endParaRPr sz="10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118e14ccb24_5_0"/>
          <p:cNvSpPr/>
          <p:nvPr/>
        </p:nvSpPr>
        <p:spPr>
          <a:xfrm>
            <a:off x="2187362" y="3007395"/>
            <a:ext cx="885900" cy="619800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118e14ccb24_5_0"/>
          <p:cNvSpPr txBox="1"/>
          <p:nvPr/>
        </p:nvSpPr>
        <p:spPr>
          <a:xfrm>
            <a:off x="2217617" y="3037650"/>
            <a:ext cx="8256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</p:txBody>
      </p:sp>
      <p:sp>
        <p:nvSpPr>
          <p:cNvPr id="158" name="Google Shape;158;g118e14ccb24_5_0"/>
          <p:cNvSpPr/>
          <p:nvPr/>
        </p:nvSpPr>
        <p:spPr>
          <a:xfrm>
            <a:off x="2098689" y="3991505"/>
            <a:ext cx="1066500" cy="931800"/>
          </a:xfrm>
          <a:prstGeom prst="flowChartAlternateProcess">
            <a:avLst/>
          </a:prstGeom>
          <a:solidFill>
            <a:schemeClr val="accent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118e14ccb24_5_0"/>
          <p:cNvSpPr txBox="1"/>
          <p:nvPr/>
        </p:nvSpPr>
        <p:spPr>
          <a:xfrm>
            <a:off x="2144181" y="4036997"/>
            <a:ext cx="975600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here</a:t>
            </a: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Activity 4c</a:t>
            </a:r>
            <a:endParaRPr dirty="0"/>
          </a:p>
        </p:txBody>
      </p:sp>
      <p:sp>
        <p:nvSpPr>
          <p:cNvPr id="160" name="Google Shape;160;g118e14ccb24_5_0"/>
          <p:cNvSpPr/>
          <p:nvPr/>
        </p:nvSpPr>
        <p:spPr>
          <a:xfrm>
            <a:off x="2107183" y="4964146"/>
            <a:ext cx="1330310" cy="552645"/>
          </a:xfrm>
          <a:prstGeom prst="rect">
            <a:avLst/>
          </a:prstGeom>
          <a:solidFill>
            <a:schemeClr val="lt1">
              <a:alpha val="89800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" name="Google Shape;162;g118e14ccb24_5_0"/>
          <p:cNvSpPr/>
          <p:nvPr/>
        </p:nvSpPr>
        <p:spPr>
          <a:xfrm>
            <a:off x="3904914" y="3003818"/>
            <a:ext cx="859500" cy="619800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118e14ccb24_5_0"/>
          <p:cNvSpPr txBox="1"/>
          <p:nvPr/>
        </p:nvSpPr>
        <p:spPr>
          <a:xfrm>
            <a:off x="3935170" y="3034074"/>
            <a:ext cx="7992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64" name="Google Shape;164;g118e14ccb24_5_0"/>
          <p:cNvSpPr/>
          <p:nvPr/>
        </p:nvSpPr>
        <p:spPr>
          <a:xfrm>
            <a:off x="3790624" y="3985338"/>
            <a:ext cx="1088400" cy="938100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g118e14ccb24_5_0"/>
          <p:cNvSpPr txBox="1"/>
          <p:nvPr/>
        </p:nvSpPr>
        <p:spPr>
          <a:xfrm>
            <a:off x="3836141" y="4119782"/>
            <a:ext cx="996900" cy="68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fr-FR" sz="1600" dirty="0" err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Please</a:t>
            </a:r>
            <a:r>
              <a:rPr lang="fr-FR" sz="16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 go to the </a:t>
            </a:r>
            <a:r>
              <a:rPr lang="fr-FR" sz="1600" dirty="0" err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next</a:t>
            </a:r>
            <a:r>
              <a:rPr lang="fr-FR" sz="16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fr-FR" sz="1600" dirty="0" err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step</a:t>
            </a:r>
            <a:endParaRPr lang="fr-FR" sz="16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D6B44499-1D85-43BF-929B-4A0770D012A4}"/>
              </a:ext>
            </a:extLst>
          </p:cNvPr>
          <p:cNvSpPr txBox="1"/>
          <p:nvPr/>
        </p:nvSpPr>
        <p:spPr>
          <a:xfrm>
            <a:off x="2098689" y="5036660"/>
            <a:ext cx="1330311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1300"/>
            </a:pPr>
            <a:r>
              <a:rPr lang="it-IT" sz="14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Feeling, union connection</a:t>
            </a:r>
            <a:endParaRPr lang="it-IT" sz="13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883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423C0D4C-15F4-4E5D-A495-8F28F19629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157" y="1150375"/>
            <a:ext cx="6567949" cy="4522838"/>
          </a:xfrm>
          <a:prstGeom prst="rect">
            <a:avLst/>
          </a:prstGeom>
        </p:spPr>
      </p:pic>
      <p:sp>
        <p:nvSpPr>
          <p:cNvPr id="148" name="Google Shape;148;g118e14ccb24_5_0"/>
          <p:cNvSpPr txBox="1">
            <a:spLocks noGrp="1"/>
          </p:cNvSpPr>
          <p:nvPr>
            <p:ph type="title"/>
          </p:nvPr>
        </p:nvSpPr>
        <p:spPr>
          <a:xfrm>
            <a:off x="551850" y="63601"/>
            <a:ext cx="5915100" cy="1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-IT" dirty="0"/>
              <a:t>5 – Presentation on the field</a:t>
            </a:r>
            <a:endParaRPr dirty="0"/>
          </a:p>
        </p:txBody>
      </p:sp>
      <p:sp>
        <p:nvSpPr>
          <p:cNvPr id="150" name="Google Shape;150;g118e14ccb24_5_0"/>
          <p:cNvSpPr/>
          <p:nvPr/>
        </p:nvSpPr>
        <p:spPr>
          <a:xfrm>
            <a:off x="4091237" y="3197309"/>
            <a:ext cx="91500" cy="36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025"/>
                </a:lnTo>
                <a:lnTo>
                  <a:pt x="60211" y="72025"/>
                </a:lnTo>
                <a:lnTo>
                  <a:pt x="60211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1" name="Google Shape;151;g118e14ccb24_5_0"/>
          <p:cNvSpPr/>
          <p:nvPr/>
        </p:nvSpPr>
        <p:spPr>
          <a:xfrm>
            <a:off x="3337920" y="2222996"/>
            <a:ext cx="798900" cy="35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1050"/>
                </a:lnTo>
                <a:lnTo>
                  <a:pt x="120000" y="7105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2" name="Google Shape;152;g118e14ccb24_5_0"/>
          <p:cNvSpPr/>
          <p:nvPr/>
        </p:nvSpPr>
        <p:spPr>
          <a:xfrm>
            <a:off x="2386882" y="3200885"/>
            <a:ext cx="91500" cy="36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366"/>
                </a:lnTo>
                <a:lnTo>
                  <a:pt x="62129" y="72366"/>
                </a:lnTo>
                <a:lnTo>
                  <a:pt x="62129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3" name="Google Shape;153;g118e14ccb24_5_0"/>
          <p:cNvSpPr/>
          <p:nvPr/>
        </p:nvSpPr>
        <p:spPr>
          <a:xfrm>
            <a:off x="2432602" y="2222996"/>
            <a:ext cx="905400" cy="35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71538"/>
                </a:lnTo>
                <a:lnTo>
                  <a:pt x="0" y="71538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4" name="Google Shape;154;g118e14ccb24_5_0"/>
          <p:cNvSpPr/>
          <p:nvPr/>
        </p:nvSpPr>
        <p:spPr>
          <a:xfrm>
            <a:off x="2533385" y="1376790"/>
            <a:ext cx="1755491" cy="846206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g118e14ccb24_5_0"/>
          <p:cNvSpPr txBox="1"/>
          <p:nvPr/>
        </p:nvSpPr>
        <p:spPr>
          <a:xfrm>
            <a:off x="2577629" y="1492919"/>
            <a:ext cx="1667001" cy="68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5" tIns="6975" rIns="6975" bIns="8745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1050"/>
            </a:pPr>
            <a:r>
              <a:rPr lang="it-IT"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5. 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members know how to present themselves and team to the victims ? </a:t>
            </a:r>
          </a:p>
        </p:txBody>
      </p:sp>
      <p:sp>
        <p:nvSpPr>
          <p:cNvPr id="156" name="Google Shape;156;g118e14ccb24_5_0"/>
          <p:cNvSpPr/>
          <p:nvPr/>
        </p:nvSpPr>
        <p:spPr>
          <a:xfrm>
            <a:off x="1989591" y="2581097"/>
            <a:ext cx="885900" cy="619800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118e14ccb24_5_0"/>
          <p:cNvSpPr txBox="1"/>
          <p:nvPr/>
        </p:nvSpPr>
        <p:spPr>
          <a:xfrm>
            <a:off x="2019846" y="2611352"/>
            <a:ext cx="8256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</p:txBody>
      </p:sp>
      <p:sp>
        <p:nvSpPr>
          <p:cNvPr id="158" name="Google Shape;158;g118e14ccb24_5_0"/>
          <p:cNvSpPr/>
          <p:nvPr/>
        </p:nvSpPr>
        <p:spPr>
          <a:xfrm>
            <a:off x="1900918" y="3565207"/>
            <a:ext cx="1066500" cy="931800"/>
          </a:xfrm>
          <a:prstGeom prst="flowChartAlternateProcess">
            <a:avLst/>
          </a:prstGeom>
          <a:solidFill>
            <a:schemeClr val="accent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118e14ccb24_5_0"/>
          <p:cNvSpPr txBox="1"/>
          <p:nvPr/>
        </p:nvSpPr>
        <p:spPr>
          <a:xfrm>
            <a:off x="1946410" y="3610699"/>
            <a:ext cx="975600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here</a:t>
            </a: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Activity 5c</a:t>
            </a:r>
            <a:endParaRPr dirty="0"/>
          </a:p>
        </p:txBody>
      </p:sp>
      <p:sp>
        <p:nvSpPr>
          <p:cNvPr id="160" name="Google Shape;160;g118e14ccb24_5_0"/>
          <p:cNvSpPr/>
          <p:nvPr/>
        </p:nvSpPr>
        <p:spPr>
          <a:xfrm>
            <a:off x="1909412" y="4537849"/>
            <a:ext cx="1077300" cy="206700"/>
          </a:xfrm>
          <a:prstGeom prst="rect">
            <a:avLst/>
          </a:prstGeom>
          <a:solidFill>
            <a:schemeClr val="lt1">
              <a:alpha val="89800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g118e14ccb24_5_0"/>
          <p:cNvSpPr txBox="1"/>
          <p:nvPr/>
        </p:nvSpPr>
        <p:spPr>
          <a:xfrm>
            <a:off x="1843615" y="4549096"/>
            <a:ext cx="1077300" cy="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fr-FR" sz="13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118e14ccb24_5_0"/>
          <p:cNvSpPr/>
          <p:nvPr/>
        </p:nvSpPr>
        <p:spPr>
          <a:xfrm>
            <a:off x="3707143" y="2577520"/>
            <a:ext cx="859500" cy="619800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118e14ccb24_5_0"/>
          <p:cNvSpPr txBox="1"/>
          <p:nvPr/>
        </p:nvSpPr>
        <p:spPr>
          <a:xfrm>
            <a:off x="3737399" y="2607776"/>
            <a:ext cx="7992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64" name="Google Shape;164;g118e14ccb24_5_0"/>
          <p:cNvSpPr/>
          <p:nvPr/>
        </p:nvSpPr>
        <p:spPr>
          <a:xfrm>
            <a:off x="3592853" y="3559040"/>
            <a:ext cx="1088400" cy="938100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118e14ccb24_5_0"/>
          <p:cNvSpPr txBox="1"/>
          <p:nvPr/>
        </p:nvSpPr>
        <p:spPr>
          <a:xfrm>
            <a:off x="3638370" y="3808198"/>
            <a:ext cx="996900" cy="573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fr-FR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have finish </a:t>
            </a:r>
            <a:r>
              <a:rPr lang="fr-FR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fr-FR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unit</a:t>
            </a:r>
            <a:endParaRPr dirty="0"/>
          </a:p>
        </p:txBody>
      </p:sp>
      <p:sp>
        <p:nvSpPr>
          <p:cNvPr id="21" name="Google Shape;160;g118e14ccb24_5_0">
            <a:extLst>
              <a:ext uri="{FF2B5EF4-FFF2-40B4-BE49-F238E27FC236}">
                <a16:creationId xmlns="" xmlns:a16="http://schemas.microsoft.com/office/drawing/2014/main" id="{5713DEF8-A2A7-4990-BA9A-5E06ED3338F0}"/>
              </a:ext>
            </a:extLst>
          </p:cNvPr>
          <p:cNvSpPr/>
          <p:nvPr/>
        </p:nvSpPr>
        <p:spPr>
          <a:xfrm>
            <a:off x="3453640" y="4497007"/>
            <a:ext cx="1373113" cy="628252"/>
          </a:xfrm>
          <a:prstGeom prst="rect">
            <a:avLst/>
          </a:prstGeom>
          <a:solidFill>
            <a:schemeClr val="lt1">
              <a:alpha val="89800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b="1" dirty="0">
                <a:solidFill>
                  <a:schemeClr val="dk1"/>
                </a:solidFill>
                <a:latin typeface="Calibri"/>
                <a:cs typeface="Calibri"/>
              </a:rPr>
              <a:t>Continue to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b="1" dirty="0">
                <a:solidFill>
                  <a:schemeClr val="dk1"/>
                </a:solidFill>
                <a:latin typeface="Calibri"/>
                <a:cs typeface="Calibri"/>
              </a:rPr>
              <a:t>the </a:t>
            </a:r>
            <a:r>
              <a:rPr lang="fr-FR" sz="1300" b="1" dirty="0" err="1">
                <a:solidFill>
                  <a:schemeClr val="dk1"/>
                </a:solidFill>
                <a:latin typeface="Calibri"/>
                <a:cs typeface="Calibri"/>
              </a:rPr>
              <a:t>next</a:t>
            </a:r>
            <a:r>
              <a:rPr lang="fr-FR" sz="1300" b="1" dirty="0">
                <a:solidFill>
                  <a:schemeClr val="dk1"/>
                </a:solidFill>
                <a:latin typeface="Calibri"/>
                <a:cs typeface="Calibri"/>
              </a:rPr>
              <a:t> Unit</a:t>
            </a:r>
            <a:endParaRPr sz="1300" b="1" dirty="0">
              <a:solidFill>
                <a:schemeClr val="dk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49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7;p1">
            <a:extLst>
              <a:ext uri="{FF2B5EF4-FFF2-40B4-BE49-F238E27FC236}">
                <a16:creationId xmlns="" xmlns:a16="http://schemas.microsoft.com/office/drawing/2014/main" id="{2BD0EEDE-4631-48CA-961F-EA25895CBFDC}"/>
              </a:ext>
            </a:extLst>
          </p:cNvPr>
          <p:cNvSpPr txBox="1">
            <a:spLocks/>
          </p:cNvSpPr>
          <p:nvPr/>
        </p:nvSpPr>
        <p:spPr>
          <a:xfrm>
            <a:off x="661046" y="104763"/>
            <a:ext cx="58293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675" tIns="25675" rIns="25675" bIns="2567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buSzPts val="1183"/>
            </a:pPr>
            <a:r>
              <a:rPr lang="en-US" sz="2400" b="1" dirty="0"/>
              <a:t>Toolkit 2</a:t>
            </a:r>
            <a:br>
              <a:rPr lang="en-US" sz="2400" b="1" dirty="0"/>
            </a:br>
            <a:r>
              <a:rPr lang="en-US" sz="2400" b="1" dirty="0"/>
              <a:t>Learning Unit 2</a:t>
            </a:r>
            <a:r>
              <a:rPr lang="en-US" sz="1183" b="1" dirty="0"/>
              <a:t/>
            </a:r>
            <a:br>
              <a:rPr lang="en-US" sz="1183" b="1" dirty="0"/>
            </a:br>
            <a:endParaRPr lang="en-US" dirty="0"/>
          </a:p>
          <a:p>
            <a:pPr algn="ctr">
              <a:buSzPts val="2366"/>
              <a:buFont typeface="Arial"/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Presenting rules and competences</a:t>
            </a:r>
          </a:p>
          <a:p>
            <a:pPr algn="ctr">
              <a:buSzPts val="2366"/>
              <a:buFont typeface="Arial"/>
              <a:buNone/>
            </a:pPr>
            <a:endParaRPr lang="en-US" sz="2366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buSzPts val="4095"/>
            </a:pPr>
            <a:r>
              <a:rPr lang="en-US" sz="2400" dirty="0"/>
              <a:t>References</a:t>
            </a:r>
          </a:p>
        </p:txBody>
      </p:sp>
      <p:sp>
        <p:nvSpPr>
          <p:cNvPr id="3" name="Google Shape;87;p1">
            <a:extLst>
              <a:ext uri="{FF2B5EF4-FFF2-40B4-BE49-F238E27FC236}">
                <a16:creationId xmlns="" xmlns:a16="http://schemas.microsoft.com/office/drawing/2014/main" id="{752A9BDD-11B6-43B2-86ED-FBC22D96E143}"/>
              </a:ext>
            </a:extLst>
          </p:cNvPr>
          <p:cNvSpPr txBox="1">
            <a:spLocks/>
          </p:cNvSpPr>
          <p:nvPr/>
        </p:nvSpPr>
        <p:spPr>
          <a:xfrm>
            <a:off x="1024839" y="2927554"/>
            <a:ext cx="4412399" cy="19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675" tIns="25675" rIns="25675" bIns="2567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Pts val="1183"/>
            </a:pPr>
            <a:r>
              <a:rPr lang="en-US" sz="1200" dirty="0" err="1"/>
              <a:t>Pexels</a:t>
            </a:r>
            <a:r>
              <a:rPr lang="en-US" sz="1200" dirty="0"/>
              <a:t> website : </a:t>
            </a:r>
          </a:p>
          <a:p>
            <a:pPr>
              <a:lnSpc>
                <a:spcPct val="100000"/>
              </a:lnSpc>
              <a:buSzPts val="1183"/>
            </a:pPr>
            <a:endParaRPr lang="en-US" sz="1200" dirty="0"/>
          </a:p>
          <a:p>
            <a:pPr>
              <a:lnSpc>
                <a:spcPct val="100000"/>
              </a:lnSpc>
              <a:buSzPts val="1183"/>
            </a:pPr>
            <a:r>
              <a:rPr lang="en-US" sz="1200" dirty="0" err="1"/>
              <a:t>Pixabay</a:t>
            </a:r>
            <a:r>
              <a:rPr lang="en-US" sz="1200" dirty="0"/>
              <a:t> </a:t>
            </a:r>
            <a:r>
              <a:rPr lang="en-US" sz="800" b="1" dirty="0"/>
              <a:t>- </a:t>
            </a:r>
            <a:r>
              <a:rPr lang="fr-FR" sz="800" b="1" dirty="0"/>
              <a:t>Théodolite Rouge Sous Le Ciel Bleu Et Les Nuages Blancs / chapeaux ciel</a:t>
            </a:r>
            <a:endParaRPr lang="en-US" sz="800" b="1" dirty="0"/>
          </a:p>
          <a:p>
            <a:pPr>
              <a:lnSpc>
                <a:spcPct val="100000"/>
              </a:lnSpc>
              <a:buSzPts val="1183"/>
            </a:pPr>
            <a:r>
              <a:rPr lang="en-US" sz="1200" dirty="0"/>
              <a:t>Mas Allan </a:t>
            </a:r>
            <a:r>
              <a:rPr lang="en-US" sz="800" b="1" dirty="0"/>
              <a:t>- </a:t>
            </a:r>
            <a:r>
              <a:rPr lang="fr-FR" sz="800" b="1" dirty="0"/>
              <a:t>Grimpeurs Méconnaissables Pratiquant Le Bloc Dans Une Salle De Sport</a:t>
            </a:r>
          </a:p>
          <a:p>
            <a:pPr>
              <a:lnSpc>
                <a:spcPct val="100000"/>
              </a:lnSpc>
              <a:buSzPts val="1183"/>
            </a:pPr>
            <a:r>
              <a:rPr lang="fr-FR" sz="1200" dirty="0" err="1"/>
              <a:t>Cottonbro</a:t>
            </a:r>
            <a:r>
              <a:rPr lang="fr-FR" sz="1200" dirty="0"/>
              <a:t> – </a:t>
            </a:r>
            <a:r>
              <a:rPr lang="fr-FR" sz="800" b="1" dirty="0"/>
              <a:t>Team </a:t>
            </a:r>
            <a:r>
              <a:rPr lang="fr-FR" sz="800" b="1" dirty="0" err="1"/>
              <a:t>planing</a:t>
            </a:r>
            <a:r>
              <a:rPr lang="fr-FR" sz="800" b="1" dirty="0"/>
              <a:t> + </a:t>
            </a:r>
            <a:r>
              <a:rPr lang="fr-FR" sz="800" b="1" dirty="0" err="1"/>
              <a:t>volonteer</a:t>
            </a:r>
            <a:endParaRPr lang="fr-FR" sz="800" b="1" dirty="0"/>
          </a:p>
          <a:p>
            <a:pPr>
              <a:lnSpc>
                <a:spcPct val="100000"/>
              </a:lnSpc>
              <a:buSzPts val="1183"/>
            </a:pPr>
            <a:r>
              <a:rPr lang="fr-FR" sz="1200" dirty="0" err="1"/>
              <a:t>Ketut</a:t>
            </a:r>
            <a:r>
              <a:rPr lang="fr-FR" sz="1200" dirty="0"/>
              <a:t> </a:t>
            </a:r>
            <a:r>
              <a:rPr lang="fr-FR" sz="1200" dirty="0" err="1"/>
              <a:t>Subiyanto</a:t>
            </a:r>
            <a:r>
              <a:rPr lang="fr-FR" sz="1200" dirty="0"/>
              <a:t> – bras de fer</a:t>
            </a:r>
          </a:p>
          <a:p>
            <a:pPr>
              <a:lnSpc>
                <a:spcPct val="100000"/>
              </a:lnSpc>
              <a:buSzPts val="1183"/>
            </a:pPr>
            <a:endParaRPr lang="fr-FR" sz="1200" dirty="0"/>
          </a:p>
          <a:p>
            <a:pPr>
              <a:lnSpc>
                <a:spcPct val="100000"/>
              </a:lnSpc>
              <a:buSzPts val="1183"/>
            </a:pPr>
            <a:endParaRPr lang="fr-FR" sz="800" b="1" dirty="0"/>
          </a:p>
          <a:p>
            <a:pPr>
              <a:lnSpc>
                <a:spcPct val="100000"/>
              </a:lnSpc>
              <a:buSzPts val="1183"/>
            </a:pPr>
            <a:endParaRPr lang="fr-FR" sz="800" b="1" dirty="0"/>
          </a:p>
        </p:txBody>
      </p:sp>
    </p:spTree>
    <p:extLst>
      <p:ext uri="{BB962C8B-B14F-4D97-AF65-F5344CB8AC3E}">
        <p14:creationId xmlns:p14="http://schemas.microsoft.com/office/powerpoint/2010/main" val="914116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g118e3e46a54_5_0"/>
          <p:cNvPicPr preferRelativeResize="0"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93"/>
          <a:stretch/>
        </p:blipFill>
        <p:spPr>
          <a:xfrm>
            <a:off x="1268362" y="1968898"/>
            <a:ext cx="4739148" cy="207215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118e3e46a54_5_0"/>
          <p:cNvSpPr txBox="1"/>
          <p:nvPr/>
        </p:nvSpPr>
        <p:spPr>
          <a:xfrm>
            <a:off x="769175" y="4492355"/>
            <a:ext cx="55035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latin typeface="Calibri"/>
                <a:ea typeface="Calibri"/>
                <a:cs typeface="Calibri"/>
                <a:sym typeface="Calibri"/>
              </a:rPr>
              <a:t>THANK YOU !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latin typeface="Calibri"/>
                <a:ea typeface="Calibri"/>
                <a:cs typeface="Calibri"/>
                <a:sym typeface="Calibri"/>
              </a:rPr>
              <a:t>You have </a:t>
            </a:r>
            <a:r>
              <a:rPr lang="fr-FR" sz="1800" dirty="0" err="1">
                <a:latin typeface="Calibri"/>
                <a:ea typeface="Calibri"/>
                <a:cs typeface="Calibri"/>
                <a:sym typeface="Calibri"/>
              </a:rPr>
              <a:t>finished</a:t>
            </a:r>
            <a:r>
              <a:rPr lang="fr-FR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dirty="0" err="1"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fr-FR" sz="1800" dirty="0">
                <a:latin typeface="Calibri"/>
                <a:ea typeface="Calibri"/>
                <a:cs typeface="Calibri"/>
                <a:sym typeface="Calibri"/>
              </a:rPr>
              <a:t> Unit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latin typeface="Calibri"/>
                <a:ea typeface="Calibri"/>
                <a:cs typeface="Calibri"/>
                <a:sym typeface="Calibri"/>
              </a:rPr>
              <a:t>You can go to the </a:t>
            </a:r>
            <a:r>
              <a:rPr lang="fr-FR" sz="1800" dirty="0" err="1">
                <a:latin typeface="Calibri"/>
                <a:ea typeface="Calibri"/>
                <a:cs typeface="Calibri"/>
                <a:sym typeface="Calibri"/>
              </a:rPr>
              <a:t>next</a:t>
            </a:r>
            <a:r>
              <a:rPr lang="fr-FR" sz="1800" dirty="0">
                <a:latin typeface="Calibri"/>
                <a:ea typeface="Calibri"/>
                <a:cs typeface="Calibri"/>
                <a:sym typeface="Calibri"/>
              </a:rPr>
              <a:t> one if </a:t>
            </a:r>
            <a:r>
              <a:rPr lang="fr-FR" sz="1800" dirty="0" err="1"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fr-FR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dirty="0" err="1">
                <a:latin typeface="Calibri"/>
                <a:ea typeface="Calibri"/>
                <a:cs typeface="Calibri"/>
                <a:sym typeface="Calibri"/>
              </a:rPr>
              <a:t>need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118e3e46a54_5_0"/>
          <p:cNvSpPr txBox="1"/>
          <p:nvPr/>
        </p:nvSpPr>
        <p:spPr>
          <a:xfrm>
            <a:off x="1911457" y="431186"/>
            <a:ext cx="3035085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Toolkit 2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Learning Unit 2</a:t>
            </a:r>
            <a:endParaRPr sz="16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380</Words>
  <Application>Microsoft Office PowerPoint</Application>
  <PresentationFormat>Custom</PresentationFormat>
  <Paragraphs>79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Times</vt:lpstr>
      <vt:lpstr>Helvetica Neue</vt:lpstr>
      <vt:lpstr>Calibri Light</vt:lpstr>
      <vt:lpstr>Roboto</vt:lpstr>
      <vt:lpstr>Calibri</vt:lpstr>
      <vt:lpstr>Tema di Office</vt:lpstr>
      <vt:lpstr>Toolkit 2 Leaning Unit 2  Presentation and rules  Pre Intervention </vt:lpstr>
      <vt:lpstr>L.U. 2 – Pre Intervention Presentation and rules </vt:lpstr>
      <vt:lpstr>1 – Knowing members</vt:lpstr>
      <vt:lpstr>2 – Coordinator presentation</vt:lpstr>
      <vt:lpstr>3 – Feeling the team</vt:lpstr>
      <vt:lpstr>4 – Empowerment and safety</vt:lpstr>
      <vt:lpstr>5 – Presentation on the field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Toolkit 2 Leaning Unit 2  Presentation and rules  Acute Phase</dc:title>
  <dc:creator>Giorgio Fantini</dc:creator>
  <cp:lastModifiedBy>Antonio Giordano</cp:lastModifiedBy>
  <cp:revision>6</cp:revision>
  <dcterms:created xsi:type="dcterms:W3CDTF">2021-12-29T09:32:30Z</dcterms:created>
  <dcterms:modified xsi:type="dcterms:W3CDTF">2022-09-29T09:07:37Z</dcterms:modified>
</cp:coreProperties>
</file>