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6858000"/>
  <p:notesSz cx="6858000" cy="9144000"/>
  <p:embeddedFontLst>
    <p:embeddedFont>
      <p:font typeface="Times" panose="02020603050405020304" pitchFamily="18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ptH4KBPF1fDFMcPlw6SuMfnD4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584" y="8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927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1" name="Google Shape;21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7" y="23813"/>
            <a:ext cx="1327156" cy="66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058" y="6356352"/>
            <a:ext cx="1950924" cy="37464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/>
          <p:nvPr/>
        </p:nvSpPr>
        <p:spPr>
          <a:xfrm>
            <a:off x="-83731" y="744108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it-IT" sz="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9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 rot="5400000">
            <a:off x="1253331" y="1043781"/>
            <a:ext cx="4351338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 rot="5400000">
            <a:off x="-259159" y="1095772"/>
            <a:ext cx="5811838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30" name="Google Shape;30;p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8" y="23813"/>
            <a:ext cx="1184374" cy="5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9"/>
          <p:cNvSpPr/>
          <p:nvPr/>
        </p:nvSpPr>
        <p:spPr>
          <a:xfrm>
            <a:off x="0" y="6640685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it-IT" sz="4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9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3471863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472381" y="2505075"/>
            <a:ext cx="290125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3471863" y="1681163"/>
            <a:ext cx="291554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3471863" y="2505075"/>
            <a:ext cx="291554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>
            <a:spLocks noGrp="1"/>
          </p:cNvSpPr>
          <p:nvPr>
            <p:ph type="pic" idx="2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80400" y="3180525"/>
            <a:ext cx="6697200" cy="28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Calibri"/>
              <a:buNone/>
            </a:pPr>
            <a:r>
              <a:rPr lang="it-IT" sz="2800" b="1"/>
              <a:t>Toolkit 2</a:t>
            </a:r>
            <a:br>
              <a:rPr lang="it-IT" sz="2800" b="1"/>
            </a:br>
            <a:r>
              <a:rPr lang="it-IT" sz="2800" b="1"/>
              <a:t>Leaning Unit 12</a:t>
            </a:r>
            <a:r>
              <a:rPr lang="it-IT" sz="2800"/>
              <a:t/>
            </a:r>
            <a:br>
              <a:rPr lang="it-IT" sz="2800"/>
            </a:br>
            <a:r>
              <a:rPr lang="it-IT" sz="2800"/>
              <a:t/>
            </a:r>
            <a:br>
              <a:rPr lang="it-IT" sz="2800"/>
            </a:br>
            <a:r>
              <a:rPr lang="it-IT" sz="2800"/>
              <a:t>Review of problem solving skills and of the decision making process</a:t>
            </a:r>
            <a:br>
              <a:rPr lang="it-IT" sz="2800"/>
            </a:br>
            <a:r>
              <a:rPr lang="it-IT" sz="2800" b="1"/>
              <a:t>Pre intervention</a:t>
            </a:r>
            <a:endParaRPr sz="2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2800"/>
          </a:p>
        </p:txBody>
      </p:sp>
      <p:pic>
        <p:nvPicPr>
          <p:cNvPr id="94" name="Google Shape;94;p1" descr="Work tools on a red backgroun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5" y="1303012"/>
            <a:ext cx="5181600" cy="1615290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409575" y="5123535"/>
            <a:ext cx="4210545" cy="137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 descr="V Česku dramaticky chybějí kliničtí psychologové, dětští kliničtí  psychologové a psychoterapeuti | Pedagogicke.info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271" y="5817111"/>
            <a:ext cx="1050280" cy="84303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409571" y="5123527"/>
            <a:ext cx="34719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Developed by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38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AKP ČR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"/>
          <p:cNvGrpSpPr/>
          <p:nvPr/>
        </p:nvGrpSpPr>
        <p:grpSpPr>
          <a:xfrm>
            <a:off x="511627" y="1364039"/>
            <a:ext cx="6081146" cy="4089024"/>
            <a:chOff x="0" y="0"/>
            <a:chExt cx="6081146" cy="4089024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256755" y="0"/>
              <a:ext cx="47286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Analyze the problem and situation during the crisis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29210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 Do you have an experience with analysing the crisis situations?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2921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1: Potential steps that should be taken while solving the crisis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5722" y="75722"/>
              <a:ext cx="1201102" cy="605781"/>
            </a:xfrm>
            <a:prstGeom prst="roundRect">
              <a:avLst>
                <a:gd name="adj" fmla="val 16667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0" y="832949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1276825" y="832949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Types of decision making process within the team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29210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Do you know how would you gather informations about the crisis?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1: Explore the information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722" y="908672"/>
              <a:ext cx="1201102" cy="605781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0" y="1665899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1276825" y="1665899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Create strategies during decision making process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29210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Do you  have experience with decision making process during crisis?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1: Strategies for generating a possible solutions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5722" y="1741621"/>
              <a:ext cx="1201102" cy="605781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0" y="2498848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276825" y="2498848"/>
              <a:ext cx="4728687" cy="757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Consider the consequences and potential outcomes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29210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Do you know how do you evaluate possible solutions and consequences?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1: Finalise the decision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5722" y="2574571"/>
              <a:ext cx="1201102" cy="605781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0" y="3331798"/>
              <a:ext cx="6005513" cy="75722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1352546" y="3256074"/>
              <a:ext cx="47286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Finalise the decision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29210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How would you summarize decision making process?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marR="0" lvl="0" indent="-2921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●"/>
              </a:pPr>
              <a:r>
                <a:rPr lang="it-IT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1: Brainstorm with the group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5722" y="3407520"/>
              <a:ext cx="1201102" cy="605781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2"/>
          <p:cNvSpPr txBox="1">
            <a:spLocks noGrp="1"/>
          </p:cNvSpPr>
          <p:nvPr>
            <p:ph type="title"/>
          </p:nvPr>
        </p:nvSpPr>
        <p:spPr>
          <a:xfrm>
            <a:off x="602125" y="517950"/>
            <a:ext cx="5915100" cy="11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5"/>
              <a:buFont typeface="Calibri"/>
              <a:buNone/>
            </a:pPr>
            <a:r>
              <a:rPr lang="it-IT" sz="2800" b="1" i="0" u="none" strike="noStrike" cap="none">
                <a:solidFill>
                  <a:srgbClr val="000000"/>
                </a:solidFill>
              </a:rPr>
              <a:t>Review of problem solving skills and of the decision making process  </a:t>
            </a:r>
            <a:r>
              <a:rPr lang="it-IT" sz="2800" b="1"/>
              <a:t/>
            </a:r>
            <a:br>
              <a:rPr lang="it-IT" sz="2800" b="1"/>
            </a:br>
            <a:endParaRPr sz="2800" b="1"/>
          </a:p>
        </p:txBody>
      </p:sp>
      <p:pic>
        <p:nvPicPr>
          <p:cNvPr id="119" name="Google Shape;119;p2" descr="Obsah obrázku strom, země, les, oblast&#10;&#10;Popis byl vytvořen automaticky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59" y="1420949"/>
            <a:ext cx="1166723" cy="67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 descr="Obsah obrázku text, osoba, interiér&#10;&#10;Popis byl vytvořen automaticky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48" y="2291761"/>
            <a:ext cx="1201102" cy="66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 descr="Obsah obrázku text&#10;&#10;Popis byl vytvořen automaticky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21" y="3119106"/>
            <a:ext cx="1186790" cy="645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 descr="Obsah obrázku text&#10;&#10;Popis byl vytvořen automaticky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58" y="3957659"/>
            <a:ext cx="1186791" cy="6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 descr="Obsah obrázku gril, několik&#10;&#10;Popis byl vytvořen automaticky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47" y="4790608"/>
            <a:ext cx="1201101" cy="60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471487" y="1111161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>
                <a:solidFill>
                  <a:schemeClr val="dk1"/>
                </a:solidFill>
              </a:rPr>
              <a:t>1. – Analyze the problem and situation during the crisis</a:t>
            </a:r>
            <a:br>
              <a:rPr lang="it-IT">
                <a:solidFill>
                  <a:schemeClr val="dk1"/>
                </a:solidFill>
              </a:rPr>
            </a:br>
            <a:endParaRPr/>
          </a:p>
        </p:txBody>
      </p:sp>
      <p:grpSp>
        <p:nvGrpSpPr>
          <p:cNvPr id="129" name="Google Shape;129;p3"/>
          <p:cNvGrpSpPr/>
          <p:nvPr/>
        </p:nvGrpSpPr>
        <p:grpSpPr>
          <a:xfrm>
            <a:off x="1447540" y="1681621"/>
            <a:ext cx="3756757" cy="3738103"/>
            <a:chOff x="1629629" y="-77793"/>
            <a:chExt cx="2589418" cy="2971778"/>
          </a:xfrm>
        </p:grpSpPr>
        <p:sp>
          <p:nvSpPr>
            <p:cNvPr id="130" name="Google Shape;130;p3"/>
            <p:cNvSpPr/>
            <p:nvPr/>
          </p:nvSpPr>
          <p:spPr>
            <a:xfrm>
              <a:off x="3628901" y="1594155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1" name="Google Shape;131;p3"/>
            <p:cNvSpPr/>
            <p:nvPr/>
          </p:nvSpPr>
          <p:spPr>
            <a:xfrm>
              <a:off x="2926771" y="619842"/>
              <a:ext cx="747849" cy="354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2" name="Google Shape;132;p3"/>
            <p:cNvSpPr/>
            <p:nvPr/>
          </p:nvSpPr>
          <p:spPr>
            <a:xfrm>
              <a:off x="2072640" y="619842"/>
              <a:ext cx="854131" cy="3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33" name="Google Shape;133;p3"/>
            <p:cNvSpPr/>
            <p:nvPr/>
          </p:nvSpPr>
          <p:spPr>
            <a:xfrm>
              <a:off x="2212786" y="54"/>
              <a:ext cx="1427970" cy="619788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2243042" y="-77793"/>
              <a:ext cx="1367458" cy="859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Roboto"/>
                <a:buNone/>
              </a:pPr>
              <a:r>
                <a:rPr lang="it-IT" sz="13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 you have any experience with analysing the crisis situations?</a:t>
              </a:r>
              <a:endParaRPr sz="17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Roboto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1629629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1659884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244808" y="974366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327506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130518" y="1955886"/>
              <a:ext cx="1088529" cy="9380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3221871" y="1957130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Continue to question 2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776430" y="2620845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1659884" y="2621468"/>
              <a:ext cx="1163653" cy="205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t-IT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Steps during crisis</a:t>
              </a:r>
              <a:endParaRPr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3"/>
          <p:cNvSpPr/>
          <p:nvPr/>
        </p:nvSpPr>
        <p:spPr>
          <a:xfrm>
            <a:off x="1479291" y="4296537"/>
            <a:ext cx="1221946" cy="743362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25400" cap="flat" cmpd="sng">
            <a:solidFill>
              <a:srgbClr val="C4E0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here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1</a:t>
            </a:r>
            <a:endParaRPr/>
          </a:p>
        </p:txBody>
      </p:sp>
      <p:cxnSp>
        <p:nvCxnSpPr>
          <p:cNvPr id="144" name="Google Shape;144;p3"/>
          <p:cNvCxnSpPr>
            <a:stCxn id="135" idx="2"/>
            <a:endCxn id="143" idx="0"/>
          </p:cNvCxnSpPr>
          <p:nvPr/>
        </p:nvCxnSpPr>
        <p:spPr>
          <a:xfrm>
            <a:off x="2090265" y="3789208"/>
            <a:ext cx="0" cy="5073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471487" y="801349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it-IT" sz="2800">
                <a:solidFill>
                  <a:schemeClr val="dk1"/>
                </a:solidFill>
              </a:rPr>
              <a:t>2. – </a:t>
            </a:r>
            <a:r>
              <a:rPr lang="it-IT" sz="2800"/>
              <a:t>Types of decision making process within the team</a:t>
            </a:r>
            <a:r>
              <a:rPr lang="it-IT" sz="2800">
                <a:solidFill>
                  <a:schemeClr val="dk1"/>
                </a:solidFill>
              </a:rPr>
              <a:t/>
            </a:r>
            <a:br>
              <a:rPr lang="it-IT" sz="2800">
                <a:solidFill>
                  <a:schemeClr val="dk1"/>
                </a:solidFill>
              </a:rPr>
            </a:br>
            <a:endParaRPr sz="2800"/>
          </a:p>
        </p:txBody>
      </p:sp>
      <p:grpSp>
        <p:nvGrpSpPr>
          <p:cNvPr id="150" name="Google Shape;150;p4"/>
          <p:cNvGrpSpPr/>
          <p:nvPr/>
        </p:nvGrpSpPr>
        <p:grpSpPr>
          <a:xfrm>
            <a:off x="1253852" y="1546978"/>
            <a:ext cx="4350294" cy="4292410"/>
            <a:chOff x="1512343" y="54"/>
            <a:chExt cx="2901219" cy="2946108"/>
          </a:xfrm>
        </p:grpSpPr>
        <p:sp>
          <p:nvSpPr>
            <p:cNvPr id="151" name="Google Shape;151;p4"/>
            <p:cNvSpPr/>
            <p:nvPr/>
          </p:nvSpPr>
          <p:spPr>
            <a:xfrm>
              <a:off x="3702662" y="1594155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2" name="Google Shape;152;p4"/>
            <p:cNvSpPr/>
            <p:nvPr/>
          </p:nvSpPr>
          <p:spPr>
            <a:xfrm>
              <a:off x="2949345" y="619842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3" name="Google Shape;153;p4"/>
            <p:cNvSpPr/>
            <p:nvPr/>
          </p:nvSpPr>
          <p:spPr>
            <a:xfrm>
              <a:off x="1998307" y="1597731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4" name="Google Shape;154;p4"/>
            <p:cNvSpPr/>
            <p:nvPr/>
          </p:nvSpPr>
          <p:spPr>
            <a:xfrm>
              <a:off x="2044027" y="619842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5" name="Google Shape;155;p4"/>
            <p:cNvSpPr/>
            <p:nvPr/>
          </p:nvSpPr>
          <p:spPr>
            <a:xfrm>
              <a:off x="2235360" y="54"/>
              <a:ext cx="1427970" cy="619788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2265616" y="30310"/>
              <a:ext cx="1367458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Calibri"/>
                <a:buNone/>
              </a:pPr>
              <a:r>
                <a:rPr lang="it-IT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 you know how would you gather informations about the crisis?</a:t>
              </a:r>
              <a:endPara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1512343" y="1962053"/>
              <a:ext cx="1066611" cy="931932"/>
            </a:xfrm>
            <a:prstGeom prst="flowChartAlternateProcess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1557835" y="2007545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Click here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Activity 2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848634" y="2718394"/>
              <a:ext cx="1246988" cy="227768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1780864" y="2718395"/>
              <a:ext cx="1290435" cy="180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t-IT" sz="1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Explore the information</a:t>
              </a:r>
              <a:endParaRPr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3204278" y="1955886"/>
              <a:ext cx="1088529" cy="9380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"/>
            <p:cNvSpPr txBox="1"/>
            <p:nvPr/>
          </p:nvSpPr>
          <p:spPr>
            <a:xfrm>
              <a:off x="3228602" y="1962052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 to the next question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3336201" y="2597045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3253751" y="2601967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t-IT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  strategies</a:t>
              </a:r>
              <a:endPara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528637" y="622814"/>
            <a:ext cx="6005513" cy="82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it-IT" sz="2800"/>
              <a:t>3.</a:t>
            </a:r>
            <a:r>
              <a:rPr lang="it-IT" sz="2800">
                <a:solidFill>
                  <a:schemeClr val="dk1"/>
                </a:solidFill>
              </a:rPr>
              <a:t> – Create strategies during decisio</a:t>
            </a:r>
            <a:r>
              <a:rPr lang="it-IT" sz="2800"/>
              <a:t>n making process</a:t>
            </a:r>
            <a:r>
              <a:rPr lang="it-IT" sz="2800">
                <a:solidFill>
                  <a:schemeClr val="dk1"/>
                </a:solidFill>
              </a:rPr>
              <a:t/>
            </a:r>
            <a:br>
              <a:rPr lang="it-IT" sz="2800">
                <a:solidFill>
                  <a:schemeClr val="dk1"/>
                </a:solidFill>
              </a:rPr>
            </a:br>
            <a:endParaRPr sz="2800"/>
          </a:p>
        </p:txBody>
      </p:sp>
      <p:grpSp>
        <p:nvGrpSpPr>
          <p:cNvPr id="174" name="Google Shape;174;p19"/>
          <p:cNvGrpSpPr/>
          <p:nvPr/>
        </p:nvGrpSpPr>
        <p:grpSpPr>
          <a:xfrm>
            <a:off x="1239564" y="1439698"/>
            <a:ext cx="4378869" cy="4637251"/>
            <a:chOff x="1512343" y="54"/>
            <a:chExt cx="2901219" cy="2893931"/>
          </a:xfrm>
        </p:grpSpPr>
        <p:sp>
          <p:nvSpPr>
            <p:cNvPr id="175" name="Google Shape;175;p19"/>
            <p:cNvSpPr/>
            <p:nvPr/>
          </p:nvSpPr>
          <p:spPr>
            <a:xfrm>
              <a:off x="3702662" y="1594155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6" name="Google Shape;176;p19"/>
            <p:cNvSpPr/>
            <p:nvPr/>
          </p:nvSpPr>
          <p:spPr>
            <a:xfrm>
              <a:off x="2949345" y="619842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7" name="Google Shape;177;p19"/>
            <p:cNvSpPr/>
            <p:nvPr/>
          </p:nvSpPr>
          <p:spPr>
            <a:xfrm>
              <a:off x="1998307" y="1597731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8" name="Google Shape;178;p19"/>
            <p:cNvSpPr/>
            <p:nvPr/>
          </p:nvSpPr>
          <p:spPr>
            <a:xfrm>
              <a:off x="2044027" y="619842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9" name="Google Shape;179;p19"/>
            <p:cNvSpPr/>
            <p:nvPr/>
          </p:nvSpPr>
          <p:spPr>
            <a:xfrm>
              <a:off x="2235360" y="54"/>
              <a:ext cx="1427970" cy="619788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9"/>
            <p:cNvSpPr txBox="1"/>
            <p:nvPr/>
          </p:nvSpPr>
          <p:spPr>
            <a:xfrm>
              <a:off x="2265616" y="30310"/>
              <a:ext cx="1367458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 you  have experience with decision making process during crisis?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Calibri"/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9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1512343" y="1962053"/>
              <a:ext cx="1066611" cy="931932"/>
            </a:xfrm>
            <a:prstGeom prst="flowChartAlternateProcess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9"/>
            <p:cNvSpPr txBox="1"/>
            <p:nvPr/>
          </p:nvSpPr>
          <p:spPr>
            <a:xfrm>
              <a:off x="1557835" y="2007545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1730054" y="2593962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9"/>
            <p:cNvSpPr txBox="1"/>
            <p:nvPr/>
          </p:nvSpPr>
          <p:spPr>
            <a:xfrm>
              <a:off x="1730054" y="2593962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t-IT" sz="1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Strategies for generating a possible solutions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9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3204278" y="1955886"/>
              <a:ext cx="1088529" cy="9380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9"/>
            <p:cNvSpPr txBox="1"/>
            <p:nvPr/>
          </p:nvSpPr>
          <p:spPr>
            <a:xfrm>
              <a:off x="3250072" y="2001680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 to next question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3336201" y="2597045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it-IT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Consequences and outcomes</a:t>
              </a: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>
            <a:spLocks noGrp="1"/>
          </p:cNvSpPr>
          <p:nvPr>
            <p:ph type="title"/>
          </p:nvPr>
        </p:nvSpPr>
        <p:spPr>
          <a:xfrm>
            <a:off x="470775" y="882368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it-IT" sz="2800">
                <a:solidFill>
                  <a:schemeClr val="dk1"/>
                </a:solidFill>
              </a:rPr>
              <a:t>4.</a:t>
            </a:r>
            <a:r>
              <a:rPr lang="it-IT" sz="2800"/>
              <a:t> -</a:t>
            </a:r>
            <a:r>
              <a:rPr lang="it-IT" sz="2800">
                <a:solidFill>
                  <a:schemeClr val="dk1"/>
                </a:solidFill>
              </a:rPr>
              <a:t> Consider the consequences and potential outcomes</a:t>
            </a:r>
            <a:endParaRPr sz="2800"/>
          </a:p>
        </p:txBody>
      </p:sp>
      <p:grpSp>
        <p:nvGrpSpPr>
          <p:cNvPr id="197" name="Google Shape;197;p20"/>
          <p:cNvGrpSpPr/>
          <p:nvPr/>
        </p:nvGrpSpPr>
        <p:grpSpPr>
          <a:xfrm>
            <a:off x="1228670" y="1762125"/>
            <a:ext cx="4399234" cy="4305300"/>
            <a:chOff x="1512343" y="54"/>
            <a:chExt cx="2901219" cy="2893931"/>
          </a:xfrm>
        </p:grpSpPr>
        <p:sp>
          <p:nvSpPr>
            <p:cNvPr id="198" name="Google Shape;198;p20"/>
            <p:cNvSpPr/>
            <p:nvPr/>
          </p:nvSpPr>
          <p:spPr>
            <a:xfrm>
              <a:off x="3702662" y="1594155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9" name="Google Shape;199;p20"/>
            <p:cNvSpPr/>
            <p:nvPr/>
          </p:nvSpPr>
          <p:spPr>
            <a:xfrm>
              <a:off x="2949345" y="619842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0" name="Google Shape;200;p20"/>
            <p:cNvSpPr/>
            <p:nvPr/>
          </p:nvSpPr>
          <p:spPr>
            <a:xfrm>
              <a:off x="1998307" y="1597731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1" name="Google Shape;201;p20"/>
            <p:cNvSpPr/>
            <p:nvPr/>
          </p:nvSpPr>
          <p:spPr>
            <a:xfrm>
              <a:off x="2044027" y="619842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2" name="Google Shape;202;p20"/>
            <p:cNvSpPr/>
            <p:nvPr/>
          </p:nvSpPr>
          <p:spPr>
            <a:xfrm>
              <a:off x="2235360" y="54"/>
              <a:ext cx="1427970" cy="619788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0"/>
            <p:cNvSpPr txBox="1"/>
            <p:nvPr/>
          </p:nvSpPr>
          <p:spPr>
            <a:xfrm>
              <a:off x="2265616" y="30310"/>
              <a:ext cx="1367458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Calibri"/>
                <a:buNone/>
              </a:pPr>
              <a:r>
                <a:rPr lang="it-IT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 you how do you evaluate possible solutions and consequences?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0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1512343" y="1962053"/>
              <a:ext cx="1066611" cy="931932"/>
            </a:xfrm>
            <a:prstGeom prst="flowChartAlternateProcess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0"/>
            <p:cNvSpPr txBox="1"/>
            <p:nvPr/>
          </p:nvSpPr>
          <p:spPr>
            <a:xfrm>
              <a:off x="1557835" y="2007545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1730054" y="2593962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 txBox="1"/>
            <p:nvPr/>
          </p:nvSpPr>
          <p:spPr>
            <a:xfrm>
              <a:off x="1730054" y="2593962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t-IT" sz="1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Title/link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3204278" y="1955886"/>
              <a:ext cx="1088529" cy="9380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 txBox="1"/>
            <p:nvPr/>
          </p:nvSpPr>
          <p:spPr>
            <a:xfrm>
              <a:off x="3250072" y="2001680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 to next question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3336201" y="2597045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0"/>
            <p:cNvSpPr txBox="1"/>
            <p:nvPr/>
          </p:nvSpPr>
          <p:spPr>
            <a:xfrm>
              <a:off x="3336201" y="2597045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t-IT" sz="13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Finalise the decision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>
            <a:spLocks noGrp="1"/>
          </p:cNvSpPr>
          <p:nvPr>
            <p:ph type="title"/>
          </p:nvPr>
        </p:nvSpPr>
        <p:spPr>
          <a:xfrm>
            <a:off x="470775" y="882368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it-IT" sz="2800">
                <a:solidFill>
                  <a:schemeClr val="dk1"/>
                </a:solidFill>
              </a:rPr>
              <a:t>5. - Finalise the decision</a:t>
            </a:r>
            <a:br>
              <a:rPr lang="it-IT" sz="2800">
                <a:solidFill>
                  <a:schemeClr val="dk1"/>
                </a:solidFill>
              </a:rPr>
            </a:br>
            <a:endParaRPr sz="2800"/>
          </a:p>
        </p:txBody>
      </p:sp>
      <p:grpSp>
        <p:nvGrpSpPr>
          <p:cNvPr id="221" name="Google Shape;221;p21"/>
          <p:cNvGrpSpPr/>
          <p:nvPr/>
        </p:nvGrpSpPr>
        <p:grpSpPr>
          <a:xfrm>
            <a:off x="1572227" y="1409700"/>
            <a:ext cx="3609221" cy="3791630"/>
            <a:chOff x="1512343" y="-93373"/>
            <a:chExt cx="2820799" cy="2987358"/>
          </a:xfrm>
        </p:grpSpPr>
        <p:sp>
          <p:nvSpPr>
            <p:cNvPr id="222" name="Google Shape;222;p21"/>
            <p:cNvSpPr/>
            <p:nvPr/>
          </p:nvSpPr>
          <p:spPr>
            <a:xfrm>
              <a:off x="3702662" y="1594155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23" name="Google Shape;223;p21"/>
            <p:cNvSpPr/>
            <p:nvPr/>
          </p:nvSpPr>
          <p:spPr>
            <a:xfrm>
              <a:off x="2949345" y="619842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24" name="Google Shape;224;p21"/>
            <p:cNvSpPr/>
            <p:nvPr/>
          </p:nvSpPr>
          <p:spPr>
            <a:xfrm>
              <a:off x="1998307" y="1597731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25" name="Google Shape;225;p21"/>
            <p:cNvSpPr/>
            <p:nvPr/>
          </p:nvSpPr>
          <p:spPr>
            <a:xfrm>
              <a:off x="2044027" y="619842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26" name="Google Shape;226;p21"/>
            <p:cNvSpPr/>
            <p:nvPr/>
          </p:nvSpPr>
          <p:spPr>
            <a:xfrm>
              <a:off x="2235360" y="54"/>
              <a:ext cx="1427970" cy="619788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1"/>
            <p:cNvSpPr txBox="1"/>
            <p:nvPr/>
          </p:nvSpPr>
          <p:spPr>
            <a:xfrm>
              <a:off x="2265616" y="-93373"/>
              <a:ext cx="1397714" cy="800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Calibri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 you know how would you summarize decision making process?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1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1512343" y="1962053"/>
              <a:ext cx="1066611" cy="931932"/>
            </a:xfrm>
            <a:prstGeom prst="flowChartAlternateProcess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1"/>
            <p:cNvSpPr txBox="1"/>
            <p:nvPr/>
          </p:nvSpPr>
          <p:spPr>
            <a:xfrm>
              <a:off x="1557835" y="2007545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Click here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1730054" y="2593962"/>
              <a:ext cx="1077361" cy="206596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1"/>
            <p:cNvSpPr txBox="1"/>
            <p:nvPr/>
          </p:nvSpPr>
          <p:spPr>
            <a:xfrm>
              <a:off x="1730054" y="2593962"/>
              <a:ext cx="1077361" cy="20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8250" rIns="33000" bIns="82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lang="it-IT" sz="1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Brainstorm with the group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1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3204278" y="1955886"/>
              <a:ext cx="1088529" cy="9380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1"/>
            <p:cNvSpPr txBox="1"/>
            <p:nvPr/>
          </p:nvSpPr>
          <p:spPr>
            <a:xfrm>
              <a:off x="3249910" y="1955885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 to next slide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3336201" y="2599083"/>
              <a:ext cx="996941" cy="264647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it-IT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Check your knowledge</a:t>
              </a: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"/>
          <p:cNvSpPr txBox="1">
            <a:spLocks noGrp="1"/>
          </p:cNvSpPr>
          <p:nvPr>
            <p:ph type="title"/>
          </p:nvPr>
        </p:nvSpPr>
        <p:spPr>
          <a:xfrm>
            <a:off x="463320" y="577734"/>
            <a:ext cx="6185130" cy="146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it-IT" sz="28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 YOUR KNOWLEDGE OF UNIT 12</a:t>
            </a:r>
            <a:br>
              <a:rPr lang="it-IT" sz="28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800"/>
              <a:t>Review of problem solving skills and of the decision making process</a:t>
            </a:r>
            <a:endParaRPr sz="2800" b="1"/>
          </a:p>
        </p:txBody>
      </p:sp>
      <p:grpSp>
        <p:nvGrpSpPr>
          <p:cNvPr id="244" name="Google Shape;244;p5"/>
          <p:cNvGrpSpPr/>
          <p:nvPr/>
        </p:nvGrpSpPr>
        <p:grpSpPr>
          <a:xfrm>
            <a:off x="1456131" y="2155678"/>
            <a:ext cx="4295178" cy="4124587"/>
            <a:chOff x="1380438" y="54"/>
            <a:chExt cx="3009649" cy="2893931"/>
          </a:xfrm>
        </p:grpSpPr>
        <p:sp>
          <p:nvSpPr>
            <p:cNvPr id="245" name="Google Shape;245;p5"/>
            <p:cNvSpPr/>
            <p:nvPr/>
          </p:nvSpPr>
          <p:spPr>
            <a:xfrm>
              <a:off x="3702662" y="1594155"/>
              <a:ext cx="91440" cy="36173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6" name="Google Shape;246;p5"/>
            <p:cNvSpPr/>
            <p:nvPr/>
          </p:nvSpPr>
          <p:spPr>
            <a:xfrm>
              <a:off x="2949345" y="619842"/>
              <a:ext cx="799036" cy="3545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7" name="Google Shape;247;p5"/>
            <p:cNvSpPr/>
            <p:nvPr/>
          </p:nvSpPr>
          <p:spPr>
            <a:xfrm>
              <a:off x="1998307" y="1597731"/>
              <a:ext cx="91440" cy="3643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8" name="Google Shape;248;p5"/>
            <p:cNvSpPr/>
            <p:nvPr/>
          </p:nvSpPr>
          <p:spPr>
            <a:xfrm>
              <a:off x="2044027" y="619842"/>
              <a:ext cx="905318" cy="3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9" name="Google Shape;249;p5"/>
            <p:cNvSpPr/>
            <p:nvPr/>
          </p:nvSpPr>
          <p:spPr>
            <a:xfrm>
              <a:off x="2235360" y="54"/>
              <a:ext cx="1427970" cy="619788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"/>
            <p:cNvSpPr txBox="1"/>
            <p:nvPr/>
          </p:nvSpPr>
          <p:spPr>
            <a:xfrm>
              <a:off x="2265616" y="30310"/>
              <a:ext cx="1367458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None/>
              </a:pPr>
              <a:r>
                <a:rPr lang="it-IT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 you know how to use problem solving skills during the crisis?</a:t>
              </a:r>
              <a:endParaRPr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601016" y="977943"/>
              <a:ext cx="886021" cy="619788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"/>
            <p:cNvSpPr txBox="1"/>
            <p:nvPr/>
          </p:nvSpPr>
          <p:spPr>
            <a:xfrm>
              <a:off x="1631271" y="1008198"/>
              <a:ext cx="825511" cy="559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1512343" y="1962053"/>
              <a:ext cx="1066611" cy="931932"/>
            </a:xfrm>
            <a:prstGeom prst="flowChartAlternateProcess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"/>
            <p:cNvSpPr txBox="1"/>
            <p:nvPr/>
          </p:nvSpPr>
          <p:spPr>
            <a:xfrm>
              <a:off x="1557835" y="2007545"/>
              <a:ext cx="975627" cy="840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come back to Activity 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1629698" y="2633905"/>
              <a:ext cx="994748" cy="212357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"/>
            <p:cNvSpPr txBox="1"/>
            <p:nvPr/>
          </p:nvSpPr>
          <p:spPr>
            <a:xfrm>
              <a:off x="1380438" y="2606819"/>
              <a:ext cx="1149224" cy="264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problem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318568" y="974366"/>
              <a:ext cx="859626" cy="619788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"/>
            <p:cNvSpPr txBox="1"/>
            <p:nvPr/>
          </p:nvSpPr>
          <p:spPr>
            <a:xfrm>
              <a:off x="3348824" y="1004622"/>
              <a:ext cx="799114" cy="559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204278" y="1955886"/>
              <a:ext cx="1088529" cy="93809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"/>
            <p:cNvSpPr txBox="1"/>
            <p:nvPr/>
          </p:nvSpPr>
          <p:spPr>
            <a:xfrm>
              <a:off x="3250072" y="2001680"/>
              <a:ext cx="996941" cy="84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7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 this unit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flipH="1">
              <a:off x="3347352" y="2633904"/>
              <a:ext cx="1042735" cy="202547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Good job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 txBox="1"/>
            <p:nvPr/>
          </p:nvSpPr>
          <p:spPr>
            <a:xfrm rot="10800000">
              <a:off x="3334429" y="2446284"/>
              <a:ext cx="1042734" cy="229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6"/>
          <p:cNvGrpSpPr/>
          <p:nvPr/>
        </p:nvGrpSpPr>
        <p:grpSpPr>
          <a:xfrm>
            <a:off x="4514602" y="3830903"/>
            <a:ext cx="1932880" cy="2345214"/>
            <a:chOff x="1991072" y="663"/>
            <a:chExt cx="1932880" cy="2345214"/>
          </a:xfrm>
        </p:grpSpPr>
        <p:sp>
          <p:nvSpPr>
            <p:cNvPr id="268" name="Google Shape;268;p6"/>
            <p:cNvSpPr/>
            <p:nvPr/>
          </p:nvSpPr>
          <p:spPr>
            <a:xfrm>
              <a:off x="2823934" y="910444"/>
              <a:ext cx="91440" cy="5256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69" name="Google Shape;269;p6"/>
            <p:cNvSpPr/>
            <p:nvPr/>
          </p:nvSpPr>
          <p:spPr>
            <a:xfrm>
              <a:off x="1991072" y="663"/>
              <a:ext cx="1757164" cy="909781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"/>
            <p:cNvSpPr txBox="1"/>
            <p:nvPr/>
          </p:nvSpPr>
          <p:spPr>
            <a:xfrm>
              <a:off x="2035484" y="45075"/>
              <a:ext cx="1668340" cy="820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28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it-IT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Thanks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342505" y="708271"/>
              <a:ext cx="1581447" cy="30326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"/>
            <p:cNvSpPr txBox="1"/>
            <p:nvPr/>
          </p:nvSpPr>
          <p:spPr>
            <a:xfrm>
              <a:off x="2342505" y="708271"/>
              <a:ext cx="1581447" cy="303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10150" rIns="40625" bIns="101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lang="it-IT" sz="1600" b="0" i="1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</a:t>
              </a:r>
              <a:endParaRPr sz="1600" b="0" i="1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1991072" y="1436096"/>
              <a:ext cx="1757164" cy="90978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6"/>
            <p:cNvSpPr txBox="1"/>
            <p:nvPr/>
          </p:nvSpPr>
          <p:spPr>
            <a:xfrm>
              <a:off x="2035484" y="1480508"/>
              <a:ext cx="1668340" cy="820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28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it-IT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 to another Unit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5" name="Google Shape;275;p6" descr="Obsah obrázku text&#10;&#10;Popis byl vytvořen automaticky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" y="857862"/>
            <a:ext cx="3844692" cy="2571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Custom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</vt:lpstr>
      <vt:lpstr>Roboto</vt:lpstr>
      <vt:lpstr>Calibri</vt:lpstr>
      <vt:lpstr>Tema di Office</vt:lpstr>
      <vt:lpstr>Toolkit 2 Leaning Unit 12  Review of problem solving skills and of the decision making process Pre intervention </vt:lpstr>
      <vt:lpstr>Review of problem solving skills and of the decision making process   </vt:lpstr>
      <vt:lpstr>1. – Analyze the problem and situation during the crisis </vt:lpstr>
      <vt:lpstr>2. – Types of decision making process within the team </vt:lpstr>
      <vt:lpstr>3. – Create strategies during decision making process </vt:lpstr>
      <vt:lpstr>4. - Consider the consequences and potential outcomes</vt:lpstr>
      <vt:lpstr>5. - Finalise the decision </vt:lpstr>
      <vt:lpstr>CHECK YOUR KNOWLEDGE OF UNIT 12 Review of problem solving skills and of the decision making process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Toolkit 2 Leaning Unit 12  Review of problem solving skills and of the decision making process Pre intervention </dc:title>
  <dc:creator>Giorgio Fantini</dc:creator>
  <cp:lastModifiedBy>Antonio Giordano</cp:lastModifiedBy>
  <cp:revision>1</cp:revision>
  <dcterms:created xsi:type="dcterms:W3CDTF">2021-12-29T09:32:30Z</dcterms:created>
  <dcterms:modified xsi:type="dcterms:W3CDTF">2022-07-20T08:43:41Z</dcterms:modified>
</cp:coreProperties>
</file>