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0" r:id="rId9"/>
    <p:sldId id="261" r:id="rId10"/>
  </p:sldIdLst>
  <p:sldSz cx="6858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imes" panose="020206030504050203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b8bNlYtu6Vl4Wt4sHiyFcvrZ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99FF66"/>
    <a:srgbClr val="66FF33"/>
    <a:srgbClr val="CC99FF"/>
    <a:srgbClr val="99FF33"/>
    <a:srgbClr val="FF00FF"/>
    <a:srgbClr val="FF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 snapToObjects="1">
      <p:cViewPr>
        <p:scale>
          <a:sx n="100" d="100"/>
          <a:sy n="100" d="100"/>
        </p:scale>
        <p:origin x="-1016" y="56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093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 t="12638"/>
          <a:stretch/>
        </p:blipFill>
        <p:spPr>
          <a:xfrm>
            <a:off x="4757058" y="6356352"/>
            <a:ext cx="1950924" cy="37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1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0" y="3194340"/>
            <a:ext cx="6697266" cy="183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 fontScale="90000"/>
          </a:bodyPr>
          <a:lstStyle/>
          <a:p>
            <a:pPr>
              <a:buSzPts val="550"/>
            </a:pP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>
                <a:solidFill>
                  <a:schemeClr val="tx1"/>
                </a:solidFill>
              </a:rPr>
              <a:t> Toolkit 2</a:t>
            </a:r>
            <a:br>
              <a:rPr lang="it-IT" sz="1600" b="1" dirty="0" smtClean="0">
                <a:solidFill>
                  <a:schemeClr val="tx1"/>
                </a:solidFill>
              </a:rPr>
            </a:br>
            <a:r>
              <a:rPr lang="it-IT" sz="1600" b="1" dirty="0" smtClean="0">
                <a:solidFill>
                  <a:schemeClr val="tx1"/>
                </a:solidFill>
              </a:rPr>
              <a:t>Learning Unit 8</a:t>
            </a: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Leadership in group working – Transversal, empowering leadership </a:t>
            </a:r>
            <a:br>
              <a:rPr lang="en-US" sz="2000" b="1" dirty="0" smtClean="0"/>
            </a:br>
            <a:r>
              <a:rPr lang="en-US" sz="2000" b="1" dirty="0" smtClean="0"/>
              <a:t>inside the team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> Pre intervention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0" y="5028285"/>
            <a:ext cx="4210545" cy="105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Institute of Group Analysis Athens (IGAA)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01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00" y="5688000"/>
            <a:ext cx="1118160" cy="10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- Εικόνα" descr="C:\Users\Francy\Desktop\group 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460" y="597876"/>
            <a:ext cx="4724400" cy="259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426243" y="601745"/>
            <a:ext cx="5915025" cy="123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ct val="100000"/>
            </a:pPr>
            <a:r>
              <a:rPr lang="it-IT" sz="2025" b="1" dirty="0"/>
              <a:t>L.U. 8</a:t>
            </a:r>
            <a:r>
              <a:rPr lang="it-IT" sz="2025" b="1" dirty="0" smtClean="0"/>
              <a:t> </a:t>
            </a:r>
            <a:r>
              <a:rPr lang="it-IT" sz="2025" b="1" dirty="0"/>
              <a:t>– </a:t>
            </a:r>
            <a:r>
              <a:rPr lang="it-IT" sz="2025" b="1" dirty="0" smtClean="0"/>
              <a:t>Synopsis</a:t>
            </a:r>
            <a:br>
              <a:rPr lang="it-IT" sz="2025" b="1" dirty="0" smtClean="0"/>
            </a:br>
            <a:r>
              <a:rPr lang="en-US" sz="3600" b="1" dirty="0" smtClean="0"/>
              <a:t> </a:t>
            </a:r>
            <a:r>
              <a:rPr lang="en-US" sz="2700" b="1" dirty="0" smtClean="0"/>
              <a:t>Leadership in group working – Transversal, empowering leadership inside the team </a:t>
            </a:r>
            <a:r>
              <a:rPr lang="it-IT" b="1" dirty="0"/>
              <a:t/>
            </a:r>
            <a:br>
              <a:rPr lang="it-IT" b="1" dirty="0"/>
            </a:br>
            <a:endParaRPr dirty="0"/>
          </a:p>
        </p:txBody>
      </p:sp>
      <p:grpSp>
        <p:nvGrpSpPr>
          <p:cNvPr id="101" name="Google Shape;101;p2"/>
          <p:cNvGrpSpPr/>
          <p:nvPr/>
        </p:nvGrpSpPr>
        <p:grpSpPr>
          <a:xfrm>
            <a:off x="426243" y="1840523"/>
            <a:ext cx="6081235" cy="4313093"/>
            <a:chOff x="0" y="0"/>
            <a:chExt cx="6005513" cy="4089024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1276825" y="0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Trust in group working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lvl="1" indent="-63500" algn="just">
                <a:lnSpc>
                  <a:spcPct val="90000"/>
                </a:lnSpc>
                <a:spcBef>
                  <a:spcPts val="350"/>
                </a:spcBef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Are you aware of the basic steps required in order to promote trust in group working?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lvl="1" indent="-63500" algn="just">
                <a:lnSpc>
                  <a:spcPct val="90000"/>
                </a:lnSpc>
                <a:spcBef>
                  <a:spcPts val="150"/>
                </a:spcBef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ea typeface="Calibri"/>
                  <a:cs typeface="Calibri" pitchFamily="34" charset="0"/>
                </a:rPr>
                <a:t>S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uggestions in order to expand your knowledge on how to promote trust</a:t>
              </a:r>
              <a:endParaRPr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722" y="75722"/>
              <a:ext cx="1201102" cy="605781"/>
            </a:xfrm>
            <a:prstGeom prst="roundRect">
              <a:avLst>
                <a:gd name="adj" fmla="val 16667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0" y="832949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276825" y="832949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endParaRPr lang="it-IT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endParaRPr lang="it-IT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endParaRPr lang="it-IT" sz="1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 norms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just"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it-IT" sz="10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Question: 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Are you aware of how to develop team norms in group working?</a:t>
              </a:r>
              <a:endParaRPr dirty="0">
                <a:solidFill>
                  <a:schemeClr val="bg1"/>
                </a:solidFill>
              </a:endParaRPr>
            </a:p>
            <a:p>
              <a:pPr algn="just"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it-IT" sz="10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Activity </a:t>
              </a:r>
              <a:r>
                <a:rPr lang="it-IT" sz="1000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2: 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ea typeface="Calibri"/>
                  <a:cs typeface="Calibri" pitchFamily="34" charset="0"/>
                </a:rPr>
                <a:t>S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uggestions in order to develop team norms</a:t>
              </a:r>
              <a:endParaRPr lang="el-GR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just"/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 </a:t>
              </a:r>
              <a:endParaRPr lang="el-GR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5722" y="908672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0" y="1665899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276825" y="1665899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Ground rules</a:t>
              </a:r>
            </a:p>
            <a:p>
              <a:pPr lvl="0" algn="just">
                <a:lnSpc>
                  <a:spcPct val="90000"/>
                </a:lnSpc>
                <a:spcBef>
                  <a:spcPts val="350"/>
                </a:spcBef>
                <a:buClr>
                  <a:schemeClr val="lt1"/>
                </a:buClr>
                <a:buSzPts val="1000"/>
                <a:buFont typeface="Arial" pitchFamily="34" charset="0"/>
                <a:buChar char="•"/>
              </a:pP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</a:t>
              </a:r>
              <a:r>
                <a:rPr lang="en-GB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Are you aware of the key stones in order to meet ground rules in group working?</a:t>
              </a:r>
              <a:endParaRPr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just">
                <a:lnSpc>
                  <a:spcPct val="90000"/>
                </a:lnSpc>
                <a:spcBef>
                  <a:spcPts val="350"/>
                </a:spcBef>
                <a:buClr>
                  <a:schemeClr val="lt1"/>
                </a:buClr>
                <a:buSzPts val="1000"/>
                <a:buFont typeface="Arial" pitchFamily="34" charset="0"/>
                <a:buChar char="•"/>
              </a:pP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3: 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ea typeface="Calibri"/>
                  <a:cs typeface="Calibri" pitchFamily="34" charset="0"/>
                </a:rPr>
                <a:t>S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uggestions in order to reach ground rules</a:t>
              </a:r>
              <a:endParaRPr sz="1000" dirty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5722" y="1741621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249884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276825" y="249884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Preparing an effective group meeting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just">
                <a:lnSpc>
                  <a:spcPct val="90000"/>
                </a:lnSpc>
                <a:spcBef>
                  <a:spcPts val="350"/>
                </a:spcBef>
                <a:buClr>
                  <a:schemeClr val="lt1"/>
                </a:buClr>
                <a:buSzPts val="1000"/>
                <a:buFont typeface="Arial" pitchFamily="34" charset="0"/>
                <a:buChar char="•"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Are you aware of actions needed for the leader/conductor to prepare an effective group meeting?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 pitchFamily="34" charset="0"/>
                <a:buChar char="•"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4: Suggestions in order to prepare an effective group meeting</a:t>
              </a: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722" y="2574571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333179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276825" y="333179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Effective meeting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just">
                <a:lnSpc>
                  <a:spcPct val="90000"/>
                </a:lnSpc>
                <a:spcBef>
                  <a:spcPts val="350"/>
                </a:spcBef>
                <a:buClr>
                  <a:schemeClr val="lt1"/>
                </a:buClr>
                <a:buSzPts val="1000"/>
                <a:buFont typeface="Arial" pitchFamily="34" charset="0"/>
                <a:buChar char="•"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GB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 your role as a leader/conductor, are you aware of how to conduct effective meetings?</a:t>
              </a:r>
              <a:endParaRPr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just">
                <a:lnSpc>
                  <a:spcPct val="90000"/>
                </a:lnSpc>
                <a:spcBef>
                  <a:spcPts val="350"/>
                </a:spcBef>
                <a:buClr>
                  <a:schemeClr val="lt1"/>
                </a:buClr>
                <a:buSzPts val="1000"/>
                <a:buFont typeface="Arial" pitchFamily="34" charset="0"/>
                <a:buChar char="•"/>
              </a:pPr>
              <a:r>
                <a:rPr lang="it-IT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</a:t>
              </a:r>
              <a:r>
                <a:rPr lang="it-IT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5: 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ea typeface="Calibri"/>
                  <a:cs typeface="Calibri" pitchFamily="34" charset="0"/>
                </a:rPr>
                <a:t>R</a:t>
              </a:r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ecommendations in order to conduct effective meetings</a:t>
              </a:r>
              <a:endParaRPr sz="1000" dirty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5722" y="3407520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18 - Ορθογώνιο"/>
          <p:cNvSpPr/>
          <p:nvPr/>
        </p:nvSpPr>
        <p:spPr>
          <a:xfrm>
            <a:off x="3188677" y="1488830"/>
            <a:ext cx="90548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300" b="1" dirty="0" smtClean="0">
                <a:latin typeface="Calibri"/>
                <a:cs typeface="Calibri"/>
                <a:sym typeface="Calibri"/>
              </a:rPr>
              <a:t/>
            </a:r>
            <a:br>
              <a:rPr lang="it-IT" sz="3300" b="1" dirty="0" smtClean="0">
                <a:latin typeface="Calibri"/>
                <a:cs typeface="Calibri"/>
                <a:sym typeface="Calibri"/>
              </a:rPr>
            </a:br>
            <a:endParaRPr lang="el-GR" dirty="0"/>
          </a:p>
        </p:txBody>
      </p:sp>
      <p:pic>
        <p:nvPicPr>
          <p:cNvPr id="20" name="19 - Εικόνα" descr="C:\Users\Francy\Desktop\group 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1" y="1920394"/>
            <a:ext cx="1260000" cy="684000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21 - Εικόνα" descr="C:\Users\Francy\Desktop\group 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1" y="2798989"/>
            <a:ext cx="1216246" cy="638976"/>
          </a:xfrm>
          <a:prstGeom prst="roundRect">
            <a:avLst>
              <a:gd name="adj" fmla="val 8594"/>
            </a:avLst>
          </a:prstGeom>
          <a:solidFill>
            <a:srgbClr val="FFFF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22 - Εικόνα" descr="C:\Users\Francy\Desktop\group 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" y="4556174"/>
            <a:ext cx="1224000" cy="648000"/>
          </a:xfrm>
          <a:prstGeom prst="roundRect">
            <a:avLst>
              <a:gd name="adj" fmla="val 8594"/>
            </a:avLst>
          </a:prstGeom>
          <a:solidFill>
            <a:srgbClr val="CC99FF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23 - Εικόνα" descr="C:\Users\Francy\Desktop\group 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8" y="3677581"/>
            <a:ext cx="1224000" cy="648000"/>
          </a:xfrm>
          <a:prstGeom prst="roundRect">
            <a:avLst>
              <a:gd name="adj" fmla="val 8594"/>
            </a:avLst>
          </a:prstGeom>
          <a:solidFill>
            <a:srgbClr val="99FF33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24 - Εικόνα" descr="C:\Users\Francy\Desktop\group 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1" y="5434767"/>
            <a:ext cx="1216245" cy="648000"/>
          </a:xfrm>
          <a:prstGeom prst="roundRect">
            <a:avLst>
              <a:gd name="adj" fmla="val 8594"/>
            </a:avLst>
          </a:prstGeom>
          <a:solidFill>
            <a:srgbClr val="FF66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- Εικόνα" descr="C:\Users\Francy\Desktop\group 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1088"/>
            <a:ext cx="6858000" cy="471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63320" y="927795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/>
              <a:t>1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>
                <a:solidFill>
                  <a:schemeClr val="dk1"/>
                </a:solidFill>
              </a:rPr>
              <a:t>– </a:t>
            </a:r>
            <a:r>
              <a:rPr lang="it-IT" dirty="0" smtClean="0"/>
              <a:t>Trust in group working</a:t>
            </a: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grpSp>
        <p:nvGrpSpPr>
          <p:cNvPr id="141" name="Google Shape;141;p4"/>
          <p:cNvGrpSpPr/>
          <p:nvPr/>
        </p:nvGrpSpPr>
        <p:grpSpPr>
          <a:xfrm>
            <a:off x="911528" y="1720181"/>
            <a:ext cx="5146158" cy="4243555"/>
            <a:chOff x="1512343" y="54"/>
            <a:chExt cx="2901219" cy="2893931"/>
          </a:xfrm>
        </p:grpSpPr>
        <p:sp>
          <p:nvSpPr>
            <p:cNvPr id="142" name="Google Shape;142;p4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3" name="Google Shape;143;p4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228600" lvl="0" indent="-228600" algn="ctr">
                <a:lnSpc>
                  <a:spcPct val="90000"/>
                </a:lnSpc>
                <a:buClr>
                  <a:srgbClr val="FFFFFF"/>
                </a:buClr>
                <a:buSzPts val="1050"/>
                <a:buAutoNum type="arabicPeriod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Are you aware of the basic steps required in order to promote trust </a:t>
              </a:r>
            </a:p>
            <a:p>
              <a:pPr marL="228600" lvl="0" indent="-22860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 group working?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dirty="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99849" y="2597045"/>
              <a:ext cx="1021173" cy="24113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730054" y="2504901"/>
              <a:ext cx="1077361" cy="241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dirty="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Please go to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the next question</a:t>
              </a:r>
              <a:endParaRPr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468089" y="2597045"/>
              <a:ext cx="945473" cy="2065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468089" y="2597045"/>
              <a:ext cx="945473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Team norms</a:t>
              </a:r>
              <a:endParaRPr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21 - Ορθογώνιο"/>
          <p:cNvSpPr/>
          <p:nvPr/>
        </p:nvSpPr>
        <p:spPr>
          <a:xfrm>
            <a:off x="1421504" y="5554260"/>
            <a:ext cx="1841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How to promote trust</a:t>
            </a:r>
            <a:endParaRPr lang="el-G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- Εικόνα" descr="C:\Users\Francy\Desktop\group 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1294"/>
            <a:ext cx="6857999" cy="46907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63320" y="749902"/>
            <a:ext cx="5915025" cy="111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 smtClean="0"/>
              <a:t>2</a:t>
            </a:r>
            <a:r>
              <a:rPr lang="it-IT" dirty="0" smtClean="0">
                <a:solidFill>
                  <a:schemeClr val="dk1"/>
                </a:solidFill>
              </a:rPr>
              <a:t> – Team norms</a:t>
            </a: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grpSp>
        <p:nvGrpSpPr>
          <p:cNvPr id="2" name="Google Shape;141;p4"/>
          <p:cNvGrpSpPr/>
          <p:nvPr/>
        </p:nvGrpSpPr>
        <p:grpSpPr>
          <a:xfrm>
            <a:off x="843149" y="1862670"/>
            <a:ext cx="5535196" cy="4110618"/>
            <a:chOff x="1512343" y="54"/>
            <a:chExt cx="2901219" cy="2893931"/>
          </a:xfrm>
        </p:grpSpPr>
        <p:sp>
          <p:nvSpPr>
            <p:cNvPr id="142" name="Google Shape;142;p4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3" name="Google Shape;143;p4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2346071" y="54"/>
              <a:ext cx="1206548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401426" y="60566"/>
              <a:ext cx="109583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2. Are you aware of how to develop team norms </a:t>
              </a:r>
            </a:p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 group working?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2</a:t>
              </a:r>
              <a:endParaRPr dirty="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1" dirty="0" smtClean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Developing team norms</a:t>
              </a:r>
              <a:endParaRPr dirty="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Please go to the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next question</a:t>
              </a:r>
              <a:endParaRPr dirty="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1" dirty="0" smtClean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Ground rules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- Εικόνα" descr="C:\Users\Francy\Desktop\group 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5662"/>
            <a:ext cx="6858000" cy="4952011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551855" y="837697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 smtClean="0"/>
              <a:t>3 </a:t>
            </a:r>
            <a:r>
              <a:rPr lang="it-IT" dirty="0" smtClean="0">
                <a:solidFill>
                  <a:schemeClr val="dk1"/>
                </a:solidFill>
              </a:rPr>
              <a:t>– Ground rules</a:t>
            </a: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grpSp>
        <p:nvGrpSpPr>
          <p:cNvPr id="2" name="Google Shape;141;p4"/>
          <p:cNvGrpSpPr/>
          <p:nvPr/>
        </p:nvGrpSpPr>
        <p:grpSpPr>
          <a:xfrm>
            <a:off x="644602" y="1583326"/>
            <a:ext cx="5822278" cy="4549955"/>
            <a:chOff x="1557834" y="54"/>
            <a:chExt cx="2855728" cy="2951895"/>
          </a:xfrm>
        </p:grpSpPr>
        <p:sp>
          <p:nvSpPr>
            <p:cNvPr id="142" name="Google Shape;142;p4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3" name="Google Shape;143;p4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GB" sz="105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3. </a:t>
              </a:r>
              <a:r>
                <a:rPr lang="en-GB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Are you aware of the key stones in order to meet ground rules in group working?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557834" y="1955885"/>
              <a:ext cx="1021119" cy="996064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557835" y="2007545"/>
              <a:ext cx="975627" cy="944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</a:t>
              </a:r>
              <a:endParaRPr dirty="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30054" y="2651184"/>
              <a:ext cx="1057213" cy="25114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730054" y="2593962"/>
              <a:ext cx="1077361" cy="357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dirty="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Go to the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next question</a:t>
              </a:r>
              <a:endParaRPr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336201" y="2593962"/>
              <a:ext cx="1077361" cy="25422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Preparing 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an effective group meeting</a:t>
              </a:r>
              <a:endParaRPr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dirty="0"/>
            </a:p>
          </p:txBody>
        </p:sp>
      </p:grpSp>
      <p:sp>
        <p:nvSpPr>
          <p:cNvPr id="22" name="21 - Ορθογώνιο"/>
          <p:cNvSpPr/>
          <p:nvPr/>
        </p:nvSpPr>
        <p:spPr>
          <a:xfrm>
            <a:off x="948219" y="5696352"/>
            <a:ext cx="2155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Reaching ground rules</a:t>
            </a:r>
            <a:endParaRPr lang="el-G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- Εικόνα" descr="C:\Users\Francy\Desktop\group 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3228"/>
            <a:ext cx="6858000" cy="4703065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63320" y="8075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 smtClean="0"/>
              <a:t>4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>
                <a:solidFill>
                  <a:schemeClr val="dk1"/>
                </a:solidFill>
              </a:rPr>
              <a:t>– </a:t>
            </a:r>
            <a:r>
              <a:rPr lang="it-IT" dirty="0" smtClean="0"/>
              <a:t>Preparing an effective </a:t>
            </a:r>
            <a:br>
              <a:rPr lang="it-IT" dirty="0" smtClean="0"/>
            </a:br>
            <a:r>
              <a:rPr lang="it-IT" dirty="0" smtClean="0"/>
              <a:t>group meeting</a:t>
            </a: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grpSp>
        <p:nvGrpSpPr>
          <p:cNvPr id="2" name="Google Shape;141;p4"/>
          <p:cNvGrpSpPr/>
          <p:nvPr/>
        </p:nvGrpSpPr>
        <p:grpSpPr>
          <a:xfrm>
            <a:off x="807523" y="1652123"/>
            <a:ext cx="5570822" cy="4404292"/>
            <a:chOff x="1512343" y="54"/>
            <a:chExt cx="2901219" cy="2893931"/>
          </a:xfrm>
        </p:grpSpPr>
        <p:sp>
          <p:nvSpPr>
            <p:cNvPr id="142" name="Google Shape;142;p4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3" name="Google Shape;143;p4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2306768" y="54"/>
              <a:ext cx="1209363" cy="58953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306769" y="54"/>
              <a:ext cx="1209362" cy="589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4. Are you aware of actions needed </a:t>
              </a:r>
            </a:p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for the leader/conductor </a:t>
              </a:r>
            </a:p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to prepare </a:t>
              </a:r>
            </a:p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an effective group meeting? 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4</a:t>
              </a:r>
              <a:endParaRPr dirty="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30053" y="2593962"/>
              <a:ext cx="1219291" cy="25453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Suggestions in order to prepare an effective group meeting</a:t>
              </a:r>
              <a:endParaRPr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dirty="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Go to the </a:t>
              </a:r>
            </a:p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next question</a:t>
              </a: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336201" y="2597045"/>
              <a:ext cx="1077361" cy="25114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Conducting 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an effective meeting</a:t>
              </a:r>
              <a:endParaRPr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- Εικόνα" descr="C:\Users\Francy\Desktop\group 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3163"/>
            <a:ext cx="6858000" cy="4762005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63320" y="927795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 smtClean="0"/>
              <a:t>5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>
                <a:solidFill>
                  <a:schemeClr val="dk1"/>
                </a:solidFill>
              </a:rPr>
              <a:t>– </a:t>
            </a:r>
            <a:r>
              <a:rPr lang="it-IT" dirty="0" smtClean="0"/>
              <a:t>Conducting an effective meeting</a:t>
            </a: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grpSp>
        <p:nvGrpSpPr>
          <p:cNvPr id="2" name="Google Shape;141;p4"/>
          <p:cNvGrpSpPr/>
          <p:nvPr/>
        </p:nvGrpSpPr>
        <p:grpSpPr>
          <a:xfrm>
            <a:off x="700645" y="1673424"/>
            <a:ext cx="5677699" cy="4133610"/>
            <a:chOff x="1512343" y="54"/>
            <a:chExt cx="3027218" cy="2893931"/>
          </a:xfrm>
        </p:grpSpPr>
        <p:sp>
          <p:nvSpPr>
            <p:cNvPr id="142" name="Google Shape;142;p4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3" name="Google Shape;143;p4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2341789" y="54"/>
              <a:ext cx="1209345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341789" y="30310"/>
              <a:ext cx="1209345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GB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5. In your role as a leader/conductor, </a:t>
              </a:r>
            </a:p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GB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are you aware of how to conduct</a:t>
              </a:r>
            </a:p>
            <a:p>
              <a:pPr lvl="0" algn="ctr">
                <a:lnSpc>
                  <a:spcPct val="90000"/>
                </a:lnSpc>
                <a:buClr>
                  <a:srgbClr val="FFFFFF"/>
                </a:buClr>
                <a:buSzPts val="1050"/>
              </a:pPr>
              <a:r>
                <a:rPr lang="en-GB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effective meetings?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</a:t>
              </a:r>
              <a:endParaRPr dirty="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30054" y="2597045"/>
              <a:ext cx="1077361" cy="2065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Recommendations</a:t>
              </a:r>
              <a:endParaRPr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dirty="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Go to the last question</a:t>
              </a:r>
              <a:endParaRPr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endParaRPr dirty="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336201" y="2597045"/>
              <a:ext cx="1203359" cy="2065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336201" y="2597045"/>
              <a:ext cx="1203360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dirty="0"/>
            </a:p>
          </p:txBody>
        </p:sp>
      </p:grpSp>
      <p:sp>
        <p:nvSpPr>
          <p:cNvPr id="22" name="21 - Ορθογώνιο"/>
          <p:cNvSpPr/>
          <p:nvPr/>
        </p:nvSpPr>
        <p:spPr>
          <a:xfrm>
            <a:off x="4145056" y="5400990"/>
            <a:ext cx="2233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Check the overall content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- Εικόνα" descr="C:\Users\Francy\Desktop\group 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0062"/>
            <a:ext cx="6858000" cy="4001985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463320" y="985652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ct val="100000"/>
            </a:pPr>
            <a:r>
              <a:rPr lang="it-IT" dirty="0" smtClean="0">
                <a:solidFill>
                  <a:schemeClr val="dk1"/>
                </a:solidFill>
              </a:rPr>
              <a:t/>
            </a:r>
            <a:br>
              <a:rPr lang="it-IT" dirty="0" smtClean="0">
                <a:solidFill>
                  <a:schemeClr val="dk1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dirty="0" smtClean="0">
                <a:solidFill>
                  <a:schemeClr val="dk1"/>
                </a:solidFill>
              </a:rPr>
              <a:t>Check </a:t>
            </a:r>
            <a:r>
              <a:rPr lang="it-IT" sz="3100" dirty="0">
                <a:solidFill>
                  <a:schemeClr val="dk1"/>
                </a:solidFill>
              </a:rPr>
              <a:t>the overall content of L.U</a:t>
            </a:r>
            <a:r>
              <a:rPr lang="it-IT" sz="3100" dirty="0" smtClean="0">
                <a:solidFill>
                  <a:schemeClr val="dk1"/>
                </a:solidFill>
              </a:rPr>
              <a:t>. 8</a:t>
            </a:r>
            <a:r>
              <a:rPr lang="it-IT" sz="3100" dirty="0">
                <a:solidFill>
                  <a:schemeClr val="dk1"/>
                </a:solidFill>
              </a:rPr>
              <a:t/>
            </a:r>
            <a:br>
              <a:rPr lang="it-IT" sz="3100" dirty="0">
                <a:solidFill>
                  <a:schemeClr val="dk1"/>
                </a:solidFill>
              </a:rPr>
            </a:br>
            <a:r>
              <a:rPr lang="en-US" sz="3100" b="1" dirty="0" smtClean="0"/>
              <a:t>Leadership in group working </a:t>
            </a:r>
            <a:br>
              <a:rPr lang="en-US" sz="3100" b="1" dirty="0" smtClean="0"/>
            </a:br>
            <a:r>
              <a:rPr lang="en-US" sz="3100" b="1" dirty="0" smtClean="0"/>
              <a:t>– Transversal, empowering leadership inside the team </a:t>
            </a: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grpSp>
        <p:nvGrpSpPr>
          <p:cNvPr id="165" name="Google Shape;165;p5"/>
          <p:cNvGrpSpPr/>
          <p:nvPr/>
        </p:nvGrpSpPr>
        <p:grpSpPr>
          <a:xfrm>
            <a:off x="1476017" y="2434837"/>
            <a:ext cx="3877416" cy="3659890"/>
            <a:chOff x="1512343" y="54"/>
            <a:chExt cx="2780464" cy="2893931"/>
          </a:xfrm>
        </p:grpSpPr>
        <p:sp>
          <p:nvSpPr>
            <p:cNvPr id="166" name="Google Shape;166;p5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7" name="Google Shape;167;p5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rPr lang="it-IT" sz="1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understand how to conduct an effective meeting?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repeat the content of LU8</a:t>
              </a:r>
              <a:endParaRPr dirty="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this unit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Εικόνα" descr="C:\Users\Francy\Desktop\group 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3777"/>
            <a:ext cx="6857999" cy="473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8" name="Google Shape;188;p6"/>
          <p:cNvGrpSpPr/>
          <p:nvPr/>
        </p:nvGrpSpPr>
        <p:grpSpPr>
          <a:xfrm>
            <a:off x="2542927" y="2383103"/>
            <a:ext cx="1932880" cy="2446301"/>
            <a:chOff x="1991072" y="663"/>
            <a:chExt cx="1932880" cy="2446301"/>
          </a:xfrm>
        </p:grpSpPr>
        <p:sp>
          <p:nvSpPr>
            <p:cNvPr id="189" name="Google Shape;189;p6"/>
            <p:cNvSpPr/>
            <p:nvPr/>
          </p:nvSpPr>
          <p:spPr>
            <a:xfrm>
              <a:off x="2823934" y="910444"/>
              <a:ext cx="91440" cy="525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0" name="Google Shape;190;p6"/>
            <p:cNvSpPr/>
            <p:nvPr/>
          </p:nvSpPr>
          <p:spPr>
            <a:xfrm>
              <a:off x="1991072" y="663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2035484" y="45075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it-I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10150" rIns="40625" bIns="101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it-IT" sz="1600" i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1991072" y="1436096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2035484" y="1480508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50" tIns="12050" rIns="48250" bIns="120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900"/>
                <a:buFont typeface="Calibri"/>
                <a:buNone/>
              </a:pPr>
              <a:r>
                <a:rPr lang="it-IT" sz="1900" i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sz="19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433</Words>
  <Application>Microsoft Office PowerPoint</Application>
  <PresentationFormat>Custom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</vt:lpstr>
      <vt:lpstr>Tema di Office</vt:lpstr>
      <vt:lpstr>            Toolkit 2 Learning Unit 8  Leadership in group working – Transversal, empowering leadership  inside the team   Pre intervention      </vt:lpstr>
      <vt:lpstr>L.U. 8 – Synopsis  Leadership in group working – Transversal, empowering leadership inside the team  </vt:lpstr>
      <vt:lpstr>1 – Trust in group working </vt:lpstr>
      <vt:lpstr>2 – Team norms </vt:lpstr>
      <vt:lpstr>3 – Ground rules </vt:lpstr>
      <vt:lpstr>4 – Preparing an effective  group meeting </vt:lpstr>
      <vt:lpstr>5 – Conducting an effective meeting </vt:lpstr>
      <vt:lpstr>  Check the overall content of L.U. 8 Leadership in group working  – Transversal, empowering leadership inside the team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2 Leaning Unit …  Title  Pre intervention</dc:title>
  <dc:creator>Giorgio Fantini</dc:creator>
  <cp:lastModifiedBy>Antonio Giordano</cp:lastModifiedBy>
  <cp:revision>16</cp:revision>
  <dcterms:created xsi:type="dcterms:W3CDTF">2021-12-29T09:32:30Z</dcterms:created>
  <dcterms:modified xsi:type="dcterms:W3CDTF">2022-11-25T04:51:12Z</dcterms:modified>
</cp:coreProperties>
</file>