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685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5" roundtripDataSignature="AMtx7mi0cCV5OOk5uPTgaMKlJQaqcf9V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" type="subTitle"/>
          </p:nvPr>
        </p:nvSpPr>
        <p:spPr>
          <a:xfrm>
            <a:off x="471600" y="1825560"/>
            <a:ext cx="591480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1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9" name="Google Shape;19;p11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" type="body"/>
          </p:nvPr>
        </p:nvSpPr>
        <p:spPr>
          <a:xfrm>
            <a:off x="471600" y="1825560"/>
            <a:ext cx="59148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2" type="body"/>
          </p:nvPr>
        </p:nvSpPr>
        <p:spPr>
          <a:xfrm>
            <a:off x="471600" y="4098240"/>
            <a:ext cx="59148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" type="body"/>
          </p:nvPr>
        </p:nvSpPr>
        <p:spPr>
          <a:xfrm>
            <a:off x="47160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2" type="body"/>
          </p:nvPr>
        </p:nvSpPr>
        <p:spPr>
          <a:xfrm>
            <a:off x="350244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3" type="body"/>
          </p:nvPr>
        </p:nvSpPr>
        <p:spPr>
          <a:xfrm>
            <a:off x="471600" y="409824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4" type="body"/>
          </p:nvPr>
        </p:nvSpPr>
        <p:spPr>
          <a:xfrm>
            <a:off x="3502440" y="409824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3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3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86" name="Google Shape;86;p23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4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4"/>
          <p:cNvSpPr txBox="1"/>
          <p:nvPr>
            <p:ph idx="1" type="body"/>
          </p:nvPr>
        </p:nvSpPr>
        <p:spPr>
          <a:xfrm>
            <a:off x="471600" y="182556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4"/>
          <p:cNvSpPr txBox="1"/>
          <p:nvPr>
            <p:ph idx="2" type="body"/>
          </p:nvPr>
        </p:nvSpPr>
        <p:spPr>
          <a:xfrm>
            <a:off x="2471760" y="182556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4"/>
          <p:cNvSpPr txBox="1"/>
          <p:nvPr>
            <p:ph idx="3" type="body"/>
          </p:nvPr>
        </p:nvSpPr>
        <p:spPr>
          <a:xfrm>
            <a:off x="4471560" y="182556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4"/>
          <p:cNvSpPr txBox="1"/>
          <p:nvPr>
            <p:ph idx="4" type="body"/>
          </p:nvPr>
        </p:nvSpPr>
        <p:spPr>
          <a:xfrm>
            <a:off x="471600" y="409824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4"/>
          <p:cNvSpPr txBox="1"/>
          <p:nvPr>
            <p:ph idx="5" type="body"/>
          </p:nvPr>
        </p:nvSpPr>
        <p:spPr>
          <a:xfrm>
            <a:off x="2471760" y="409824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4"/>
          <p:cNvSpPr txBox="1"/>
          <p:nvPr>
            <p:ph idx="6" type="body"/>
          </p:nvPr>
        </p:nvSpPr>
        <p:spPr>
          <a:xfrm>
            <a:off x="4471560" y="409824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4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4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97" name="Google Shape;97;p24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09" name="Google Shape;109;p13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5"/>
          <p:cNvSpPr txBox="1"/>
          <p:nvPr>
            <p:ph idx="1" type="subTitle"/>
          </p:nvPr>
        </p:nvSpPr>
        <p:spPr>
          <a:xfrm>
            <a:off x="471600" y="1825560"/>
            <a:ext cx="591480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5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5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15" name="Google Shape;115;p25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6"/>
          <p:cNvSpPr txBox="1"/>
          <p:nvPr>
            <p:ph idx="1" type="body"/>
          </p:nvPr>
        </p:nvSpPr>
        <p:spPr>
          <a:xfrm>
            <a:off x="471600" y="1825560"/>
            <a:ext cx="591480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6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6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21" name="Google Shape;121;p26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7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7"/>
          <p:cNvSpPr txBox="1"/>
          <p:nvPr>
            <p:ph idx="1" type="body"/>
          </p:nvPr>
        </p:nvSpPr>
        <p:spPr>
          <a:xfrm>
            <a:off x="471600" y="1825560"/>
            <a:ext cx="288612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7"/>
          <p:cNvSpPr txBox="1"/>
          <p:nvPr>
            <p:ph idx="2" type="body"/>
          </p:nvPr>
        </p:nvSpPr>
        <p:spPr>
          <a:xfrm>
            <a:off x="3502440" y="1825560"/>
            <a:ext cx="288612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7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7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28" name="Google Shape;128;p27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8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8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33" name="Google Shape;133;p28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9"/>
          <p:cNvSpPr txBox="1"/>
          <p:nvPr>
            <p:ph idx="1" type="subTitle"/>
          </p:nvPr>
        </p:nvSpPr>
        <p:spPr>
          <a:xfrm>
            <a:off x="471600" y="365040"/>
            <a:ext cx="5914800" cy="614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9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9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38" name="Google Shape;138;p29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0"/>
          <p:cNvSpPr txBox="1"/>
          <p:nvPr>
            <p:ph idx="1" type="body"/>
          </p:nvPr>
        </p:nvSpPr>
        <p:spPr>
          <a:xfrm>
            <a:off x="47160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0"/>
          <p:cNvSpPr txBox="1"/>
          <p:nvPr>
            <p:ph idx="2" type="body"/>
          </p:nvPr>
        </p:nvSpPr>
        <p:spPr>
          <a:xfrm>
            <a:off x="3502440" y="1825560"/>
            <a:ext cx="288612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0"/>
          <p:cNvSpPr txBox="1"/>
          <p:nvPr>
            <p:ph idx="3" type="body"/>
          </p:nvPr>
        </p:nvSpPr>
        <p:spPr>
          <a:xfrm>
            <a:off x="471600" y="409824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0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0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46" name="Google Shape;146;p30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3" name="Google Shape;23;p14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1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1"/>
          <p:cNvSpPr txBox="1"/>
          <p:nvPr>
            <p:ph idx="1" type="body"/>
          </p:nvPr>
        </p:nvSpPr>
        <p:spPr>
          <a:xfrm>
            <a:off x="471600" y="1825560"/>
            <a:ext cx="288612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1"/>
          <p:cNvSpPr txBox="1"/>
          <p:nvPr>
            <p:ph idx="2" type="body"/>
          </p:nvPr>
        </p:nvSpPr>
        <p:spPr>
          <a:xfrm>
            <a:off x="350244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1"/>
          <p:cNvSpPr txBox="1"/>
          <p:nvPr>
            <p:ph idx="3" type="body"/>
          </p:nvPr>
        </p:nvSpPr>
        <p:spPr>
          <a:xfrm>
            <a:off x="3502440" y="409824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1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1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54" name="Google Shape;154;p31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2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2"/>
          <p:cNvSpPr txBox="1"/>
          <p:nvPr>
            <p:ph idx="1" type="body"/>
          </p:nvPr>
        </p:nvSpPr>
        <p:spPr>
          <a:xfrm>
            <a:off x="47160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2"/>
          <p:cNvSpPr txBox="1"/>
          <p:nvPr>
            <p:ph idx="2" type="body"/>
          </p:nvPr>
        </p:nvSpPr>
        <p:spPr>
          <a:xfrm>
            <a:off x="350244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2"/>
          <p:cNvSpPr txBox="1"/>
          <p:nvPr>
            <p:ph idx="3" type="body"/>
          </p:nvPr>
        </p:nvSpPr>
        <p:spPr>
          <a:xfrm>
            <a:off x="471600" y="4098240"/>
            <a:ext cx="59148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2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2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62" name="Google Shape;162;p32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3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33"/>
          <p:cNvSpPr txBox="1"/>
          <p:nvPr>
            <p:ph idx="1" type="body"/>
          </p:nvPr>
        </p:nvSpPr>
        <p:spPr>
          <a:xfrm>
            <a:off x="471600" y="1825560"/>
            <a:ext cx="59148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33"/>
          <p:cNvSpPr txBox="1"/>
          <p:nvPr>
            <p:ph idx="2" type="body"/>
          </p:nvPr>
        </p:nvSpPr>
        <p:spPr>
          <a:xfrm>
            <a:off x="471600" y="4098240"/>
            <a:ext cx="59148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3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33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69" name="Google Shape;169;p33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4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34"/>
          <p:cNvSpPr txBox="1"/>
          <p:nvPr>
            <p:ph idx="1" type="body"/>
          </p:nvPr>
        </p:nvSpPr>
        <p:spPr>
          <a:xfrm>
            <a:off x="47160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34"/>
          <p:cNvSpPr txBox="1"/>
          <p:nvPr>
            <p:ph idx="2" type="body"/>
          </p:nvPr>
        </p:nvSpPr>
        <p:spPr>
          <a:xfrm>
            <a:off x="350244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34"/>
          <p:cNvSpPr txBox="1"/>
          <p:nvPr>
            <p:ph idx="3" type="body"/>
          </p:nvPr>
        </p:nvSpPr>
        <p:spPr>
          <a:xfrm>
            <a:off x="471600" y="409824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34"/>
          <p:cNvSpPr txBox="1"/>
          <p:nvPr>
            <p:ph idx="4" type="body"/>
          </p:nvPr>
        </p:nvSpPr>
        <p:spPr>
          <a:xfrm>
            <a:off x="3502440" y="409824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34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34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78" name="Google Shape;178;p34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5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35"/>
          <p:cNvSpPr txBox="1"/>
          <p:nvPr>
            <p:ph idx="1" type="body"/>
          </p:nvPr>
        </p:nvSpPr>
        <p:spPr>
          <a:xfrm>
            <a:off x="471600" y="182556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35"/>
          <p:cNvSpPr txBox="1"/>
          <p:nvPr>
            <p:ph idx="2" type="body"/>
          </p:nvPr>
        </p:nvSpPr>
        <p:spPr>
          <a:xfrm>
            <a:off x="2471760" y="182556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35"/>
          <p:cNvSpPr txBox="1"/>
          <p:nvPr>
            <p:ph idx="3" type="body"/>
          </p:nvPr>
        </p:nvSpPr>
        <p:spPr>
          <a:xfrm>
            <a:off x="4471560" y="182556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35"/>
          <p:cNvSpPr txBox="1"/>
          <p:nvPr>
            <p:ph idx="4" type="body"/>
          </p:nvPr>
        </p:nvSpPr>
        <p:spPr>
          <a:xfrm>
            <a:off x="471600" y="409824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35"/>
          <p:cNvSpPr txBox="1"/>
          <p:nvPr>
            <p:ph idx="5" type="body"/>
          </p:nvPr>
        </p:nvSpPr>
        <p:spPr>
          <a:xfrm>
            <a:off x="2471760" y="409824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35"/>
          <p:cNvSpPr txBox="1"/>
          <p:nvPr>
            <p:ph idx="6" type="body"/>
          </p:nvPr>
        </p:nvSpPr>
        <p:spPr>
          <a:xfrm>
            <a:off x="4471560" y="409824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35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35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89" name="Google Shape;189;p35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" type="body"/>
          </p:nvPr>
        </p:nvSpPr>
        <p:spPr>
          <a:xfrm>
            <a:off x="471600" y="1825560"/>
            <a:ext cx="591480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9" name="Google Shape;29;p15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" type="body"/>
          </p:nvPr>
        </p:nvSpPr>
        <p:spPr>
          <a:xfrm>
            <a:off x="471600" y="1825560"/>
            <a:ext cx="288612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2" type="body"/>
          </p:nvPr>
        </p:nvSpPr>
        <p:spPr>
          <a:xfrm>
            <a:off x="3502440" y="1825560"/>
            <a:ext cx="288612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36" name="Google Shape;36;p16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41" name="Google Shape;41;p17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/>
          <p:nvPr>
            <p:ph idx="1" type="subTitle"/>
          </p:nvPr>
        </p:nvSpPr>
        <p:spPr>
          <a:xfrm>
            <a:off x="471600" y="365040"/>
            <a:ext cx="5914800" cy="614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8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9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" type="body"/>
          </p:nvPr>
        </p:nvSpPr>
        <p:spPr>
          <a:xfrm>
            <a:off x="47160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9"/>
          <p:cNvSpPr txBox="1"/>
          <p:nvPr>
            <p:ph idx="2" type="body"/>
          </p:nvPr>
        </p:nvSpPr>
        <p:spPr>
          <a:xfrm>
            <a:off x="3502440" y="1825560"/>
            <a:ext cx="288612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3" type="body"/>
          </p:nvPr>
        </p:nvSpPr>
        <p:spPr>
          <a:xfrm>
            <a:off x="471600" y="409824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54" name="Google Shape;54;p19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0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" type="body"/>
          </p:nvPr>
        </p:nvSpPr>
        <p:spPr>
          <a:xfrm>
            <a:off x="471600" y="1825560"/>
            <a:ext cx="288612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0"/>
          <p:cNvSpPr txBox="1"/>
          <p:nvPr>
            <p:ph idx="2" type="body"/>
          </p:nvPr>
        </p:nvSpPr>
        <p:spPr>
          <a:xfrm>
            <a:off x="350244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3" type="body"/>
          </p:nvPr>
        </p:nvSpPr>
        <p:spPr>
          <a:xfrm>
            <a:off x="3502440" y="409824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0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62" name="Google Shape;62;p20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1"/>
          <p:cNvSpPr txBox="1"/>
          <p:nvPr>
            <p:ph idx="1" type="body"/>
          </p:nvPr>
        </p:nvSpPr>
        <p:spPr>
          <a:xfrm>
            <a:off x="47160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2" type="body"/>
          </p:nvPr>
        </p:nvSpPr>
        <p:spPr>
          <a:xfrm>
            <a:off x="350244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3" type="body"/>
          </p:nvPr>
        </p:nvSpPr>
        <p:spPr>
          <a:xfrm>
            <a:off x="471600" y="4098240"/>
            <a:ext cx="59148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1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1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70" name="Google Shape;70;p21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514440" y="1122480"/>
            <a:ext cx="582912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p10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10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0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" name="Google Shape;10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880" y="23760"/>
            <a:ext cx="1326960" cy="66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0"/>
          <p:cNvPicPr preferRelativeResize="0"/>
          <p:nvPr/>
        </p:nvPicPr>
        <p:blipFill rotWithShape="1">
          <a:blip r:embed="rId2">
            <a:alphaModFix/>
          </a:blip>
          <a:srcRect b="0" l="0" r="0" t="12633"/>
          <a:stretch/>
        </p:blipFill>
        <p:spPr>
          <a:xfrm>
            <a:off x="4757040" y="6356520"/>
            <a:ext cx="1950480" cy="37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0"/>
          <p:cNvSpPr/>
          <p:nvPr/>
        </p:nvSpPr>
        <p:spPr>
          <a:xfrm>
            <a:off x="-83880" y="744120"/>
            <a:ext cx="1195920" cy="1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alibri"/>
              <a:buNone/>
            </a:pPr>
            <a:r>
              <a:rPr b="0" i="0" lang="it-IT" sz="4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Number: 2020-1-PL-KA202-082075</a:t>
            </a:r>
            <a:r>
              <a:rPr b="0" i="0" lang="it-IT" sz="4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45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0"/>
          <p:cNvSpPr txBox="1"/>
          <p:nvPr>
            <p:ph idx="1" type="body"/>
          </p:nvPr>
        </p:nvSpPr>
        <p:spPr>
          <a:xfrm>
            <a:off x="342720" y="1604520"/>
            <a:ext cx="61718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/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0" name="Google Shape;100;p12"/>
          <p:cNvSpPr txBox="1"/>
          <p:nvPr>
            <p:ph idx="1" type="body"/>
          </p:nvPr>
        </p:nvSpPr>
        <p:spPr>
          <a:xfrm>
            <a:off x="471600" y="1825560"/>
            <a:ext cx="591480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1" name="Google Shape;101;p12"/>
          <p:cNvSpPr txBox="1"/>
          <p:nvPr>
            <p:ph idx="10" type="dt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2" name="Google Shape;102;p12"/>
          <p:cNvSpPr txBox="1"/>
          <p:nvPr>
            <p:ph idx="11" type="ftr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3" name="Google Shape;103;p12"/>
          <p:cNvSpPr txBox="1"/>
          <p:nvPr>
            <p:ph idx="12" type="sldNum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4" name="Google Shape;104;p1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880" y="23760"/>
            <a:ext cx="1184040" cy="57744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2"/>
          <p:cNvSpPr/>
          <p:nvPr/>
        </p:nvSpPr>
        <p:spPr>
          <a:xfrm>
            <a:off x="0" y="6640560"/>
            <a:ext cx="1195920" cy="1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alibri"/>
              <a:buNone/>
            </a:pPr>
            <a:r>
              <a:rPr b="0" i="0" lang="it-IT" sz="4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Number: 2020-1-PL-KA202-082075</a:t>
            </a:r>
            <a:r>
              <a:rPr b="0" i="0" lang="it-IT" sz="4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45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4.png"/><Relationship Id="rId7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"/>
          <p:cNvSpPr txBox="1"/>
          <p:nvPr>
            <p:ph type="title"/>
          </p:nvPr>
        </p:nvSpPr>
        <p:spPr>
          <a:xfrm>
            <a:off x="0" y="3124080"/>
            <a:ext cx="6697080" cy="1833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550" lIns="51475" spcFirstLastPara="1" rIns="51475" wrap="square" tIns="2555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b="1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Toolkit 2</a:t>
            </a:r>
            <a:br>
              <a:rPr lang="it-IT" sz="1600"/>
            </a:br>
            <a:r>
              <a:rPr b="1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Learning Unit 7</a:t>
            </a:r>
            <a:br>
              <a:rPr lang="it-IT" sz="1600"/>
            </a:br>
            <a:br>
              <a:rPr lang="it-IT" sz="1600"/>
            </a:br>
            <a:r>
              <a:rPr b="1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Leadership in networking – Transversal, empowering leadership </a:t>
            </a:r>
            <a:br>
              <a:rPr lang="it-IT" sz="1600"/>
            </a:br>
            <a:r>
              <a:rPr b="1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 network relationship</a:t>
            </a:r>
            <a:br>
              <a:rPr lang="it-IT" sz="1600"/>
            </a:br>
            <a:br>
              <a:rPr lang="it-IT" sz="1600"/>
            </a:br>
            <a:br>
              <a:rPr lang="it-IT" sz="1600"/>
            </a:br>
            <a:r>
              <a:rPr b="1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 intervention</a:t>
            </a:r>
            <a:endParaRPr b="0" sz="16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0" sz="13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"/>
          <p:cNvSpPr/>
          <p:nvPr/>
        </p:nvSpPr>
        <p:spPr>
          <a:xfrm>
            <a:off x="249480" y="5028120"/>
            <a:ext cx="42102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550" lIns="51475" spcFirstLastPara="1" rIns="51475" wrap="square" tIns="2555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it-IT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Developed by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it-IT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Institute of Group Analysis Athens (IGAA)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Francy\Downloads\pexels-pixabay-163064 - Αντιγραφή.jpg" id="196" name="Google Shape;19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7640" y="725400"/>
            <a:ext cx="4057920" cy="2040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480" y="5688000"/>
            <a:ext cx="1117800" cy="1090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"/>
          <p:cNvSpPr txBox="1"/>
          <p:nvPr>
            <p:ph idx="4294967295" type="title"/>
          </p:nvPr>
        </p:nvSpPr>
        <p:spPr>
          <a:xfrm>
            <a:off x="426240" y="304920"/>
            <a:ext cx="6090480" cy="1230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33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</a:pPr>
            <a:br>
              <a:rPr b="0" i="0" lang="it-IT" sz="2020" u="none" cap="none" strike="noStrike"/>
            </a:br>
            <a:br>
              <a:rPr b="0" i="0" lang="it-IT" sz="2020" u="none" cap="none" strike="noStrike"/>
            </a:br>
            <a:br>
              <a:rPr b="0" i="0" lang="it-IT" sz="2020" u="none" cap="none" strike="noStrike"/>
            </a:br>
            <a:br>
              <a:rPr b="0" i="0" lang="it-IT" sz="2020" u="none" cap="none" strike="noStrike"/>
            </a:br>
            <a:br>
              <a:rPr b="0" i="0" lang="it-IT" sz="2020" u="none" cap="none" strike="noStrike"/>
            </a:br>
            <a:r>
              <a:rPr b="1" i="0" lang="it-IT" sz="202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L.U. 7 – Synopsis</a:t>
            </a:r>
            <a:br>
              <a:rPr b="0" i="0" lang="it-IT" sz="2020" u="none" cap="none" strike="noStrike"/>
            </a:br>
            <a:r>
              <a:rPr b="1" i="0" lang="it-IT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Leadership in networking – Transversal, empowering leadership in the network relationship</a:t>
            </a:r>
            <a:br>
              <a:rPr b="0" i="0" lang="it-IT" sz="2000" u="none" cap="none" strike="noStrike"/>
            </a:br>
            <a:br>
              <a:rPr b="0" i="0" lang="it-IT" sz="2020" u="none" cap="none" strike="noStrike"/>
            </a:br>
            <a:br>
              <a:rPr b="0" i="0" lang="it-IT" sz="2020" u="none" cap="none" strike="noStrike"/>
            </a:br>
            <a:br>
              <a:rPr b="0" i="0" lang="it-IT" sz="3300" u="none" cap="none" strike="noStrike"/>
            </a:b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3" name="Google Shape;203;p2"/>
          <p:cNvGrpSpPr/>
          <p:nvPr/>
        </p:nvGrpSpPr>
        <p:grpSpPr>
          <a:xfrm>
            <a:off x="511560" y="1761840"/>
            <a:ext cx="6005160" cy="4088520"/>
            <a:chOff x="511560" y="1761840"/>
            <a:chExt cx="6005160" cy="4088520"/>
          </a:xfrm>
        </p:grpSpPr>
        <p:sp>
          <p:nvSpPr>
            <p:cNvPr id="204" name="Google Shape;204;p2"/>
            <p:cNvSpPr/>
            <p:nvPr/>
          </p:nvSpPr>
          <p:spPr>
            <a:xfrm>
              <a:off x="511560" y="1761840"/>
              <a:ext cx="6005160" cy="756720"/>
            </a:xfrm>
            <a:prstGeom prst="roundRect">
              <a:avLst>
                <a:gd fmla="val 10000" name="adj"/>
              </a:avLst>
            </a:prstGeom>
            <a:solidFill>
              <a:schemeClr val="accent5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788480" y="1761840"/>
              <a:ext cx="4728240" cy="7567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150" lIns="38150" spcFirstLastPara="1" rIns="38150" wrap="square" tIns="38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0" i="0" lang="it-IT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1. Empowering leadership</a:t>
              </a:r>
              <a:endParaRPr b="0" i="0" sz="10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-57240" lvl="0" marL="57240" marR="0" rtl="0" algn="l">
                <a:lnSpc>
                  <a:spcPct val="90000"/>
                </a:lnSpc>
                <a:spcBef>
                  <a:spcPts val="349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0" i="0" lang="it-IT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Question:</a:t>
              </a:r>
              <a:r>
                <a:rPr b="0" i="1" lang="it-IT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i="0" lang="it-IT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In the framework of disaster management, do you recognise leadership’s role</a:t>
              </a:r>
              <a:r>
                <a:rPr lang="it-IT" sz="1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i="0" lang="it-IT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characteristics and qualities? </a:t>
              </a:r>
              <a:endParaRPr b="0" i="0" sz="10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-57240" lvl="0" marL="57240" marR="0" rtl="0" algn="l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0" i="0" lang="it-IT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1: Leadership’s role characteristics and qualities</a:t>
              </a:r>
              <a:endParaRPr b="0" i="0" sz="10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87520" y="1837440"/>
              <a:ext cx="1200600" cy="605520"/>
            </a:xfrm>
            <a:prstGeom prst="roundRect">
              <a:avLst>
                <a:gd fmla="val 16667" name="adj"/>
              </a:avLst>
            </a:prstGeom>
            <a:solidFill>
              <a:srgbClr val="BFC8E3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511560" y="2594520"/>
              <a:ext cx="6005160" cy="756720"/>
            </a:xfrm>
            <a:prstGeom prst="roundRect">
              <a:avLst>
                <a:gd fmla="val 10000" name="adj"/>
              </a:avLst>
            </a:prstGeom>
            <a:solidFill>
              <a:schemeClr val="accent5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788480" y="2594520"/>
              <a:ext cx="4728240" cy="7567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50" lIns="38150" spcFirstLastPara="1" rIns="38150" wrap="square" tIns="38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0" i="0" lang="it-IT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2. Interorganisational embeddedness</a:t>
              </a:r>
              <a:endParaRPr b="0" i="0" sz="10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0" i="0" lang="it-IT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Question: In the context of a disaster management network, do you know how to promote interorganisational embeddedness?</a:t>
              </a:r>
              <a:endParaRPr b="0" i="0" sz="10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349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0" i="0" lang="it-IT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2a: Collaboration         Activity 2b: Interorganisational embeddedness</a:t>
              </a:r>
              <a:endParaRPr b="0" i="0" sz="10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87520" y="2670480"/>
              <a:ext cx="1200600" cy="605520"/>
            </a:xfrm>
            <a:prstGeom prst="roundRect">
              <a:avLst>
                <a:gd fmla="val 10000" name="adj"/>
              </a:avLst>
            </a:prstGeom>
            <a:solidFill>
              <a:srgbClr val="BFC8E3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11560" y="3427560"/>
              <a:ext cx="6005160" cy="756720"/>
            </a:xfrm>
            <a:prstGeom prst="roundRect">
              <a:avLst>
                <a:gd fmla="val 10000" name="adj"/>
              </a:avLst>
            </a:prstGeom>
            <a:solidFill>
              <a:schemeClr val="accent5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788480" y="3427560"/>
              <a:ext cx="4728240" cy="7567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50" lIns="38150" spcFirstLastPara="1" rIns="38150" wrap="square" tIns="38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0" i="0" lang="it-IT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3. Community leadership</a:t>
              </a:r>
              <a:endParaRPr b="0" i="0" sz="10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349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0" i="0" lang="it-IT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Question: In terms of community leadership development, do you know how to develop and promote Collective Thinking during a meeting?</a:t>
              </a:r>
              <a:endParaRPr b="0" i="0" sz="10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349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0" i="0" lang="it-IT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3: Shaping and organising collective endeavour</a:t>
              </a:r>
              <a:endParaRPr b="0" i="0" sz="10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349"/>
                </a:spcBef>
                <a:spcAft>
                  <a:spcPts val="0"/>
                </a:spcAft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587520" y="3503160"/>
              <a:ext cx="1200600" cy="605520"/>
            </a:xfrm>
            <a:prstGeom prst="roundRect">
              <a:avLst>
                <a:gd fmla="val 10000" name="adj"/>
              </a:avLst>
            </a:prstGeom>
            <a:solidFill>
              <a:srgbClr val="BFC8E3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511560" y="4260600"/>
              <a:ext cx="6005160" cy="756720"/>
            </a:xfrm>
            <a:prstGeom prst="roundRect">
              <a:avLst>
                <a:gd fmla="val 10000" name="adj"/>
              </a:avLst>
            </a:prstGeom>
            <a:solidFill>
              <a:schemeClr val="accent5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788480" y="4260600"/>
              <a:ext cx="4728240" cy="7567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50" lIns="38150" spcFirstLastPara="1" rIns="38150" wrap="square" tIns="38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0" i="0" lang="it-IT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4. Connective Leadership</a:t>
              </a:r>
              <a:endParaRPr b="0" i="0" sz="10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349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0" i="0" lang="it-IT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Question: In terms of community leadership development, do you know how to promote Connective Leadership?</a:t>
              </a:r>
              <a:endParaRPr b="0" i="0" sz="10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349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0" i="0" lang="it-IT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4: Leadership’s role and sharing leadership, involving the task of enabling</a:t>
              </a:r>
              <a:endParaRPr b="0" i="0" sz="10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349"/>
                </a:spcBef>
                <a:spcAft>
                  <a:spcPts val="0"/>
                </a:spcAft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587520" y="4336200"/>
              <a:ext cx="1200600" cy="605520"/>
            </a:xfrm>
            <a:prstGeom prst="roundRect">
              <a:avLst>
                <a:gd fmla="val 10000" name="adj"/>
              </a:avLst>
            </a:prstGeom>
            <a:solidFill>
              <a:srgbClr val="BFC8E3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511560" y="5093640"/>
              <a:ext cx="6005160" cy="756720"/>
            </a:xfrm>
            <a:prstGeom prst="roundRect">
              <a:avLst>
                <a:gd fmla="val 10000" name="adj"/>
              </a:avLst>
            </a:prstGeom>
            <a:solidFill>
              <a:schemeClr val="accent5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788480" y="5093640"/>
              <a:ext cx="4728240" cy="7567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50" lIns="38150" spcFirstLastPara="1" rIns="38150" wrap="square" tIns="38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0" i="0" lang="it-IT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5. Collective Empowerment</a:t>
              </a:r>
              <a:endParaRPr b="0" i="0" sz="10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349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0" i="0" lang="it-IT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Question: In terms of community leadership development, do you know how to develop and promote Collective Empowerment? </a:t>
              </a:r>
              <a:endParaRPr b="0" i="0" sz="10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349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0" i="0" lang="it-IT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5: Helping members of the network to find their role, place, identity, and voice</a:t>
              </a:r>
              <a:endParaRPr b="0" i="0" sz="10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7520" y="5169240"/>
              <a:ext cx="1200600" cy="605520"/>
            </a:xfrm>
            <a:prstGeom prst="roundRect">
              <a:avLst>
                <a:gd fmla="val 10000" name="adj"/>
              </a:avLst>
            </a:prstGeom>
            <a:solidFill>
              <a:srgbClr val="BFC8E3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9" name="Google Shape;219;p2"/>
          <p:cNvSpPr/>
          <p:nvPr/>
        </p:nvSpPr>
        <p:spPr>
          <a:xfrm>
            <a:off x="587520" y="1837440"/>
            <a:ext cx="1200600" cy="605520"/>
          </a:xfrm>
          <a:prstGeom prst="roundRect">
            <a:avLst>
              <a:gd fmla="val 16667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76320" rotWithShape="0" algn="tl" dir="7800819" dist="38073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"/>
          <p:cNvSpPr/>
          <p:nvPr/>
        </p:nvSpPr>
        <p:spPr>
          <a:xfrm>
            <a:off x="587520" y="2670480"/>
            <a:ext cx="1200600" cy="605520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76320" rotWithShape="0" algn="tl" dir="7800819" dist="38073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"/>
          <p:cNvSpPr/>
          <p:nvPr/>
        </p:nvSpPr>
        <p:spPr>
          <a:xfrm>
            <a:off x="587520" y="3503160"/>
            <a:ext cx="1200600" cy="605520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76320" rotWithShape="0" algn="tl" dir="7800819" dist="38073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"/>
          <p:cNvSpPr/>
          <p:nvPr/>
        </p:nvSpPr>
        <p:spPr>
          <a:xfrm>
            <a:off x="587520" y="4336200"/>
            <a:ext cx="1200600" cy="605160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76320" rotWithShape="0" algn="tl" dir="7800819" dist="38073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"/>
          <p:cNvSpPr/>
          <p:nvPr/>
        </p:nvSpPr>
        <p:spPr>
          <a:xfrm>
            <a:off x="587520" y="5169240"/>
            <a:ext cx="1200600" cy="614520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76320" rotWithShape="0" algn="tl" dir="7800819" dist="38073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Francy\Downloads\pexels-pixabay-163064 - Αντιγραφή.jpg" id="228" name="Google Shape;22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73280"/>
            <a:ext cx="6857640" cy="401256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"/>
          <p:cNvSpPr txBox="1"/>
          <p:nvPr>
            <p:ph idx="4294967295" type="title"/>
          </p:nvPr>
        </p:nvSpPr>
        <p:spPr>
          <a:xfrm>
            <a:off x="550080" y="927720"/>
            <a:ext cx="5914800" cy="7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68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b="0" i="0" lang="it-IT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– Empowering Leadership</a:t>
            </a:r>
            <a:br>
              <a:rPr b="0" i="0" lang="it-IT" sz="3300" u="none" cap="none" strike="noStrike"/>
            </a:br>
            <a:endParaRPr b="0" i="0" sz="3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0" name="Google Shape;230;p3"/>
          <p:cNvGrpSpPr/>
          <p:nvPr/>
        </p:nvGrpSpPr>
        <p:grpSpPr>
          <a:xfrm>
            <a:off x="1306440" y="1876320"/>
            <a:ext cx="4281840" cy="3637080"/>
            <a:chOff x="1306440" y="1876320"/>
            <a:chExt cx="4281840" cy="3637080"/>
          </a:xfrm>
        </p:grpSpPr>
        <p:sp>
          <p:nvSpPr>
            <p:cNvPr id="231" name="Google Shape;231;p3"/>
            <p:cNvSpPr/>
            <p:nvPr/>
          </p:nvSpPr>
          <p:spPr>
            <a:xfrm>
              <a:off x="4341240" y="3936960"/>
              <a:ext cx="126360" cy="43848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72025"/>
                  </a:lnTo>
                  <a:lnTo>
                    <a:pt x="60211" y="72025"/>
                  </a:lnTo>
                  <a:lnTo>
                    <a:pt x="60211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32" name="Google Shape;232;p3"/>
            <p:cNvSpPr/>
            <p:nvPr/>
          </p:nvSpPr>
          <p:spPr>
            <a:xfrm>
              <a:off x="3297600" y="2755080"/>
              <a:ext cx="1107000" cy="42984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71050"/>
                  </a:lnTo>
                  <a:lnTo>
                    <a:pt x="120000" y="7105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33" name="Google Shape;233;p3"/>
            <p:cNvSpPr/>
            <p:nvPr/>
          </p:nvSpPr>
          <p:spPr>
            <a:xfrm>
              <a:off x="1979640" y="3941280"/>
              <a:ext cx="126360" cy="44172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72366"/>
                  </a:lnTo>
                  <a:lnTo>
                    <a:pt x="62129" y="72366"/>
                  </a:lnTo>
                  <a:lnTo>
                    <a:pt x="62129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34" name="Google Shape;234;p3"/>
            <p:cNvSpPr/>
            <p:nvPr/>
          </p:nvSpPr>
          <p:spPr>
            <a:xfrm>
              <a:off x="2043000" y="2755080"/>
              <a:ext cx="1254240" cy="43416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35" name="Google Shape;235;p3"/>
            <p:cNvSpPr/>
            <p:nvPr/>
          </p:nvSpPr>
          <p:spPr>
            <a:xfrm>
              <a:off x="2308320" y="1876320"/>
              <a:ext cx="1978200" cy="878400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2350080" y="1876320"/>
              <a:ext cx="1894320" cy="841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6825" spcFirstLastPara="1" rIns="6825" wrap="square" tIns="6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it-IT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1. In the framework of disaster management, do you recognise leadership’s role characteristics and qualities? 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1429200" y="3189600"/>
              <a:ext cx="1227240" cy="751320"/>
            </a:xfrm>
            <a:prstGeom prst="flowChartAlternateProcess">
              <a:avLst/>
            </a:prstGeom>
            <a:solidFill>
              <a:srgbClr val="A8D08C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1470960" y="3226320"/>
              <a:ext cx="1143360" cy="677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1306440" y="4383360"/>
              <a:ext cx="1477440" cy="1130040"/>
            </a:xfrm>
            <a:prstGeom prst="flowChartAlternateProcess">
              <a:avLst/>
            </a:prstGeom>
            <a:solidFill>
              <a:schemeClr val="accent6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1369440" y="4438440"/>
              <a:ext cx="1351440" cy="1019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1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1470960" y="5094360"/>
              <a:ext cx="1954800" cy="3636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1470960" y="5094720"/>
              <a:ext cx="1954800" cy="36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75" lIns="33100" spcFirstLastPara="1" rIns="33100" wrap="square" tIns="8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1" i="0" lang="it-IT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Leadership’s role characteristics and qualities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3809160" y="3185280"/>
              <a:ext cx="1190880" cy="751320"/>
            </a:xfrm>
            <a:prstGeom prst="roundRect">
              <a:avLst>
                <a:gd fmla="val 16667" name="adj"/>
              </a:avLst>
            </a:prstGeom>
            <a:solidFill>
              <a:srgbClr val="F4B081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3850920" y="3222000"/>
              <a:ext cx="1107000" cy="677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3650760" y="4375800"/>
              <a:ext cx="1508040" cy="113760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3714120" y="4431240"/>
              <a:ext cx="1380960" cy="10263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b="0" i="0" lang="it-IT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Go to the next question</a:t>
              </a:r>
              <a:endParaRPr b="0" i="0" sz="1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3993480" y="5153400"/>
              <a:ext cx="1594800" cy="360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1" i="0" lang="it-IT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Interorganisational embeddedness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3833640" y="5153400"/>
              <a:ext cx="1492560" cy="25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Francy\Downloads\pexels-pixabay-163064 - Αντιγραφή.jpg" id="253" name="Google Shape;25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33600"/>
            <a:ext cx="6857640" cy="454536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4"/>
          <p:cNvSpPr txBox="1"/>
          <p:nvPr>
            <p:ph idx="4294967295" type="title"/>
          </p:nvPr>
        </p:nvSpPr>
        <p:spPr>
          <a:xfrm>
            <a:off x="403200" y="927720"/>
            <a:ext cx="6202440" cy="7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68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b="0" i="0" lang="it-IT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– Interorganisational embeddedness</a:t>
            </a:r>
            <a:br>
              <a:rPr b="0" i="0" lang="it-IT" sz="3300" u="none" cap="none" strike="noStrike"/>
            </a:br>
            <a:endParaRPr b="0" i="0" sz="3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" name="Google Shape;255;p4"/>
          <p:cNvGrpSpPr/>
          <p:nvPr/>
        </p:nvGrpSpPr>
        <p:grpSpPr>
          <a:xfrm>
            <a:off x="1615680" y="1846080"/>
            <a:ext cx="4697640" cy="4232880"/>
            <a:chOff x="1615680" y="1846080"/>
            <a:chExt cx="4697640" cy="4232880"/>
          </a:xfrm>
        </p:grpSpPr>
        <p:sp>
          <p:nvSpPr>
            <p:cNvPr id="256" name="Google Shape;256;p4"/>
            <p:cNvSpPr/>
            <p:nvPr/>
          </p:nvSpPr>
          <p:spPr>
            <a:xfrm>
              <a:off x="4299120" y="3785400"/>
              <a:ext cx="111600" cy="43956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72025"/>
                  </a:lnTo>
                  <a:lnTo>
                    <a:pt x="60211" y="72025"/>
                  </a:lnTo>
                  <a:lnTo>
                    <a:pt x="60211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57" name="Google Shape;257;p4"/>
            <p:cNvSpPr/>
            <p:nvPr/>
          </p:nvSpPr>
          <p:spPr>
            <a:xfrm>
              <a:off x="3376080" y="2599920"/>
              <a:ext cx="978480" cy="43092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71050"/>
                  </a:lnTo>
                  <a:lnTo>
                    <a:pt x="120000" y="7105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58" name="Google Shape;258;p4"/>
            <p:cNvSpPr/>
            <p:nvPr/>
          </p:nvSpPr>
          <p:spPr>
            <a:xfrm>
              <a:off x="2210760" y="3789720"/>
              <a:ext cx="111600" cy="4428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72366"/>
                  </a:lnTo>
                  <a:lnTo>
                    <a:pt x="62129" y="72366"/>
                  </a:lnTo>
                  <a:lnTo>
                    <a:pt x="62129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59" name="Google Shape;259;p4"/>
            <p:cNvSpPr/>
            <p:nvPr/>
          </p:nvSpPr>
          <p:spPr>
            <a:xfrm>
              <a:off x="2266920" y="2599920"/>
              <a:ext cx="1108800" cy="43524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60" name="Google Shape;260;p4"/>
            <p:cNvSpPr/>
            <p:nvPr/>
          </p:nvSpPr>
          <p:spPr>
            <a:xfrm>
              <a:off x="2323080" y="1846080"/>
              <a:ext cx="2031840" cy="864360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2323080" y="1846080"/>
              <a:ext cx="2031840" cy="8643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6825" spcFirstLastPara="1" rIns="6825" wrap="square" tIns="6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it-IT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2. In the context of a disaster management network, 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it-IT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do you know how to promote interorganisational embeddedness?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1724040" y="3035520"/>
              <a:ext cx="1085040" cy="753480"/>
            </a:xfrm>
            <a:prstGeom prst="flowChartAlternateProcess">
              <a:avLst/>
            </a:prstGeom>
            <a:solidFill>
              <a:srgbClr val="A8D08C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1761120" y="3072600"/>
              <a:ext cx="1011240" cy="6800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1615680" y="4232880"/>
              <a:ext cx="1306440" cy="1133280"/>
            </a:xfrm>
            <a:prstGeom prst="flowChartAlternateProcess">
              <a:avLst/>
            </a:prstGeom>
            <a:solidFill>
              <a:schemeClr val="accent6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1671120" y="4288320"/>
              <a:ext cx="1194840" cy="10227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2a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it-IT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Please check 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1882440" y="5001480"/>
              <a:ext cx="1607040" cy="53892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1" i="0" lang="it-IT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Toolkit 1, 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1" i="0" lang="it-IT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Pre intervention, 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1" i="0" lang="it-IT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LU 5: Collaboration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1671120" y="5714280"/>
              <a:ext cx="1704600" cy="364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75" lIns="33100" spcFirstLastPara="1" rIns="33100" wrap="square" tIns="8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it-IT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b="0" i="0" sz="1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3828600" y="3031200"/>
              <a:ext cx="1053000" cy="753480"/>
            </a:xfrm>
            <a:prstGeom prst="roundRect">
              <a:avLst>
                <a:gd fmla="val 16667" name="adj"/>
              </a:avLst>
            </a:prstGeom>
            <a:solidFill>
              <a:srgbClr val="F4B081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3865680" y="3068280"/>
              <a:ext cx="978840" cy="6800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3688560" y="4225320"/>
              <a:ext cx="1333440" cy="114084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3744720" y="4281120"/>
              <a:ext cx="1221120" cy="10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2b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4047120" y="5005440"/>
              <a:ext cx="2266200" cy="53496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1" i="0" lang="it-IT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Expanding your knowledge about Interorganisational embeddedness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3850200" y="5005440"/>
              <a:ext cx="2129760" cy="534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Francy\Downloads\pexels-pixabay-163064 - Αντιγραφή.jpg" id="278" name="Google Shape;27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89560"/>
            <a:ext cx="6857640" cy="415368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5"/>
          <p:cNvSpPr txBox="1"/>
          <p:nvPr>
            <p:ph idx="4294967295" type="title"/>
          </p:nvPr>
        </p:nvSpPr>
        <p:spPr>
          <a:xfrm>
            <a:off x="551880" y="1044000"/>
            <a:ext cx="5914800" cy="7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68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b="0" i="0" lang="it-IT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 – Community leadership</a:t>
            </a:r>
            <a:br>
              <a:rPr b="0" i="0" lang="it-IT" sz="3300" u="none" cap="none" strike="noStrike"/>
            </a:br>
            <a:endParaRPr b="0" i="0" sz="3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" name="Google Shape;280;p5"/>
          <p:cNvGrpSpPr/>
          <p:nvPr/>
        </p:nvGrpSpPr>
        <p:grpSpPr>
          <a:xfrm>
            <a:off x="1362960" y="1789560"/>
            <a:ext cx="4334760" cy="3925440"/>
            <a:chOff x="1362960" y="1789560"/>
            <a:chExt cx="4334760" cy="3925440"/>
          </a:xfrm>
        </p:grpSpPr>
        <p:sp>
          <p:nvSpPr>
            <p:cNvPr id="281" name="Google Shape;281;p5"/>
            <p:cNvSpPr/>
            <p:nvPr/>
          </p:nvSpPr>
          <p:spPr>
            <a:xfrm>
              <a:off x="4342680" y="4008240"/>
              <a:ext cx="124200" cy="47448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72025"/>
                  </a:lnTo>
                  <a:lnTo>
                    <a:pt x="60211" y="72025"/>
                  </a:lnTo>
                  <a:lnTo>
                    <a:pt x="60211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82" name="Google Shape;282;p5"/>
            <p:cNvSpPr/>
            <p:nvPr/>
          </p:nvSpPr>
          <p:spPr>
            <a:xfrm>
              <a:off x="3317760" y="2728800"/>
              <a:ext cx="1086480" cy="46512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71050"/>
                  </a:lnTo>
                  <a:lnTo>
                    <a:pt x="120000" y="7105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83" name="Google Shape;283;p5"/>
            <p:cNvSpPr/>
            <p:nvPr/>
          </p:nvSpPr>
          <p:spPr>
            <a:xfrm>
              <a:off x="2023920" y="4012920"/>
              <a:ext cx="124200" cy="47808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72366"/>
                  </a:lnTo>
                  <a:lnTo>
                    <a:pt x="62129" y="72366"/>
                  </a:lnTo>
                  <a:lnTo>
                    <a:pt x="62129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84" name="Google Shape;284;p5"/>
            <p:cNvSpPr/>
            <p:nvPr/>
          </p:nvSpPr>
          <p:spPr>
            <a:xfrm>
              <a:off x="2086200" y="2728800"/>
              <a:ext cx="1231200" cy="4698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85" name="Google Shape;285;p5"/>
            <p:cNvSpPr/>
            <p:nvPr/>
          </p:nvSpPr>
          <p:spPr>
            <a:xfrm>
              <a:off x="2148480" y="1789560"/>
              <a:ext cx="2256120" cy="938880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2148480" y="1789560"/>
              <a:ext cx="2256120" cy="938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6825" spcFirstLastPara="1" rIns="6825" wrap="square" tIns="6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it-IT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it-IT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3. In terms of community leadership development, do you know 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it-IT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how to develop and promote 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it-IT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Collective Thinking 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it-IT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during a meeting? 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1483560" y="3199320"/>
              <a:ext cx="1204920" cy="813600"/>
            </a:xfrm>
            <a:prstGeom prst="flowChartAlternateProcess">
              <a:avLst/>
            </a:prstGeom>
            <a:solidFill>
              <a:srgbClr val="A8D08C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1524600" y="3238920"/>
              <a:ext cx="1122480" cy="7340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1362960" y="4491360"/>
              <a:ext cx="1450800" cy="1223280"/>
            </a:xfrm>
            <a:prstGeom prst="flowChartAlternateProcess">
              <a:avLst/>
            </a:prstGeom>
            <a:solidFill>
              <a:schemeClr val="accent6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1424880" y="4551120"/>
              <a:ext cx="1326960" cy="1104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3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1524600" y="5228280"/>
              <a:ext cx="1792800" cy="36396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1524600" y="5228280"/>
              <a:ext cx="1792800" cy="363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75" lIns="33100" spcFirstLastPara="1" rIns="33100" wrap="square" tIns="827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1" i="0" lang="it-IT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Shaping and organising 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1" i="0" lang="it-IT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collective endeavour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3820320" y="3194640"/>
              <a:ext cx="1168920" cy="813600"/>
            </a:xfrm>
            <a:prstGeom prst="roundRect">
              <a:avLst>
                <a:gd fmla="val 16667" name="adj"/>
              </a:avLst>
            </a:prstGeom>
            <a:solidFill>
              <a:srgbClr val="F4B081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861360" y="3234240"/>
              <a:ext cx="1086840" cy="7340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664800" y="4483440"/>
              <a:ext cx="1480320" cy="123156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27080" y="4543560"/>
              <a:ext cx="1355760" cy="1111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Go to the next question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3844080" y="5325480"/>
              <a:ext cx="1853280" cy="329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3861360" y="5325480"/>
              <a:ext cx="1836360" cy="32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75" lIns="33100" spcFirstLastPara="1" rIns="33100" wrap="square" tIns="827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Calibri"/>
                <a:buNone/>
              </a:pPr>
              <a:r>
                <a:rPr b="1" i="0" lang="it-IT" sz="13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Connective Leadership</a:t>
              </a:r>
              <a:endParaRPr b="0" i="0" sz="13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Francy\Downloads\pexels-pixabay-163064 - Αντιγραφή.jpg" id="303" name="Google Shape;30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51240"/>
            <a:ext cx="6857640" cy="424908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6"/>
          <p:cNvSpPr txBox="1"/>
          <p:nvPr>
            <p:ph idx="4294967295" type="title"/>
          </p:nvPr>
        </p:nvSpPr>
        <p:spPr>
          <a:xfrm>
            <a:off x="463320" y="927720"/>
            <a:ext cx="5914800" cy="7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68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b="0" i="0" lang="it-IT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 – Connective leadership</a:t>
            </a:r>
            <a:br>
              <a:rPr b="0" i="0" lang="it-IT" sz="3300" u="none" cap="none" strike="noStrike"/>
            </a:br>
            <a:endParaRPr b="0" i="0" sz="3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5" name="Google Shape;305;p6"/>
          <p:cNvGrpSpPr/>
          <p:nvPr/>
        </p:nvGrpSpPr>
        <p:grpSpPr>
          <a:xfrm>
            <a:off x="1210320" y="1648440"/>
            <a:ext cx="4631760" cy="3884040"/>
            <a:chOff x="1210320" y="1648440"/>
            <a:chExt cx="4631760" cy="3884040"/>
          </a:xfrm>
        </p:grpSpPr>
        <p:sp>
          <p:nvSpPr>
            <p:cNvPr id="306" name="Google Shape;306;p6"/>
            <p:cNvSpPr/>
            <p:nvPr/>
          </p:nvSpPr>
          <p:spPr>
            <a:xfrm>
              <a:off x="4256280" y="3831840"/>
              <a:ext cx="126720" cy="47304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72025"/>
                  </a:lnTo>
                  <a:lnTo>
                    <a:pt x="60211" y="72025"/>
                  </a:lnTo>
                  <a:lnTo>
                    <a:pt x="60211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07" name="Google Shape;307;p6"/>
            <p:cNvSpPr/>
            <p:nvPr/>
          </p:nvSpPr>
          <p:spPr>
            <a:xfrm>
              <a:off x="3208680" y="2557080"/>
              <a:ext cx="1110960" cy="46368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71050"/>
                  </a:lnTo>
                  <a:lnTo>
                    <a:pt x="120000" y="7105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08" name="Google Shape;308;p6"/>
            <p:cNvSpPr/>
            <p:nvPr/>
          </p:nvSpPr>
          <p:spPr>
            <a:xfrm>
              <a:off x="1886400" y="3836520"/>
              <a:ext cx="126720" cy="47628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72366"/>
                  </a:lnTo>
                  <a:lnTo>
                    <a:pt x="62129" y="72366"/>
                  </a:lnTo>
                  <a:lnTo>
                    <a:pt x="62129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09" name="Google Shape;309;p6"/>
            <p:cNvSpPr/>
            <p:nvPr/>
          </p:nvSpPr>
          <p:spPr>
            <a:xfrm>
              <a:off x="1949760" y="2557080"/>
              <a:ext cx="1258560" cy="46836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10" name="Google Shape;310;p6"/>
            <p:cNvSpPr/>
            <p:nvPr/>
          </p:nvSpPr>
          <p:spPr>
            <a:xfrm>
              <a:off x="2215800" y="1648440"/>
              <a:ext cx="1985400" cy="907920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2257920" y="1746000"/>
              <a:ext cx="1901160" cy="771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6825" spcFirstLastPara="1" rIns="6825" wrap="square" tIns="6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it-IT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4. In terms of community leadership development, 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it-IT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do you know how to promote Connective Leadership?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1333800" y="3025440"/>
              <a:ext cx="1231920" cy="810720"/>
            </a:xfrm>
            <a:prstGeom prst="flowChartAlternateProcess">
              <a:avLst/>
            </a:prstGeom>
            <a:solidFill>
              <a:srgbClr val="A8D08C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1375920" y="3065040"/>
              <a:ext cx="1147680" cy="731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1210320" y="4313160"/>
              <a:ext cx="1482840" cy="1218960"/>
            </a:xfrm>
            <a:prstGeom prst="flowChartAlternateProcess">
              <a:avLst/>
            </a:prstGeom>
            <a:solidFill>
              <a:schemeClr val="accent6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1273680" y="4313160"/>
              <a:ext cx="1356480" cy="1218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4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1375920" y="5027760"/>
              <a:ext cx="2033640" cy="50472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1" i="0" lang="it-IT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Leadership’s role and sharing leadership involving the task of enabling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1375920" y="5027760"/>
              <a:ext cx="2187000" cy="5047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722400" y="3020760"/>
              <a:ext cx="1195200" cy="810720"/>
            </a:xfrm>
            <a:prstGeom prst="roundRect">
              <a:avLst>
                <a:gd fmla="val 16667" name="adj"/>
              </a:avLst>
            </a:prstGeom>
            <a:solidFill>
              <a:srgbClr val="F4B081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3764520" y="3060360"/>
              <a:ext cx="1110960" cy="731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3563280" y="4305240"/>
              <a:ext cx="1513440" cy="122724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3627000" y="4365000"/>
              <a:ext cx="1386000" cy="11073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Go to the next question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3870000" y="5139720"/>
              <a:ext cx="1972080" cy="32868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3870000" y="5140080"/>
              <a:ext cx="1972080" cy="328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75" lIns="33100" spcFirstLastPara="1" rIns="33100" wrap="square" tIns="827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Calibri"/>
                <a:buNone/>
              </a:pPr>
              <a:r>
                <a:rPr b="1" i="0" lang="it-IT" sz="13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Collective Empowerment</a:t>
              </a:r>
              <a:endParaRPr b="0" i="0" sz="13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Francy\Downloads\pexels-pixabay-163064 - Αντιγραφή.jpg" id="328" name="Google Shape;32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41880"/>
            <a:ext cx="6857640" cy="448704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7"/>
          <p:cNvSpPr txBox="1"/>
          <p:nvPr>
            <p:ph idx="4294967295" type="title"/>
          </p:nvPr>
        </p:nvSpPr>
        <p:spPr>
          <a:xfrm>
            <a:off x="551880" y="927720"/>
            <a:ext cx="5914800" cy="7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68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b="0" i="0" lang="it-IT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 – Collective Empowerment</a:t>
            </a:r>
            <a:br>
              <a:rPr b="0" i="0" lang="it-IT" sz="3300" u="none" cap="none" strike="noStrike"/>
            </a:br>
            <a:endParaRPr b="0" i="0" sz="3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0" name="Google Shape;330;p7"/>
          <p:cNvGrpSpPr/>
          <p:nvPr/>
        </p:nvGrpSpPr>
        <p:grpSpPr>
          <a:xfrm>
            <a:off x="1247040" y="1586160"/>
            <a:ext cx="5010480" cy="4327200"/>
            <a:chOff x="1247040" y="1586160"/>
            <a:chExt cx="5010480" cy="4327200"/>
          </a:xfrm>
        </p:grpSpPr>
        <p:sp>
          <p:nvSpPr>
            <p:cNvPr id="331" name="Google Shape;331;p7"/>
            <p:cNvSpPr/>
            <p:nvPr/>
          </p:nvSpPr>
          <p:spPr>
            <a:xfrm>
              <a:off x="4872960" y="4009320"/>
              <a:ext cx="154080" cy="52956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72025"/>
                  </a:lnTo>
                  <a:lnTo>
                    <a:pt x="60211" y="72025"/>
                  </a:lnTo>
                  <a:lnTo>
                    <a:pt x="60211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32" name="Google Shape;332;p7"/>
            <p:cNvSpPr/>
            <p:nvPr/>
          </p:nvSpPr>
          <p:spPr>
            <a:xfrm>
              <a:off x="3599280" y="2581560"/>
              <a:ext cx="1350360" cy="51912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71050"/>
                  </a:lnTo>
                  <a:lnTo>
                    <a:pt x="120000" y="7105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33" name="Google Shape;333;p7"/>
            <p:cNvSpPr/>
            <p:nvPr/>
          </p:nvSpPr>
          <p:spPr>
            <a:xfrm>
              <a:off x="1991880" y="4014360"/>
              <a:ext cx="154080" cy="53352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72366"/>
                  </a:lnTo>
                  <a:lnTo>
                    <a:pt x="62129" y="72366"/>
                  </a:lnTo>
                  <a:lnTo>
                    <a:pt x="62129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34" name="Google Shape;334;p7"/>
            <p:cNvSpPr/>
            <p:nvPr/>
          </p:nvSpPr>
          <p:spPr>
            <a:xfrm>
              <a:off x="2068920" y="2581560"/>
              <a:ext cx="1530000" cy="52452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35" name="Google Shape;335;p7"/>
            <p:cNvSpPr/>
            <p:nvPr/>
          </p:nvSpPr>
          <p:spPr>
            <a:xfrm>
              <a:off x="2392560" y="1586160"/>
              <a:ext cx="2480040" cy="995040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2443680" y="1717920"/>
              <a:ext cx="2311200" cy="81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1320120" y="3106440"/>
              <a:ext cx="1497600" cy="907920"/>
            </a:xfrm>
            <a:prstGeom prst="flowChartAlternateProcess">
              <a:avLst/>
            </a:prstGeom>
            <a:solidFill>
              <a:srgbClr val="A8D08C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1371240" y="3150720"/>
              <a:ext cx="1395000" cy="81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1247040" y="4539240"/>
              <a:ext cx="1802880" cy="1365120"/>
            </a:xfrm>
            <a:prstGeom prst="flowChartAlternateProcess">
              <a:avLst/>
            </a:prstGeom>
            <a:solidFill>
              <a:schemeClr val="accent6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1247040" y="4614840"/>
              <a:ext cx="1648800" cy="12319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5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1552680" y="5353200"/>
              <a:ext cx="2352240" cy="49356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1552680" y="5353200"/>
              <a:ext cx="2352240" cy="4939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75" lIns="33100" spcFirstLastPara="1" rIns="33100" wrap="square" tIns="827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b="1" i="0" lang="it-IT" sz="1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Helping members of the network </a:t>
              </a:r>
              <a:endParaRPr b="0" i="0" sz="11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b="1" lang="it-IT" sz="1100">
                  <a:latin typeface="Calibri"/>
                  <a:ea typeface="Calibri"/>
                  <a:cs typeface="Calibri"/>
                  <a:sym typeface="Calibri"/>
                </a:rPr>
                <a:t>to </a:t>
              </a:r>
              <a:r>
                <a:rPr b="1" i="0" lang="it-IT" sz="1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find their role, place, identity, </a:t>
              </a:r>
              <a:endParaRPr b="0" i="0" sz="11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b="1" i="0" lang="it-IT" sz="1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and voice </a:t>
              </a:r>
              <a:endParaRPr b="0" i="0" sz="11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4223520" y="3101040"/>
              <a:ext cx="1452960" cy="907920"/>
            </a:xfrm>
            <a:prstGeom prst="roundRect">
              <a:avLst>
                <a:gd fmla="val 16667" name="adj"/>
              </a:avLst>
            </a:prstGeom>
            <a:solidFill>
              <a:srgbClr val="F4B081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4274640" y="3145320"/>
              <a:ext cx="1350720" cy="81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4030560" y="4539240"/>
              <a:ext cx="1839960" cy="137412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it-IT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Go to the last question</a:t>
              </a:r>
              <a:endParaRPr b="0" i="0" sz="1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4107960" y="4606560"/>
              <a:ext cx="1684800" cy="124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4274640" y="5478840"/>
              <a:ext cx="1982880" cy="302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1" i="0" lang="it-IT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Check the overall content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8" name="Google Shape;348;p7"/>
          <p:cNvSpPr/>
          <p:nvPr/>
        </p:nvSpPr>
        <p:spPr>
          <a:xfrm>
            <a:off x="2389680" y="1541880"/>
            <a:ext cx="2482920" cy="1002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b="0" i="0" lang="it-IT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5.In terms of community leadership development, do you know how to develop and promote 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b="0" i="0" lang="it-IT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Collective Empowerment? 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Francy\Downloads\pexels-pixabay-163064 - Αντιγραφή.jpg" id="353" name="Google Shape;35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95560"/>
            <a:ext cx="6857640" cy="41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8"/>
          <p:cNvSpPr txBox="1"/>
          <p:nvPr>
            <p:ph idx="4294967295" type="title"/>
          </p:nvPr>
        </p:nvSpPr>
        <p:spPr>
          <a:xfrm>
            <a:off x="302040" y="641160"/>
            <a:ext cx="6339960" cy="1127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23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</a:pPr>
            <a:br>
              <a:rPr b="0" i="0" lang="it-IT" sz="3300" u="none" cap="none" strike="noStrike"/>
            </a:br>
            <a:br>
              <a:rPr b="0" i="0" lang="it-IT" sz="3300" u="none" cap="none" strike="noStrike"/>
            </a:br>
            <a:br>
              <a:rPr b="0" i="0" lang="it-IT" sz="3300" u="none" cap="none" strike="noStrike"/>
            </a:br>
            <a:br>
              <a:rPr b="0" i="0" lang="it-IT" sz="3300" u="none" cap="none" strike="noStrike"/>
            </a:br>
            <a:r>
              <a:rPr b="0" i="0" lang="it-IT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Check the overall content of L.U. 7</a:t>
            </a:r>
            <a:br>
              <a:rPr b="0" i="0" lang="it-IT" sz="3300" u="none" cap="none" strike="noStrike"/>
            </a:br>
            <a:r>
              <a:rPr b="1" i="0" lang="it-IT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Leadership in networking – Transversal, empowering leadership </a:t>
            </a:r>
            <a:br>
              <a:rPr b="0" i="0" lang="it-IT" sz="2700" u="none" cap="none" strike="noStrike"/>
            </a:br>
            <a:r>
              <a:rPr b="1" i="0" lang="it-IT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 network relationship</a:t>
            </a:r>
            <a:br>
              <a:rPr b="0" i="0" lang="it-IT" sz="3600" u="none" cap="none" strike="noStrike"/>
            </a:br>
            <a:br>
              <a:rPr b="0" i="0" lang="it-IT" sz="3300" u="none" cap="none" strike="noStrike"/>
            </a:br>
            <a:br>
              <a:rPr b="0" i="0" lang="it-IT" sz="3300" u="none" cap="none" strike="noStrike"/>
            </a:b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5" name="Google Shape;355;p8"/>
          <p:cNvGrpSpPr/>
          <p:nvPr/>
        </p:nvGrpSpPr>
        <p:grpSpPr>
          <a:xfrm>
            <a:off x="1478160" y="2268360"/>
            <a:ext cx="4069080" cy="3846240"/>
            <a:chOff x="1478160" y="2268360"/>
            <a:chExt cx="4069080" cy="3846240"/>
          </a:xfrm>
        </p:grpSpPr>
        <p:sp>
          <p:nvSpPr>
            <p:cNvPr id="356" name="Google Shape;356;p8"/>
            <p:cNvSpPr/>
            <p:nvPr/>
          </p:nvSpPr>
          <p:spPr>
            <a:xfrm>
              <a:off x="4821840" y="4737960"/>
              <a:ext cx="139320" cy="47916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72025"/>
                  </a:lnTo>
                  <a:lnTo>
                    <a:pt x="60211" y="72025"/>
                  </a:lnTo>
                  <a:lnTo>
                    <a:pt x="60211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57" name="Google Shape;357;p8"/>
            <p:cNvSpPr/>
            <p:nvPr/>
          </p:nvSpPr>
          <p:spPr>
            <a:xfrm>
              <a:off x="3671640" y="3445920"/>
              <a:ext cx="1219320" cy="4698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71050"/>
                  </a:lnTo>
                  <a:lnTo>
                    <a:pt x="120000" y="7105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58" name="Google Shape;358;p8"/>
            <p:cNvSpPr/>
            <p:nvPr/>
          </p:nvSpPr>
          <p:spPr>
            <a:xfrm>
              <a:off x="2220120" y="4742640"/>
              <a:ext cx="139320" cy="48276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72366"/>
                  </a:lnTo>
                  <a:lnTo>
                    <a:pt x="62129" y="72366"/>
                  </a:lnTo>
                  <a:lnTo>
                    <a:pt x="62129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59" name="Google Shape;359;p8"/>
            <p:cNvSpPr/>
            <p:nvPr/>
          </p:nvSpPr>
          <p:spPr>
            <a:xfrm>
              <a:off x="2289600" y="3445920"/>
              <a:ext cx="1381680" cy="47448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60" name="Google Shape;360;p8"/>
            <p:cNvSpPr/>
            <p:nvPr/>
          </p:nvSpPr>
          <p:spPr>
            <a:xfrm>
              <a:off x="2289600" y="2268360"/>
              <a:ext cx="2531520" cy="1137240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8"/>
            <p:cNvSpPr/>
            <p:nvPr/>
          </p:nvSpPr>
          <p:spPr>
            <a:xfrm>
              <a:off x="2359440" y="2268360"/>
              <a:ext cx="2461680" cy="1137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6825" spcFirstLastPara="1" rIns="6825" wrap="square" tIns="6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it-IT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Are Interorganisational Embeddeness, Community Leadership,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it-IT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Connective Leadership, 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it-IT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Collective Empowerment, 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it-IT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comprehensible concepts to you ?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8"/>
            <p:cNvSpPr/>
            <p:nvPr/>
          </p:nvSpPr>
          <p:spPr>
            <a:xfrm>
              <a:off x="1613520" y="3920760"/>
              <a:ext cx="1352160" cy="821520"/>
            </a:xfrm>
            <a:prstGeom prst="flowChartAlternateProcess">
              <a:avLst/>
            </a:prstGeom>
            <a:solidFill>
              <a:srgbClr val="A8D08C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1659600" y="3961080"/>
              <a:ext cx="1259640" cy="741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1478160" y="5225760"/>
              <a:ext cx="1558440" cy="888840"/>
            </a:xfrm>
            <a:prstGeom prst="flowChartAlternateProcess">
              <a:avLst/>
            </a:prstGeom>
            <a:solidFill>
              <a:schemeClr val="accent6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1547640" y="5286240"/>
              <a:ext cx="1488960" cy="8283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9000" spcFirstLastPara="1" rIns="9000" wrap="square" tIns="9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it-IT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Please repeat</a:t>
              </a:r>
              <a:endParaRPr b="0" i="0" sz="14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it-IT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the content of LU7</a:t>
              </a:r>
              <a:endParaRPr b="0" i="0" sz="1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4235400" y="3916080"/>
              <a:ext cx="1311840" cy="821520"/>
            </a:xfrm>
            <a:prstGeom prst="roundRect">
              <a:avLst>
                <a:gd fmla="val 16667" name="adj"/>
              </a:avLst>
            </a:prstGeom>
            <a:solidFill>
              <a:srgbClr val="F4B081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8"/>
            <p:cNvSpPr/>
            <p:nvPr/>
          </p:nvSpPr>
          <p:spPr>
            <a:xfrm>
              <a:off x="4281480" y="3956400"/>
              <a:ext cx="1219680" cy="741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10075" spcFirstLastPara="1" rIns="10075" wrap="square" tIns="10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4130640" y="5225760"/>
              <a:ext cx="1416600" cy="88884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4130640" y="5278320"/>
              <a:ext cx="1416600" cy="8362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75" lIns="9000" spcFirstLastPara="1" rIns="9000" wrap="square" tIns="9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it-IT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You have finished this unit</a:t>
              </a:r>
              <a:endParaRPr b="0" i="0" sz="1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Francy\Downloads\pexels-pixabay-163064 - Αντιγραφή.jpg" id="374" name="Google Shape;37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85880"/>
            <a:ext cx="6857640" cy="3924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5" name="Google Shape;375;p9"/>
          <p:cNvGrpSpPr/>
          <p:nvPr/>
        </p:nvGrpSpPr>
        <p:grpSpPr>
          <a:xfrm>
            <a:off x="2543040" y="2383200"/>
            <a:ext cx="1932480" cy="2445840"/>
            <a:chOff x="2543040" y="2383200"/>
            <a:chExt cx="1932480" cy="2445840"/>
          </a:xfrm>
        </p:grpSpPr>
        <p:sp>
          <p:nvSpPr>
            <p:cNvPr id="376" name="Google Shape;376;p9"/>
            <p:cNvSpPr/>
            <p:nvPr/>
          </p:nvSpPr>
          <p:spPr>
            <a:xfrm>
              <a:off x="3375720" y="3292920"/>
              <a:ext cx="91080" cy="52524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77" name="Google Shape;377;p9"/>
            <p:cNvSpPr/>
            <p:nvPr/>
          </p:nvSpPr>
          <p:spPr>
            <a:xfrm>
              <a:off x="2543040" y="2383200"/>
              <a:ext cx="1756800" cy="909360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9"/>
            <p:cNvSpPr/>
            <p:nvPr/>
          </p:nvSpPr>
          <p:spPr>
            <a:xfrm>
              <a:off x="2587320" y="2427480"/>
              <a:ext cx="1667880" cy="820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500" lIns="15100" spcFirstLastPara="1" rIns="15100" wrap="square" tIns="15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</a:pPr>
              <a:r>
                <a:rPr b="0" i="0" lang="it-IT" sz="2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Thanks</a:t>
              </a:r>
              <a:endParaRPr b="0" i="0" sz="2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9"/>
            <p:cNvSpPr/>
            <p:nvPr/>
          </p:nvSpPr>
          <p:spPr>
            <a:xfrm>
              <a:off x="2894400" y="3090600"/>
              <a:ext cx="1581120" cy="30276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2894400" y="3090600"/>
              <a:ext cx="1581120" cy="3027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075" lIns="40675" spcFirstLastPara="1" rIns="40675" wrap="square" tIns="1007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72C4"/>
                </a:buClr>
                <a:buSzPts val="1600"/>
                <a:buFont typeface="Calibri"/>
                <a:buNone/>
              </a:pPr>
              <a:r>
                <a:rPr b="0" i="1" lang="it-IT" sz="1600" u="none" cap="none" strike="noStrike">
                  <a:solidFill>
                    <a:srgbClr val="4472C4"/>
                  </a:solidFill>
                  <a:latin typeface="Calibri"/>
                  <a:ea typeface="Calibri"/>
                  <a:cs typeface="Calibri"/>
                  <a:sym typeface="Calibri"/>
                </a:rPr>
                <a:t>You have finished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2543040" y="3818520"/>
              <a:ext cx="1756800" cy="90936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2587320" y="3862800"/>
              <a:ext cx="1667880" cy="820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500" lIns="11500" spcFirstLastPara="1" rIns="11500" wrap="square" tIns="11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rPr b="0" i="0" lang="it-IT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Keep going to another Unit</a:t>
              </a:r>
              <a:endParaRPr b="0" i="0" sz="1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9"/>
            <p:cNvSpPr/>
            <p:nvPr/>
          </p:nvSpPr>
          <p:spPr>
            <a:xfrm>
              <a:off x="2894400" y="4526280"/>
              <a:ext cx="1581120" cy="30276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9"/>
            <p:cNvSpPr/>
            <p:nvPr/>
          </p:nvSpPr>
          <p:spPr>
            <a:xfrm>
              <a:off x="2894400" y="4526280"/>
              <a:ext cx="1581120" cy="3027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75" lIns="48225" spcFirstLastPara="1" rIns="48225" wrap="square" tIns="1187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72C4"/>
                </a:buClr>
                <a:buSzPts val="1900"/>
                <a:buFont typeface="Calibri"/>
                <a:buNone/>
              </a:pPr>
              <a:r>
                <a:rPr b="0" i="1" lang="it-IT" sz="1900" u="none" cap="none" strike="noStrike">
                  <a:solidFill>
                    <a:srgbClr val="4472C4"/>
                  </a:solidFill>
                  <a:latin typeface="Calibri"/>
                  <a:ea typeface="Calibri"/>
                  <a:cs typeface="Calibri"/>
                  <a:sym typeface="Calibri"/>
                </a:rPr>
                <a:t>if you need</a:t>
              </a:r>
              <a:endParaRPr b="0" i="0" sz="19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2021-12-29T09:32:30Z</dcterms:created>
  <dc:creator>Giorgio Fantini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9</vt:i4>
  </property>
  <property fmtid="{D5CDD505-2E9C-101B-9397-08002B2CF9AE}" pid="3" name="PresentationFormat">
    <vt:lpwstr>Προσαρμογή</vt:lpwstr>
  </property>
  <property fmtid="{D5CDD505-2E9C-101B-9397-08002B2CF9AE}" pid="4" name="Slides">
    <vt:i4>9</vt:i4>
  </property>
</Properties>
</file>