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311" r:id="rId2"/>
    <p:sldId id="287" r:id="rId3"/>
    <p:sldId id="258" r:id="rId4"/>
    <p:sldId id="304" r:id="rId5"/>
    <p:sldId id="305" r:id="rId6"/>
    <p:sldId id="306" r:id="rId7"/>
    <p:sldId id="307" r:id="rId8"/>
    <p:sldId id="309" r:id="rId9"/>
    <p:sldId id="310" r:id="rId10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48"/>
    <p:restoredTop sz="95988"/>
  </p:normalViewPr>
  <p:slideViewPr>
    <p:cSldViewPr snapToGrid="0" snapToObjects="1">
      <p:cViewPr>
        <p:scale>
          <a:sx n="78" d="100"/>
          <a:sy n="78" d="100"/>
        </p:scale>
        <p:origin x="-1420" y="-40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8839C-32EC-E045-BC60-90E9A1E244C6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4AC08-B3CB-6F49-9D44-AB870ABDC7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50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88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2461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0521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064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0661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94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2.png">
            <a:extLst>
              <a:ext uri="{FF2B5EF4-FFF2-40B4-BE49-F238E27FC236}">
                <a16:creationId xmlns="" xmlns:a16="http://schemas.microsoft.com/office/drawing/2014/main" id="{833A1FFD-79D5-0E46-93D9-FFD882304928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787" y="23813"/>
            <a:ext cx="1327156" cy="665208"/>
          </a:xfrm>
          <a:prstGeom prst="rect">
            <a:avLst/>
          </a:prstGeom>
          <a:ln/>
        </p:spPr>
      </p:pic>
      <p:pic>
        <p:nvPicPr>
          <p:cNvPr id="8" name="image1.png">
            <a:extLst>
              <a:ext uri="{FF2B5EF4-FFF2-40B4-BE49-F238E27FC236}">
                <a16:creationId xmlns="" xmlns:a16="http://schemas.microsoft.com/office/drawing/2014/main" id="{6C5CB708-120B-F240-A80F-7FD3E14B9B3C}"/>
              </a:ext>
            </a:extLst>
          </p:cNvPr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57058" y="6356352"/>
            <a:ext cx="1950924" cy="374648"/>
          </a:xfrm>
          <a:prstGeom prst="rect">
            <a:avLst/>
          </a:prstGeom>
          <a:ln/>
        </p:spPr>
      </p:pic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E4496828-C383-ED49-BEC6-CB65FBB707E2}"/>
              </a:ext>
            </a:extLst>
          </p:cNvPr>
          <p:cNvSpPr/>
          <p:nvPr userDrawn="1"/>
        </p:nvSpPr>
        <p:spPr>
          <a:xfrm>
            <a:off x="-83731" y="744108"/>
            <a:ext cx="1196161" cy="161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Number: 2020-1-PL-KA202-082075</a:t>
            </a:r>
            <a:r>
              <a:rPr lang="en-US" sz="450" dirty="0">
                <a:effectLst/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591" dirty="0"/>
          </a:p>
        </p:txBody>
      </p:sp>
    </p:spTree>
    <p:extLst>
      <p:ext uri="{BB962C8B-B14F-4D97-AF65-F5344CB8AC3E}">
        <p14:creationId xmlns:p14="http://schemas.microsoft.com/office/powerpoint/2010/main" val="75250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22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1" type="tx">
  <p:cSld name="TITLE_1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2" descr="Google Shape;86;g10bdc0e89ad_1_262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87" y="23812"/>
            <a:ext cx="1327157" cy="665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2" descr="Google Shape;87;g10bdc0e89ad_1_26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7058" y="6274675"/>
            <a:ext cx="1950928" cy="45632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12"/>
          <p:cNvSpPr txBox="1"/>
          <p:nvPr/>
        </p:nvSpPr>
        <p:spPr>
          <a:xfrm>
            <a:off x="-38008" y="744108"/>
            <a:ext cx="1104602" cy="154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Calibri"/>
              <a:buNone/>
            </a:pPr>
            <a:r>
              <a:rPr lang="en-US" sz="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lang="en-US" sz="400" b="0" i="0" u="none" strike="noStrike" cap="none">
                <a:solidFill>
                  <a:srgbClr val="FFFFFF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2"/>
          <p:cNvSpPr txBox="1"/>
          <p:nvPr/>
        </p:nvSpPr>
        <p:spPr>
          <a:xfrm>
            <a:off x="44761" y="6528386"/>
            <a:ext cx="1493094" cy="27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Helvetica Neue"/>
              <a:buNone/>
            </a:pPr>
            <a:r>
              <a:rPr lang="en-US" sz="6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Project Number: 2020-1-PL-KA202-082075</a:t>
            </a:r>
            <a:r>
              <a:rPr lang="en-US" sz="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 </a:t>
            </a:r>
            <a:endParaRPr sz="1200" b="0" i="0" u="none" strike="noStrike" cap="non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6166538" y="6448415"/>
            <a:ext cx="219914" cy="20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978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age2.png">
            <a:extLst>
              <a:ext uri="{FF2B5EF4-FFF2-40B4-BE49-F238E27FC236}">
                <a16:creationId xmlns="" xmlns:a16="http://schemas.microsoft.com/office/drawing/2014/main" id="{893CBD5D-4D58-7647-96FF-C1300798235E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788" y="23813"/>
            <a:ext cx="1184374" cy="577894"/>
          </a:xfrm>
          <a:prstGeom prst="rect">
            <a:avLst/>
          </a:prstGeom>
          <a:ln/>
        </p:spPr>
      </p:pic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71E4196C-683F-C848-83AF-FC44C0F463C8}"/>
              </a:ext>
            </a:extLst>
          </p:cNvPr>
          <p:cNvSpPr/>
          <p:nvPr userDrawn="1"/>
        </p:nvSpPr>
        <p:spPr>
          <a:xfrm>
            <a:off x="0" y="6640685"/>
            <a:ext cx="1196161" cy="161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Number: 2020-1-PL-KA202-082075</a:t>
            </a:r>
            <a:r>
              <a:rPr lang="en-US" sz="450" dirty="0">
                <a:effectLst/>
                <a:latin typeface="Time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591" dirty="0"/>
          </a:p>
        </p:txBody>
      </p:sp>
    </p:spTree>
    <p:extLst>
      <p:ext uri="{BB962C8B-B14F-4D97-AF65-F5344CB8AC3E}">
        <p14:creationId xmlns:p14="http://schemas.microsoft.com/office/powerpoint/2010/main" val="154019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8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0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8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51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1AB90-E5C8-9945-ADCA-E3310E80540E}" type="datetimeFigureOut">
              <a:rPr lang="en-GB" smtClean="0"/>
              <a:t>05/08/2022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8BA46-CB3F-9E4F-9DEE-D872B1032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0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54;p13">
            <a:extLst>
              <a:ext uri="{FF2B5EF4-FFF2-40B4-BE49-F238E27FC236}">
                <a16:creationId xmlns="" xmlns:a16="http://schemas.microsoft.com/office/drawing/2014/main" id="{38B62A98-6ED4-C44D-B4C1-91E0C5E987F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0" y="5168348"/>
            <a:ext cx="6599583" cy="1171325"/>
          </a:xfrm>
          <a:prstGeom prst="rect">
            <a:avLst/>
          </a:prstGeom>
        </p:spPr>
        <p:txBody>
          <a:bodyPr spcFirstLastPara="1" vert="horz" lIns="51435" tIns="25718" rIns="51435" bIns="25718" rtlCol="0" anchor="ctr" anchorCtr="0">
            <a:normAutofit/>
          </a:bodyPr>
          <a:lstStyle/>
          <a:p>
            <a:pPr>
              <a:buClr>
                <a:schemeClr val="dk1"/>
              </a:buClr>
              <a:buSzPct val="34375"/>
            </a:pPr>
            <a:r>
              <a:rPr lang="en-US" sz="1600" dirty="0">
                <a:sym typeface="Calibri"/>
              </a:rPr>
              <a:t/>
            </a:r>
            <a:br>
              <a:rPr lang="en-US" sz="1600" dirty="0">
                <a:sym typeface="Calibri"/>
              </a:rPr>
            </a:br>
            <a:r>
              <a:rPr lang="fr-FR" sz="1400" dirty="0"/>
              <a:t>Toolkit 2 </a:t>
            </a:r>
            <a:r>
              <a:rPr lang="fr-FR" sz="1400" dirty="0" smtClean="0"/>
              <a:t>Learning </a:t>
            </a:r>
            <a:r>
              <a:rPr lang="fr-FR" sz="1400" dirty="0"/>
              <a:t>Unit </a:t>
            </a:r>
            <a:r>
              <a:rPr lang="fr-FR" sz="1600" dirty="0"/>
              <a:t>5</a:t>
            </a:r>
            <a:br>
              <a:rPr lang="fr-FR" sz="1600" dirty="0"/>
            </a:br>
            <a:r>
              <a:rPr lang="en-US" sz="1800" b="1" dirty="0">
                <a:sym typeface="Calibri"/>
              </a:rPr>
              <a:t>Ethics and human values inspire your leadership as a coordinator</a:t>
            </a:r>
            <a:r>
              <a:rPr lang="en-US" sz="1600" dirty="0">
                <a:solidFill>
                  <a:srgbClr val="FF0000"/>
                </a:solidFill>
                <a:sym typeface="Calibri"/>
              </a:rPr>
              <a:t/>
            </a:r>
            <a:br>
              <a:rPr lang="en-US" sz="1600" dirty="0">
                <a:solidFill>
                  <a:srgbClr val="FF0000"/>
                </a:solidFill>
                <a:sym typeface="Calibri"/>
              </a:rPr>
            </a:br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Pre-intervention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endParaRPr lang="en-US" sz="1350" dirty="0"/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ED34607F-86E8-A841-AC28-5E9C92266C3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72" y="5825836"/>
            <a:ext cx="1310257" cy="976270"/>
          </a:xfrm>
          <a:prstGeom prst="rect">
            <a:avLst/>
          </a:prstGeom>
        </p:spPr>
      </p:pic>
      <p:sp>
        <p:nvSpPr>
          <p:cNvPr id="8" name="CasellaDiTesto 5">
            <a:extLst>
              <a:ext uri="{FF2B5EF4-FFF2-40B4-BE49-F238E27FC236}">
                <a16:creationId xmlns="" xmlns:a16="http://schemas.microsoft.com/office/drawing/2014/main" id="{176C6396-4897-FC47-8353-EC33188685FA}"/>
              </a:ext>
            </a:extLst>
          </p:cNvPr>
          <p:cNvSpPr txBox="1"/>
          <p:nvPr/>
        </p:nvSpPr>
        <p:spPr>
          <a:xfrm>
            <a:off x="1274697" y="6462016"/>
            <a:ext cx="3496085" cy="53315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338"/>
              </a:spcAft>
            </a:pP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Developed by IAAP - INSTITUT ALFRED ADLER DE PARIS</a:t>
            </a:r>
          </a:p>
        </p:txBody>
      </p:sp>
      <p:pic>
        <p:nvPicPr>
          <p:cNvPr id="2" name="Google Shape;122;p3">
            <a:extLst>
              <a:ext uri="{FF2B5EF4-FFF2-40B4-BE49-F238E27FC236}">
                <a16:creationId xmlns="" xmlns:a16="http://schemas.microsoft.com/office/drawing/2014/main" id="{6C65C52C-4EF7-E953-5B9B-D9409F2FE08F}"/>
              </a:ext>
            </a:extLst>
          </p:cNvPr>
          <p:cNvPicPr preferRelativeResize="0"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23730"/>
            <a:ext cx="6857999" cy="4339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77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/>
          <p:nvPr/>
        </p:nvSpPr>
        <p:spPr>
          <a:xfrm>
            <a:off x="317177" y="1957975"/>
            <a:ext cx="6343500" cy="974100"/>
          </a:xfrm>
          <a:prstGeom prst="roundRect">
            <a:avLst>
              <a:gd name="adj" fmla="val 15651"/>
            </a:avLst>
          </a:prstGeom>
          <a:solidFill>
            <a:srgbClr val="83B3D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sz="10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10;p2">
            <a:extLst>
              <a:ext uri="{FF2B5EF4-FFF2-40B4-BE49-F238E27FC236}">
                <a16:creationId xmlns="" xmlns:a16="http://schemas.microsoft.com/office/drawing/2014/main" id="{51A40C9E-B2A5-994B-93F3-7ECE878889FA}"/>
              </a:ext>
            </a:extLst>
          </p:cNvPr>
          <p:cNvSpPr/>
          <p:nvPr/>
        </p:nvSpPr>
        <p:spPr>
          <a:xfrm>
            <a:off x="295756" y="820865"/>
            <a:ext cx="6343500" cy="974100"/>
          </a:xfrm>
          <a:prstGeom prst="roundRect">
            <a:avLst>
              <a:gd name="adj" fmla="val 15651"/>
            </a:avLst>
          </a:prstGeom>
          <a:solidFill>
            <a:srgbClr val="83B3D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sz="10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406577" y="2025569"/>
            <a:ext cx="6254100" cy="9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127000" marR="0" lvl="0" indent="-63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lang="en-GB" sz="10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657684" marR="0" lvl="3" indent="-1336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AutoNum type="arabicPeriod" startAt="2"/>
            </a:pPr>
            <a:r>
              <a:rPr lang="en-GB" sz="1000" b="1" dirty="0">
                <a:latin typeface="Calibri"/>
                <a:ea typeface="Calibri"/>
                <a:cs typeface="Calibri"/>
                <a:sym typeface="Calibri"/>
              </a:rPr>
              <a:t>Needs</a:t>
            </a:r>
            <a:endParaRPr lang="en-GB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: 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Do you require to know what your new team actually needs ?</a:t>
            </a: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NO : </a:t>
            </a:r>
            <a:r>
              <a:rPr lang="en-US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next step</a:t>
            </a:r>
            <a:endParaRPr lang="en-GB" sz="1000" dirty="0">
              <a:solidFill>
                <a:srgbClr val="FFFFFF"/>
              </a:solidFill>
              <a:ea typeface="Calibri"/>
              <a:cs typeface="Calibri"/>
              <a:sym typeface="Calibri"/>
            </a:endParaRP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Yes. Activity 2 : 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Exercise-play, Flood</a:t>
            </a:r>
            <a:endParaRPr lang="en-GB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2" descr="Google Shape;108;p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4073" y="4191474"/>
            <a:ext cx="756202" cy="6915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3" name="Google Shape;113;p2"/>
          <p:cNvGrpSpPr/>
          <p:nvPr/>
        </p:nvGrpSpPr>
        <p:grpSpPr>
          <a:xfrm>
            <a:off x="334306" y="5339777"/>
            <a:ext cx="6266400" cy="1005905"/>
            <a:chOff x="-1" y="-1"/>
            <a:chExt cx="6266400" cy="1005905"/>
          </a:xfrm>
        </p:grpSpPr>
        <p:sp>
          <p:nvSpPr>
            <p:cNvPr id="114" name="Google Shape;114;p2"/>
            <p:cNvSpPr/>
            <p:nvPr/>
          </p:nvSpPr>
          <p:spPr>
            <a:xfrm>
              <a:off x="-1" y="-1"/>
              <a:ext cx="6266400" cy="918600"/>
            </a:xfrm>
            <a:prstGeom prst="roundRect">
              <a:avLst>
                <a:gd name="adj" fmla="val 16393"/>
              </a:avLst>
            </a:prstGeom>
            <a:solidFill>
              <a:srgbClr val="83B3D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563C1"/>
                </a:buClr>
                <a:buSzPts val="1000"/>
                <a:buFont typeface="Calibri"/>
                <a:buNone/>
              </a:pPr>
              <a:endParaRPr lang="en-GB" sz="1000" b="0" i="0" u="sng" strike="noStrike" cap="non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44102" y="44104"/>
              <a:ext cx="6178200" cy="96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127000" marR="0" lvl="0" indent="-635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endPara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524002" lvl="3">
                <a:lnSpc>
                  <a:spcPct val="90000"/>
                </a:lnSpc>
                <a:buClr>
                  <a:srgbClr val="000000"/>
                </a:buClr>
                <a:buSzPts val="1000"/>
              </a:pPr>
              <a:r>
                <a:rPr lang="en-GB" sz="1000" b="1" dirty="0">
                  <a:solidFill>
                    <a:srgbClr val="000000"/>
                  </a:solidFill>
                  <a:ea typeface="Calibri"/>
                  <a:cs typeface="Calibri"/>
                  <a:sym typeface="Calibri"/>
                </a:rPr>
                <a:t>5. Costumes et traditions people in crisis</a:t>
              </a:r>
            </a:p>
            <a:p>
              <a:pPr marL="1663700" lvl="4" indent="-139700">
                <a:lnSpc>
                  <a:spcPct val="90000"/>
                </a:lnSpc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lang="en-GB" sz="1000" dirty="0">
                  <a:solidFill>
                    <a:srgbClr val="FFFFFF"/>
                  </a:solidFill>
                  <a:ea typeface="Calibri"/>
                  <a:cs typeface="Calibri"/>
                  <a:sym typeface="Calibri"/>
                </a:rPr>
                <a:t>Do you know the cultures et traditions of the population of crisis intervention?</a:t>
              </a:r>
            </a:p>
            <a:p>
              <a:pPr marL="1663700" lvl="4" indent="-139700">
                <a:lnSpc>
                  <a:spcPct val="90000"/>
                </a:lnSpc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lang="en-GB" sz="1000" dirty="0">
                  <a:solidFill>
                    <a:srgbClr val="FFFFFF"/>
                  </a:solidFill>
                  <a:ea typeface="Calibri"/>
                  <a:cs typeface="Calibri"/>
                  <a:sym typeface="Calibri"/>
                </a:rPr>
                <a:t>NO : </a:t>
              </a:r>
              <a:r>
                <a:rPr lang="en-US" sz="1000" dirty="0">
                  <a:solidFill>
                    <a:schemeClr val="lt1"/>
                  </a:solidFill>
                  <a:ea typeface="Calibri"/>
                  <a:cs typeface="Calibri"/>
                  <a:sym typeface="Calibri"/>
                </a:rPr>
                <a:t>Please go to the next step</a:t>
              </a:r>
              <a:endPara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endParaRPr>
            </a:p>
            <a:p>
              <a:pPr marL="1663700" lvl="4" indent="-139700">
                <a:lnSpc>
                  <a:spcPct val="90000"/>
                </a:lnSpc>
                <a:buClr>
                  <a:srgbClr val="FFFFFF"/>
                </a:buClr>
                <a:buSzPts val="1000"/>
                <a:buFont typeface="Calibri"/>
                <a:buChar char="•"/>
              </a:pPr>
              <a:r>
                <a:rPr lang="en-GB" sz="1000" dirty="0">
                  <a:solidFill>
                    <a:srgbClr val="FFFFFF"/>
                  </a:solidFill>
                  <a:ea typeface="Calibri"/>
                  <a:cs typeface="Calibri"/>
                  <a:sym typeface="Calibri"/>
                </a:rPr>
                <a:t>YES : Activity 5 : Cultural Formulation Interview (CFI) </a:t>
              </a:r>
              <a:endPara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6" name="Google Shape;116;p2"/>
          <p:cNvSpPr/>
          <p:nvPr/>
        </p:nvSpPr>
        <p:spPr>
          <a:xfrm>
            <a:off x="317517" y="4232195"/>
            <a:ext cx="6266400" cy="969000"/>
          </a:xfrm>
          <a:prstGeom prst="roundRect">
            <a:avLst>
              <a:gd name="adj" fmla="val 15539"/>
            </a:avLst>
          </a:prstGeom>
          <a:solidFill>
            <a:srgbClr val="83B3D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6200" marR="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63C1"/>
              </a:buClr>
              <a:buSzPts val="1000"/>
              <a:buFont typeface="Calibri"/>
              <a:buNone/>
            </a:pPr>
            <a:endParaRPr sz="1000" b="0" i="0" u="sng" strike="noStrike" cap="none">
              <a:solidFill>
                <a:srgbClr val="0563C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361619" y="4276299"/>
            <a:ext cx="6178200" cy="8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27000" marR="0" lvl="0" indent="-63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lang="en-GB" sz="10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657684" marR="0" lvl="3" indent="-1336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AutoNum type="arabicPeriod" startAt="4"/>
            </a:pPr>
            <a:r>
              <a:rPr lang="en-GB" sz="1000" b="1" dirty="0">
                <a:latin typeface="Calibri"/>
                <a:ea typeface="Calibri"/>
                <a:cs typeface="Calibri"/>
                <a:sym typeface="Calibri"/>
              </a:rPr>
              <a:t>Agency, Empowerment, Self-help</a:t>
            </a:r>
            <a:endParaRPr lang="en-GB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Question: 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Do you note your team needs to strengthen 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themself 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 ?</a:t>
            </a: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 NO: </a:t>
            </a:r>
            <a:r>
              <a:rPr lang="en-US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next step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 </a:t>
            </a:r>
            <a:endParaRPr lang="en-GB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 : Activity</a:t>
            </a: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4 :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 Exercise-play, Shell </a:t>
            </a:r>
            <a:endParaRPr lang="en-GB" sz="1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>
            <a:spLocks noGrp="1"/>
          </p:cNvSpPr>
          <p:nvPr>
            <p:ph type="sldNum" idx="4294967295"/>
          </p:nvPr>
        </p:nvSpPr>
        <p:spPr>
          <a:xfrm>
            <a:off x="6224468" y="6448414"/>
            <a:ext cx="1620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</a:pPr>
            <a:fld id="{00000000-1234-1234-1234-123412341234}" type="slidenum">
              <a:rPr lang="en-US"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350777" y="3101642"/>
            <a:ext cx="6309900" cy="924900"/>
          </a:xfrm>
          <a:prstGeom prst="roundRect">
            <a:avLst>
              <a:gd name="adj" fmla="val 16393"/>
            </a:avLst>
          </a:prstGeom>
          <a:solidFill>
            <a:srgbClr val="83B3D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657684" lvl="3" indent="-13368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 startAt="3"/>
            </a:pPr>
            <a:r>
              <a:rPr lang="en-GB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Encouragement</a:t>
            </a:r>
            <a:endParaRPr lang="en-GB" dirty="0">
              <a:solidFill>
                <a:schemeClr val="dk1"/>
              </a:solidFill>
            </a:endParaRPr>
          </a:p>
          <a:p>
            <a:pPr marL="1663700" lvl="4" indent="-139700">
              <a:lnSpc>
                <a:spcPct val="90000"/>
              </a:lnSpc>
              <a:buClr>
                <a:schemeClr val="lt1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Question: 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Do you feel your team needs to reassure and motivate themself ? </a:t>
            </a:r>
          </a:p>
          <a:p>
            <a:pPr marL="1663700" lvl="4" indent="-139700">
              <a:lnSpc>
                <a:spcPct val="90000"/>
              </a:lnSpc>
              <a:buClr>
                <a:schemeClr val="lt1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NO : Please go to the next step</a:t>
            </a:r>
            <a:endParaRPr lang="en-GB" dirty="0">
              <a:solidFill>
                <a:schemeClr val="dk1"/>
              </a:solidFill>
            </a:endParaRPr>
          </a:p>
          <a:p>
            <a:pPr marL="1663700" lvl="4" indent="-139700">
              <a:lnSpc>
                <a:spcPct val="90000"/>
              </a:lnSpc>
              <a:buClr>
                <a:schemeClr val="lt1"/>
              </a:buClr>
              <a:buSzPts val="1000"/>
              <a:buFont typeface="Calibri"/>
              <a:buChar char="•"/>
            </a:pPr>
            <a:r>
              <a:rPr lang="en-GB" sz="1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 : Activity 3 : 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Exercise-play, Empty Chair </a:t>
            </a:r>
            <a:endParaRPr lang="en-GB" dirty="0">
              <a:solidFill>
                <a:schemeClr val="dk1"/>
              </a:solidFill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="" xmlns:a16="http://schemas.microsoft.com/office/drawing/2014/main" id="{C5E953AD-EE62-574A-ACCE-C6DB46C7704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889" y="2043901"/>
            <a:ext cx="1297295" cy="80224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53950CA9-3044-6144-90DE-E93DE047F7D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583" y="878828"/>
            <a:ext cx="1296601" cy="87269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1F2A044F-5A6F-A841-9675-8A67BEA59D6C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 flipV="1">
            <a:off x="411721" y="5462820"/>
            <a:ext cx="1330463" cy="7533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33238126-72CE-5C41-8896-B20AB86979D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828" y="4297585"/>
            <a:ext cx="1344403" cy="8808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A97B98B2-5D5A-3A4C-BA0A-B134314B1988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724" y="3141028"/>
            <a:ext cx="1229624" cy="846127"/>
          </a:xfrm>
          <a:prstGeom prst="rect">
            <a:avLst/>
          </a:prstGeom>
        </p:spPr>
      </p:pic>
      <p:sp>
        <p:nvSpPr>
          <p:cNvPr id="109" name="Google Shape;109;p2"/>
          <p:cNvSpPr txBox="1"/>
          <p:nvPr/>
        </p:nvSpPr>
        <p:spPr>
          <a:xfrm>
            <a:off x="406577" y="886088"/>
            <a:ext cx="6254100" cy="8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127000" marR="0" lvl="0" indent="-63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lang="en-GB" sz="10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657684" marR="0" lvl="3" indent="-13368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AutoNum type="arabicPeriod"/>
            </a:pPr>
            <a:r>
              <a:rPr lang="en-GB" sz="1000" b="1" dirty="0">
                <a:latin typeface="Calibri"/>
                <a:ea typeface="Calibri"/>
                <a:cs typeface="Calibri"/>
                <a:sym typeface="Calibri"/>
              </a:rPr>
              <a:t> Values</a:t>
            </a: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Question : 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Do you know your actually team and its values ?</a:t>
            </a:r>
            <a:endParaRPr lang="en-GB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663700" marR="0" lvl="4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NO: Please Go to the Unit 2</a:t>
            </a:r>
            <a:endParaRPr lang="en-GB"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663700" lvl="4" indent="-139700">
              <a:lnSpc>
                <a:spcPct val="90000"/>
              </a:lnSpc>
              <a:buClr>
                <a:srgbClr val="FFFFFF"/>
              </a:buClr>
              <a:buSzPts val="1000"/>
              <a:buFont typeface="Calibri"/>
              <a:buChar char="•"/>
            </a:pPr>
            <a:r>
              <a:rPr lang="en-GB" sz="1000" b="0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YES : Activity 1 : </a:t>
            </a:r>
            <a:r>
              <a:rPr lang="en-GB" sz="10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Discussion-</a:t>
            </a:r>
            <a:r>
              <a:rPr lang="en-GB" sz="10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Exercise with 5 steps list</a:t>
            </a:r>
            <a:endParaRPr lang="en-GB" sz="1000" b="0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26;p2">
            <a:extLst>
              <a:ext uri="{FF2B5EF4-FFF2-40B4-BE49-F238E27FC236}">
                <a16:creationId xmlns="" xmlns:a16="http://schemas.microsoft.com/office/drawing/2014/main" id="{88E29D3D-5648-5549-B003-532B88C628D3}"/>
              </a:ext>
            </a:extLst>
          </p:cNvPr>
          <p:cNvSpPr txBox="1"/>
          <p:nvPr/>
        </p:nvSpPr>
        <p:spPr>
          <a:xfrm>
            <a:off x="602171" y="92008"/>
            <a:ext cx="6255829" cy="98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Toolkit 2 Synopsys Leaning Unit 5</a:t>
            </a:r>
            <a:endParaRPr b="1" dirty="0">
              <a:solidFill>
                <a:schemeClr val="dk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  <a:p>
            <a:pPr lvl="0" algn="ctr">
              <a:lnSpc>
                <a:spcPct val="90000"/>
              </a:lnSpc>
            </a:pPr>
            <a:r>
              <a:rPr lang="en-US" sz="1400" b="1" dirty="0">
                <a:sym typeface="Calibri"/>
              </a:rPr>
              <a:t>Ethics and human values inspire your leadership as a coordinator</a:t>
            </a:r>
            <a:r>
              <a:rPr lang="en-US" sz="1100">
                <a:sym typeface="Calibri"/>
              </a:rPr>
              <a:t/>
            </a:r>
            <a:br>
              <a:rPr lang="en-US" sz="1100">
                <a:sym typeface="Calibri"/>
              </a:rPr>
            </a:br>
            <a:r>
              <a:rPr lang="en-US" sz="130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Pre- </a:t>
            </a:r>
            <a:r>
              <a:rPr lang="en-US" sz="1300" dirty="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Intervention </a:t>
            </a:r>
            <a:endParaRPr sz="1600" dirty="0">
              <a:solidFill>
                <a:schemeClr val="dk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53548"/>
            <a:ext cx="6857999" cy="5406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551850" y="254398"/>
            <a:ext cx="5915100" cy="12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US" sz="32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1 - </a:t>
            </a:r>
            <a:r>
              <a:rPr lang="en-US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dirty="0"/>
          </a:p>
        </p:txBody>
      </p:sp>
      <p:sp>
        <p:nvSpPr>
          <p:cNvPr id="19" name="Google Shape;138;p3">
            <a:extLst>
              <a:ext uri="{FF2B5EF4-FFF2-40B4-BE49-F238E27FC236}">
                <a16:creationId xmlns="" xmlns:a16="http://schemas.microsoft.com/office/drawing/2014/main" id="{6E002F1D-C54E-7C4D-B35D-B8AFFA0DAB4B}"/>
              </a:ext>
            </a:extLst>
          </p:cNvPr>
          <p:cNvSpPr/>
          <p:nvPr/>
        </p:nvSpPr>
        <p:spPr>
          <a:xfrm>
            <a:off x="3765632" y="2233443"/>
            <a:ext cx="1203936" cy="4628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12789"/>
                </a:lnTo>
                <a:lnTo>
                  <a:pt x="21600" y="12789"/>
                </a:lnTo>
                <a:lnTo>
                  <a:pt x="2160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139;p3">
            <a:extLst>
              <a:ext uri="{FF2B5EF4-FFF2-40B4-BE49-F238E27FC236}">
                <a16:creationId xmlns="" xmlns:a16="http://schemas.microsoft.com/office/drawing/2014/main" id="{5E3B33A4-005C-D946-B659-E0C671ADF318}"/>
              </a:ext>
            </a:extLst>
          </p:cNvPr>
          <p:cNvSpPr/>
          <p:nvPr/>
        </p:nvSpPr>
        <p:spPr>
          <a:xfrm>
            <a:off x="2390580" y="2233443"/>
            <a:ext cx="1375051" cy="46758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21600" y="12877"/>
                </a:lnTo>
                <a:lnTo>
                  <a:pt x="0" y="12877"/>
                </a:lnTo>
                <a:lnTo>
                  <a:pt x="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40;p3">
            <a:extLst>
              <a:ext uri="{FF2B5EF4-FFF2-40B4-BE49-F238E27FC236}">
                <a16:creationId xmlns="" xmlns:a16="http://schemas.microsoft.com/office/drawing/2014/main" id="{19E08AF3-8599-DA43-84F1-19AE6C0F36F5}"/>
              </a:ext>
            </a:extLst>
          </p:cNvPr>
          <p:cNvSpPr/>
          <p:nvPr/>
        </p:nvSpPr>
        <p:spPr>
          <a:xfrm>
            <a:off x="1985486" y="1673065"/>
            <a:ext cx="3580428" cy="53979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Do you know your team and its values?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41;p3">
            <a:extLst>
              <a:ext uri="{FF2B5EF4-FFF2-40B4-BE49-F238E27FC236}">
                <a16:creationId xmlns="" xmlns:a16="http://schemas.microsoft.com/office/drawing/2014/main" id="{0F8A1B48-C6AC-1E40-8654-07BA36055D3C}"/>
              </a:ext>
            </a:extLst>
          </p:cNvPr>
          <p:cNvSpPr/>
          <p:nvPr/>
        </p:nvSpPr>
        <p:spPr>
          <a:xfrm>
            <a:off x="1908502" y="2731841"/>
            <a:ext cx="964096" cy="36021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3600"/>
                </a:moveTo>
                <a:cubicBezTo>
                  <a:pt x="0" y="1612"/>
                  <a:pt x="1127" y="0"/>
                  <a:pt x="2518" y="0"/>
                </a:cubicBezTo>
                <a:lnTo>
                  <a:pt x="19082" y="0"/>
                </a:lnTo>
                <a:cubicBezTo>
                  <a:pt x="20473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0473" y="21600"/>
                  <a:pt x="19082" y="21600"/>
                </a:cubicBezTo>
                <a:lnTo>
                  <a:pt x="2518" y="21600"/>
                </a:lnTo>
                <a:cubicBezTo>
                  <a:pt x="1127" y="21600"/>
                  <a:pt x="0" y="19988"/>
                  <a:pt x="0" y="18000"/>
                </a:cubicBezTo>
                <a:close/>
              </a:path>
            </a:pathLst>
          </a:custGeom>
          <a:solidFill>
            <a:srgbClr val="A9D18E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3" name="Google Shape;133;p3">
            <a:extLst>
              <a:ext uri="{FF2B5EF4-FFF2-40B4-BE49-F238E27FC236}">
                <a16:creationId xmlns="" xmlns:a16="http://schemas.microsoft.com/office/drawing/2014/main" id="{7F57181C-9608-5341-A6A6-D06D7476CA7C}"/>
              </a:ext>
            </a:extLst>
          </p:cNvPr>
          <p:cNvSpPr/>
          <p:nvPr/>
        </p:nvSpPr>
        <p:spPr>
          <a:xfrm>
            <a:off x="4487520" y="2713723"/>
            <a:ext cx="964095" cy="360214"/>
          </a:xfrm>
          <a:prstGeom prst="roundRect">
            <a:avLst>
              <a:gd name="adj" fmla="val 16667"/>
            </a:avLst>
          </a:prstGeom>
          <a:solidFill>
            <a:srgbClr val="F4B183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4" name="Google Shape;142;p3">
            <a:extLst>
              <a:ext uri="{FF2B5EF4-FFF2-40B4-BE49-F238E27FC236}">
                <a16:creationId xmlns="" xmlns:a16="http://schemas.microsoft.com/office/drawing/2014/main" id="{1332C7FC-30E7-DF44-8C91-6836B7614A8A}"/>
              </a:ext>
            </a:extLst>
          </p:cNvPr>
          <p:cNvSpPr/>
          <p:nvPr/>
        </p:nvSpPr>
        <p:spPr>
          <a:xfrm>
            <a:off x="4306539" y="4106649"/>
            <a:ext cx="1360921" cy="9517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Activity 1 : Discussion-Exercise with 5 steps list</a:t>
            </a:r>
          </a:p>
        </p:txBody>
      </p:sp>
      <p:sp>
        <p:nvSpPr>
          <p:cNvPr id="25" name="Google Shape;143;p3">
            <a:extLst>
              <a:ext uri="{FF2B5EF4-FFF2-40B4-BE49-F238E27FC236}">
                <a16:creationId xmlns="" xmlns:a16="http://schemas.microsoft.com/office/drawing/2014/main" id="{C271CE9C-1B24-6A45-A5DC-2C9CD2E88190}"/>
              </a:ext>
            </a:extLst>
          </p:cNvPr>
          <p:cNvSpPr/>
          <p:nvPr/>
        </p:nvSpPr>
        <p:spPr>
          <a:xfrm>
            <a:off x="209924" y="3739654"/>
            <a:ext cx="1576268" cy="87917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0" rIns="0" bIns="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Unit 2 of this section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83365"/>
            <a:ext cx="6857998" cy="5406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551850" y="254398"/>
            <a:ext cx="5915100" cy="12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US" sz="32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2 - </a:t>
            </a:r>
            <a:r>
              <a:rPr lang="en-US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dirty="0"/>
          </a:p>
        </p:txBody>
      </p:sp>
      <p:sp>
        <p:nvSpPr>
          <p:cNvPr id="13" name="Google Shape;138;p3">
            <a:extLst>
              <a:ext uri="{FF2B5EF4-FFF2-40B4-BE49-F238E27FC236}">
                <a16:creationId xmlns="" xmlns:a16="http://schemas.microsoft.com/office/drawing/2014/main" id="{94735F11-B1CE-BE4D-B9BC-BC1EDF9B6C54}"/>
              </a:ext>
            </a:extLst>
          </p:cNvPr>
          <p:cNvSpPr/>
          <p:nvPr/>
        </p:nvSpPr>
        <p:spPr>
          <a:xfrm>
            <a:off x="2496394" y="2369511"/>
            <a:ext cx="1203935" cy="4628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12789"/>
                </a:lnTo>
                <a:lnTo>
                  <a:pt x="21600" y="12789"/>
                </a:lnTo>
                <a:lnTo>
                  <a:pt x="2160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39;p3">
            <a:extLst>
              <a:ext uri="{FF2B5EF4-FFF2-40B4-BE49-F238E27FC236}">
                <a16:creationId xmlns="" xmlns:a16="http://schemas.microsoft.com/office/drawing/2014/main" id="{3EB00268-4B0B-8A4A-A385-B06381B0230A}"/>
              </a:ext>
            </a:extLst>
          </p:cNvPr>
          <p:cNvSpPr/>
          <p:nvPr/>
        </p:nvSpPr>
        <p:spPr>
          <a:xfrm>
            <a:off x="1121343" y="2369511"/>
            <a:ext cx="1375051" cy="46758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21600" y="12877"/>
                </a:lnTo>
                <a:lnTo>
                  <a:pt x="0" y="12877"/>
                </a:lnTo>
                <a:lnTo>
                  <a:pt x="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40;p3">
            <a:extLst>
              <a:ext uri="{FF2B5EF4-FFF2-40B4-BE49-F238E27FC236}">
                <a16:creationId xmlns="" xmlns:a16="http://schemas.microsoft.com/office/drawing/2014/main" id="{0F3F8752-D372-2647-80B5-B16392163CC9}"/>
              </a:ext>
            </a:extLst>
          </p:cNvPr>
          <p:cNvSpPr/>
          <p:nvPr/>
        </p:nvSpPr>
        <p:spPr>
          <a:xfrm>
            <a:off x="1417266" y="1569350"/>
            <a:ext cx="2083017" cy="809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GB" sz="160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Do you require to know your actually team needs ?</a:t>
            </a: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42;p3">
            <a:extLst>
              <a:ext uri="{FF2B5EF4-FFF2-40B4-BE49-F238E27FC236}">
                <a16:creationId xmlns="" xmlns:a16="http://schemas.microsoft.com/office/drawing/2014/main" id="{C9579C92-2886-3444-BA6D-BE6551E0861B}"/>
              </a:ext>
            </a:extLst>
          </p:cNvPr>
          <p:cNvSpPr/>
          <p:nvPr/>
        </p:nvSpPr>
        <p:spPr>
          <a:xfrm>
            <a:off x="2925497" y="4155323"/>
            <a:ext cx="1549880" cy="10833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GB" sz="1400" dirty="0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Activity 2 Discussion-</a:t>
            </a:r>
            <a:r>
              <a:rPr lang="en-GB" sz="14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Exercise with 3 coloured small cards</a:t>
            </a:r>
            <a:endParaRPr sz="14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Google Shape;143;p3">
            <a:extLst>
              <a:ext uri="{FF2B5EF4-FFF2-40B4-BE49-F238E27FC236}">
                <a16:creationId xmlns="" xmlns:a16="http://schemas.microsoft.com/office/drawing/2014/main" id="{74E9E579-53F4-CE45-A8D4-00311725C9A0}"/>
              </a:ext>
            </a:extLst>
          </p:cNvPr>
          <p:cNvSpPr/>
          <p:nvPr/>
        </p:nvSpPr>
        <p:spPr>
          <a:xfrm>
            <a:off x="550055" y="4164849"/>
            <a:ext cx="1375051" cy="52798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0" rIns="0" bIns="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next step</a:t>
            </a:r>
          </a:p>
        </p:txBody>
      </p:sp>
      <p:sp>
        <p:nvSpPr>
          <p:cNvPr id="26" name="Google Shape;141;p3">
            <a:extLst>
              <a:ext uri="{FF2B5EF4-FFF2-40B4-BE49-F238E27FC236}">
                <a16:creationId xmlns="" xmlns:a16="http://schemas.microsoft.com/office/drawing/2014/main" id="{AA4B727F-C850-954E-9941-BEEAB3C5C467}"/>
              </a:ext>
            </a:extLst>
          </p:cNvPr>
          <p:cNvSpPr/>
          <p:nvPr/>
        </p:nvSpPr>
        <p:spPr>
          <a:xfrm>
            <a:off x="639295" y="2925896"/>
            <a:ext cx="964096" cy="32746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3600"/>
                </a:moveTo>
                <a:cubicBezTo>
                  <a:pt x="0" y="1612"/>
                  <a:pt x="1127" y="0"/>
                  <a:pt x="2518" y="0"/>
                </a:cubicBezTo>
                <a:lnTo>
                  <a:pt x="19082" y="0"/>
                </a:lnTo>
                <a:cubicBezTo>
                  <a:pt x="20473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0473" y="21600"/>
                  <a:pt x="19082" y="21600"/>
                </a:cubicBezTo>
                <a:lnTo>
                  <a:pt x="2518" y="21600"/>
                </a:lnTo>
                <a:cubicBezTo>
                  <a:pt x="1127" y="21600"/>
                  <a:pt x="0" y="19988"/>
                  <a:pt x="0" y="18000"/>
                </a:cubicBezTo>
                <a:close/>
              </a:path>
            </a:pathLst>
          </a:custGeom>
          <a:solidFill>
            <a:srgbClr val="A9D18E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dirty="0">
              <a:solidFill>
                <a:schemeClr val="dk1"/>
              </a:solidFill>
            </a:endParaRPr>
          </a:p>
        </p:txBody>
      </p:sp>
      <p:cxnSp>
        <p:nvCxnSpPr>
          <p:cNvPr id="27" name="Google Shape;134;p3">
            <a:extLst>
              <a:ext uri="{FF2B5EF4-FFF2-40B4-BE49-F238E27FC236}">
                <a16:creationId xmlns="" xmlns:a16="http://schemas.microsoft.com/office/drawing/2014/main" id="{3333463E-2987-D54B-A365-58A998D9470A}"/>
              </a:ext>
            </a:extLst>
          </p:cNvPr>
          <p:cNvCxnSpPr>
            <a:cxnSpLocks/>
          </p:cNvCxnSpPr>
          <p:nvPr/>
        </p:nvCxnSpPr>
        <p:spPr>
          <a:xfrm>
            <a:off x="1119775" y="3303279"/>
            <a:ext cx="1568" cy="890607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" name="Google Shape;134;p3">
            <a:extLst>
              <a:ext uri="{FF2B5EF4-FFF2-40B4-BE49-F238E27FC236}">
                <a16:creationId xmlns="" xmlns:a16="http://schemas.microsoft.com/office/drawing/2014/main" id="{B9DA0484-A782-1948-BC6D-1E86B017CA45}"/>
              </a:ext>
            </a:extLst>
          </p:cNvPr>
          <p:cNvCxnSpPr>
            <a:cxnSpLocks/>
          </p:cNvCxnSpPr>
          <p:nvPr/>
        </p:nvCxnSpPr>
        <p:spPr>
          <a:xfrm>
            <a:off x="3700329" y="3214502"/>
            <a:ext cx="1568" cy="890607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133;p3">
            <a:extLst>
              <a:ext uri="{FF2B5EF4-FFF2-40B4-BE49-F238E27FC236}">
                <a16:creationId xmlns="" xmlns:a16="http://schemas.microsoft.com/office/drawing/2014/main" id="{0281EF0E-754F-D141-91F5-12FB900C6A74}"/>
              </a:ext>
            </a:extLst>
          </p:cNvPr>
          <p:cNvSpPr/>
          <p:nvPr/>
        </p:nvSpPr>
        <p:spPr>
          <a:xfrm>
            <a:off x="3157672" y="2893149"/>
            <a:ext cx="964095" cy="360214"/>
          </a:xfrm>
          <a:prstGeom prst="roundRect">
            <a:avLst>
              <a:gd name="adj" fmla="val 16667"/>
            </a:avLst>
          </a:prstGeom>
          <a:solidFill>
            <a:srgbClr val="F4B183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5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" y="1103244"/>
            <a:ext cx="6857996" cy="5416826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551850" y="254398"/>
            <a:ext cx="5915100" cy="1240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GB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3 - </a:t>
            </a:r>
            <a:r>
              <a:rPr lang="en-GB" sz="3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Encouragement</a:t>
            </a:r>
            <a:r>
              <a:rPr lang="it-IT" sz="3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sz="3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oogle Shape;137;p3">
            <a:extLst>
              <a:ext uri="{FF2B5EF4-FFF2-40B4-BE49-F238E27FC236}">
                <a16:creationId xmlns="" xmlns:a16="http://schemas.microsoft.com/office/drawing/2014/main" id="{5E4E566C-A2D3-6841-B579-EAD73F4C7B71}"/>
              </a:ext>
            </a:extLst>
          </p:cNvPr>
          <p:cNvGrpSpPr/>
          <p:nvPr/>
        </p:nvGrpSpPr>
        <p:grpSpPr>
          <a:xfrm>
            <a:off x="2168409" y="1602555"/>
            <a:ext cx="3354037" cy="3692115"/>
            <a:chOff x="758426" y="-13770"/>
            <a:chExt cx="2720223" cy="3692115"/>
          </a:xfrm>
        </p:grpSpPr>
        <p:sp>
          <p:nvSpPr>
            <p:cNvPr id="11" name="Google Shape;138;p3">
              <a:extLst>
                <a:ext uri="{FF2B5EF4-FFF2-40B4-BE49-F238E27FC236}">
                  <a16:creationId xmlns="" xmlns:a16="http://schemas.microsoft.com/office/drawing/2014/main" id="{6B5FEADB-0B45-E04C-B2DE-1B7EBEEF8B4F}"/>
                </a:ext>
              </a:extLst>
            </p:cNvPr>
            <p:cNvSpPr/>
            <p:nvPr/>
          </p:nvSpPr>
          <p:spPr>
            <a:xfrm>
              <a:off x="1873634" y="809234"/>
              <a:ext cx="976428" cy="462888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0" y="12789"/>
                  </a:lnTo>
                  <a:lnTo>
                    <a:pt x="21600" y="12789"/>
                  </a:lnTo>
                  <a:lnTo>
                    <a:pt x="21600" y="21600"/>
                  </a:lnTo>
                </a:path>
              </a:pathLst>
            </a:custGeom>
            <a:noFill/>
            <a:ln w="12700" cap="flat" cmpd="sng">
              <a:solidFill>
                <a:srgbClr val="365A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Calibri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39;p3">
              <a:extLst>
                <a:ext uri="{FF2B5EF4-FFF2-40B4-BE49-F238E27FC236}">
                  <a16:creationId xmlns="" xmlns:a16="http://schemas.microsoft.com/office/drawing/2014/main" id="{15B8D411-21F9-3943-9FD6-4C2C1B099233}"/>
                </a:ext>
              </a:extLst>
            </p:cNvPr>
            <p:cNvSpPr/>
            <p:nvPr/>
          </p:nvSpPr>
          <p:spPr>
            <a:xfrm>
              <a:off x="758426" y="809234"/>
              <a:ext cx="1115208" cy="46758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21600" y="12877"/>
                  </a:lnTo>
                  <a:lnTo>
                    <a:pt x="0" y="12877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365A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Calibri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40;p3">
              <a:extLst>
                <a:ext uri="{FF2B5EF4-FFF2-40B4-BE49-F238E27FC236}">
                  <a16:creationId xmlns="" xmlns:a16="http://schemas.microsoft.com/office/drawing/2014/main" id="{FECE970C-92F7-2B4A-BA90-A4C19FFF527E}"/>
                </a:ext>
              </a:extLst>
            </p:cNvPr>
            <p:cNvSpPr/>
            <p:nvPr/>
          </p:nvSpPr>
          <p:spPr>
            <a:xfrm>
              <a:off x="1184294" y="-13770"/>
              <a:ext cx="1515454" cy="850943"/>
            </a:xfrm>
            <a:prstGeom prst="roundRect">
              <a:avLst>
                <a:gd name="adj" fmla="val 16667"/>
              </a:avLst>
            </a:prstGeom>
            <a:solidFill>
              <a:schemeClr val="accent5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US" sz="1600" dirty="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Do you feel your team needs to reassure themself ?</a:t>
              </a:r>
              <a:endParaRPr sz="16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000"/>
                <a:buFont typeface="Calibri"/>
                <a:buNone/>
              </a:pPr>
              <a:endParaRPr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42;p3">
              <a:extLst>
                <a:ext uri="{FF2B5EF4-FFF2-40B4-BE49-F238E27FC236}">
                  <a16:creationId xmlns="" xmlns:a16="http://schemas.microsoft.com/office/drawing/2014/main" id="{5BD6D3DA-F1B3-814B-AB9A-F6CAB36CACED}"/>
                </a:ext>
              </a:extLst>
            </p:cNvPr>
            <p:cNvSpPr/>
            <p:nvPr/>
          </p:nvSpPr>
          <p:spPr>
            <a:xfrm>
              <a:off x="2353131" y="2758824"/>
              <a:ext cx="1125518" cy="91952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1600"/>
              </a:pPr>
              <a:r>
                <a:rPr lang="en-GB" sz="1600" dirty="0">
                  <a:solidFill>
                    <a:schemeClr val="lt1"/>
                  </a:solidFill>
                  <a:latin typeface="Calibri"/>
                  <a:cs typeface="Calibri"/>
                </a:rPr>
                <a:t>Activity 3 : Empty Chair Exercise-play</a:t>
              </a:r>
            </a:p>
          </p:txBody>
        </p:sp>
      </p:grpSp>
      <p:sp>
        <p:nvSpPr>
          <p:cNvPr id="21" name="Google Shape;141;p3">
            <a:extLst>
              <a:ext uri="{FF2B5EF4-FFF2-40B4-BE49-F238E27FC236}">
                <a16:creationId xmlns="" xmlns:a16="http://schemas.microsoft.com/office/drawing/2014/main" id="{FE154D72-4FA9-434C-A623-8DA0EE159BCA}"/>
              </a:ext>
            </a:extLst>
          </p:cNvPr>
          <p:cNvSpPr/>
          <p:nvPr/>
        </p:nvSpPr>
        <p:spPr>
          <a:xfrm>
            <a:off x="1658470" y="2936460"/>
            <a:ext cx="964096" cy="32746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3600"/>
                </a:moveTo>
                <a:cubicBezTo>
                  <a:pt x="0" y="1612"/>
                  <a:pt x="1127" y="0"/>
                  <a:pt x="2518" y="0"/>
                </a:cubicBezTo>
                <a:lnTo>
                  <a:pt x="19082" y="0"/>
                </a:lnTo>
                <a:cubicBezTo>
                  <a:pt x="20473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0473" y="21600"/>
                  <a:pt x="19082" y="21600"/>
                </a:cubicBezTo>
                <a:lnTo>
                  <a:pt x="2518" y="21600"/>
                </a:lnTo>
                <a:cubicBezTo>
                  <a:pt x="1127" y="21600"/>
                  <a:pt x="0" y="19988"/>
                  <a:pt x="0" y="18000"/>
                </a:cubicBezTo>
                <a:close/>
              </a:path>
            </a:pathLst>
          </a:custGeom>
          <a:solidFill>
            <a:srgbClr val="A9D18E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2" name="Google Shape;133;p3">
            <a:extLst>
              <a:ext uri="{FF2B5EF4-FFF2-40B4-BE49-F238E27FC236}">
                <a16:creationId xmlns="" xmlns:a16="http://schemas.microsoft.com/office/drawing/2014/main" id="{C0079BEE-26D8-804E-8827-8D83FDC5765C}"/>
              </a:ext>
            </a:extLst>
          </p:cNvPr>
          <p:cNvSpPr/>
          <p:nvPr/>
        </p:nvSpPr>
        <p:spPr>
          <a:xfrm>
            <a:off x="4252174" y="2937462"/>
            <a:ext cx="964095" cy="360214"/>
          </a:xfrm>
          <a:prstGeom prst="roundRect">
            <a:avLst>
              <a:gd name="adj" fmla="val 16667"/>
            </a:avLst>
          </a:prstGeom>
          <a:solidFill>
            <a:srgbClr val="F4B183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4" name="Google Shape;143;p3">
            <a:extLst>
              <a:ext uri="{FF2B5EF4-FFF2-40B4-BE49-F238E27FC236}">
                <a16:creationId xmlns="" xmlns:a16="http://schemas.microsoft.com/office/drawing/2014/main" id="{C5E51195-97B7-8648-B498-87E597B65582}"/>
              </a:ext>
            </a:extLst>
          </p:cNvPr>
          <p:cNvSpPr/>
          <p:nvPr/>
        </p:nvSpPr>
        <p:spPr>
          <a:xfrm>
            <a:off x="1452993" y="4205868"/>
            <a:ext cx="1375051" cy="52798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0" rIns="0" bIns="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next step</a:t>
            </a:r>
          </a:p>
        </p:txBody>
      </p:sp>
      <p:cxnSp>
        <p:nvCxnSpPr>
          <p:cNvPr id="25" name="Google Shape;134;p3">
            <a:extLst>
              <a:ext uri="{FF2B5EF4-FFF2-40B4-BE49-F238E27FC236}">
                <a16:creationId xmlns="" xmlns:a16="http://schemas.microsoft.com/office/drawing/2014/main" id="{C2CF040A-B109-4F44-BAD2-6E517EBA0767}"/>
              </a:ext>
            </a:extLst>
          </p:cNvPr>
          <p:cNvCxnSpPr>
            <a:cxnSpLocks/>
          </p:cNvCxnSpPr>
          <p:nvPr/>
        </p:nvCxnSpPr>
        <p:spPr>
          <a:xfrm>
            <a:off x="2140518" y="3297676"/>
            <a:ext cx="1568" cy="890607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132;p3">
            <a:extLst>
              <a:ext uri="{FF2B5EF4-FFF2-40B4-BE49-F238E27FC236}">
                <a16:creationId xmlns="" xmlns:a16="http://schemas.microsoft.com/office/drawing/2014/main" id="{DBEF311A-D658-5042-B1A7-272E3B4088DE}"/>
              </a:ext>
            </a:extLst>
          </p:cNvPr>
          <p:cNvCxnSpPr>
            <a:cxnSpLocks/>
          </p:cNvCxnSpPr>
          <p:nvPr/>
        </p:nvCxnSpPr>
        <p:spPr>
          <a:xfrm>
            <a:off x="4715915" y="3327873"/>
            <a:ext cx="18307" cy="1228875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10076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103243"/>
            <a:ext cx="6857996" cy="54068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" name="Google Shape;132;p3">
            <a:extLst>
              <a:ext uri="{FF2B5EF4-FFF2-40B4-BE49-F238E27FC236}">
                <a16:creationId xmlns="" xmlns:a16="http://schemas.microsoft.com/office/drawing/2014/main" id="{EFFCBA49-01DE-F64B-8B98-21701FF7AC87}"/>
              </a:ext>
            </a:extLst>
          </p:cNvPr>
          <p:cNvCxnSpPr>
            <a:cxnSpLocks/>
          </p:cNvCxnSpPr>
          <p:nvPr/>
        </p:nvCxnSpPr>
        <p:spPr>
          <a:xfrm>
            <a:off x="4747395" y="2893145"/>
            <a:ext cx="47824" cy="1672896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Google Shape;134;p3">
            <a:extLst>
              <a:ext uri="{FF2B5EF4-FFF2-40B4-BE49-F238E27FC236}">
                <a16:creationId xmlns="" xmlns:a16="http://schemas.microsoft.com/office/drawing/2014/main" id="{0B95F634-9621-DB47-8FE8-BFFAC70234A1}"/>
              </a:ext>
            </a:extLst>
          </p:cNvPr>
          <p:cNvCxnSpPr>
            <a:cxnSpLocks/>
          </p:cNvCxnSpPr>
          <p:nvPr/>
        </p:nvCxnSpPr>
        <p:spPr>
          <a:xfrm>
            <a:off x="2168407" y="2888447"/>
            <a:ext cx="69419" cy="1316489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457200" y="619442"/>
            <a:ext cx="6321287" cy="708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US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– Agency, Empowerment, Self-help</a:t>
            </a:r>
            <a:br>
              <a:rPr lang="en-US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38;p3">
            <a:extLst>
              <a:ext uri="{FF2B5EF4-FFF2-40B4-BE49-F238E27FC236}">
                <a16:creationId xmlns="" xmlns:a16="http://schemas.microsoft.com/office/drawing/2014/main" id="{5917253A-C1EB-4A4F-95E3-275129F30881}"/>
              </a:ext>
            </a:extLst>
          </p:cNvPr>
          <p:cNvSpPr/>
          <p:nvPr/>
        </p:nvSpPr>
        <p:spPr>
          <a:xfrm>
            <a:off x="3543459" y="2425559"/>
            <a:ext cx="1203936" cy="46288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0" y="12789"/>
                </a:lnTo>
                <a:lnTo>
                  <a:pt x="21600" y="12789"/>
                </a:lnTo>
                <a:lnTo>
                  <a:pt x="2160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39;p3">
            <a:extLst>
              <a:ext uri="{FF2B5EF4-FFF2-40B4-BE49-F238E27FC236}">
                <a16:creationId xmlns="" xmlns:a16="http://schemas.microsoft.com/office/drawing/2014/main" id="{75821EFE-299A-D64B-B1E1-1443A7C0C9DE}"/>
              </a:ext>
            </a:extLst>
          </p:cNvPr>
          <p:cNvSpPr/>
          <p:nvPr/>
        </p:nvSpPr>
        <p:spPr>
          <a:xfrm>
            <a:off x="2168407" y="2425559"/>
            <a:ext cx="1375052" cy="46758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21600" y="12877"/>
                </a:lnTo>
                <a:lnTo>
                  <a:pt x="0" y="12877"/>
                </a:lnTo>
                <a:lnTo>
                  <a:pt x="0" y="21600"/>
                </a:lnTo>
              </a:path>
            </a:pathLst>
          </a:custGeom>
          <a:noFill/>
          <a:ln w="12700" cap="flat" cmpd="sng">
            <a:solidFill>
              <a:srgbClr val="365A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None/>
            </a:pPr>
            <a:endParaRPr sz="2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40;p3">
            <a:extLst>
              <a:ext uri="{FF2B5EF4-FFF2-40B4-BE49-F238E27FC236}">
                <a16:creationId xmlns="" xmlns:a16="http://schemas.microsoft.com/office/drawing/2014/main" id="{7305C17F-93B4-3A49-B271-A68C53EDC03D}"/>
              </a:ext>
            </a:extLst>
          </p:cNvPr>
          <p:cNvSpPr/>
          <p:nvPr/>
        </p:nvSpPr>
        <p:spPr>
          <a:xfrm>
            <a:off x="1455199" y="1616325"/>
            <a:ext cx="3682725" cy="809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Do you note your team needs to strengthen themself  ?</a:t>
            </a:r>
            <a:endParaRPr sz="16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41;p3">
            <a:extLst>
              <a:ext uri="{FF2B5EF4-FFF2-40B4-BE49-F238E27FC236}">
                <a16:creationId xmlns="" xmlns:a16="http://schemas.microsoft.com/office/drawing/2014/main" id="{5417350C-626B-9343-832C-8E5672882F6D}"/>
              </a:ext>
            </a:extLst>
          </p:cNvPr>
          <p:cNvSpPr/>
          <p:nvPr/>
        </p:nvSpPr>
        <p:spPr>
          <a:xfrm>
            <a:off x="1755778" y="3358258"/>
            <a:ext cx="964096" cy="36021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3600"/>
                </a:moveTo>
                <a:cubicBezTo>
                  <a:pt x="0" y="1612"/>
                  <a:pt x="1127" y="0"/>
                  <a:pt x="2518" y="0"/>
                </a:cubicBezTo>
                <a:lnTo>
                  <a:pt x="19082" y="0"/>
                </a:lnTo>
                <a:cubicBezTo>
                  <a:pt x="20473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0473" y="21600"/>
                  <a:pt x="19082" y="21600"/>
                </a:cubicBezTo>
                <a:lnTo>
                  <a:pt x="2518" y="21600"/>
                </a:lnTo>
                <a:cubicBezTo>
                  <a:pt x="1127" y="21600"/>
                  <a:pt x="0" y="19988"/>
                  <a:pt x="0" y="18000"/>
                </a:cubicBezTo>
                <a:close/>
              </a:path>
            </a:pathLst>
          </a:custGeom>
          <a:solidFill>
            <a:srgbClr val="A9D18E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6" name="Google Shape;143;p3">
            <a:extLst>
              <a:ext uri="{FF2B5EF4-FFF2-40B4-BE49-F238E27FC236}">
                <a16:creationId xmlns="" xmlns:a16="http://schemas.microsoft.com/office/drawing/2014/main" id="{4E555862-D171-4848-87D8-7CD80B103EAF}"/>
              </a:ext>
            </a:extLst>
          </p:cNvPr>
          <p:cNvSpPr/>
          <p:nvPr/>
        </p:nvSpPr>
        <p:spPr>
          <a:xfrm>
            <a:off x="1550300" y="4204936"/>
            <a:ext cx="1375051" cy="52798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0" rIns="0" bIns="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Please go to the next step</a:t>
            </a:r>
          </a:p>
        </p:txBody>
      </p:sp>
      <p:sp>
        <p:nvSpPr>
          <p:cNvPr id="27" name="Google Shape;133;p3">
            <a:extLst>
              <a:ext uri="{FF2B5EF4-FFF2-40B4-BE49-F238E27FC236}">
                <a16:creationId xmlns="" xmlns:a16="http://schemas.microsoft.com/office/drawing/2014/main" id="{1C5DC401-0607-144C-B332-A85762AE17A8}"/>
              </a:ext>
            </a:extLst>
          </p:cNvPr>
          <p:cNvSpPr/>
          <p:nvPr/>
        </p:nvSpPr>
        <p:spPr>
          <a:xfrm>
            <a:off x="4235436" y="3348499"/>
            <a:ext cx="964095" cy="360214"/>
          </a:xfrm>
          <a:prstGeom prst="roundRect">
            <a:avLst>
              <a:gd name="adj" fmla="val 16667"/>
            </a:avLst>
          </a:prstGeom>
          <a:solidFill>
            <a:srgbClr val="F4B183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9" name="Google Shape;142;p3">
            <a:extLst>
              <a:ext uri="{FF2B5EF4-FFF2-40B4-BE49-F238E27FC236}">
                <a16:creationId xmlns="" xmlns:a16="http://schemas.microsoft.com/office/drawing/2014/main" id="{250F33F7-3E78-1848-8072-3899BEB4F1F5}"/>
              </a:ext>
            </a:extLst>
          </p:cNvPr>
          <p:cNvSpPr/>
          <p:nvPr/>
        </p:nvSpPr>
        <p:spPr>
          <a:xfrm>
            <a:off x="4134681" y="4375149"/>
            <a:ext cx="1387765" cy="91952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GB" sz="1600" dirty="0">
                <a:solidFill>
                  <a:schemeClr val="lt1"/>
                </a:solidFill>
                <a:latin typeface="Calibri"/>
                <a:cs typeface="Calibri"/>
              </a:rPr>
              <a:t>Activity 4 : Shell Exercise-play</a:t>
            </a:r>
          </a:p>
        </p:txBody>
      </p:sp>
    </p:spTree>
    <p:extLst>
      <p:ext uri="{BB962C8B-B14F-4D97-AF65-F5344CB8AC3E}">
        <p14:creationId xmlns:p14="http://schemas.microsoft.com/office/powerpoint/2010/main" val="335788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103243"/>
            <a:ext cx="6857996" cy="54068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132;p3">
            <a:extLst>
              <a:ext uri="{FF2B5EF4-FFF2-40B4-BE49-F238E27FC236}">
                <a16:creationId xmlns="" xmlns:a16="http://schemas.microsoft.com/office/drawing/2014/main" id="{1E7E9481-56D2-284A-B75F-F60682E004AB}"/>
              </a:ext>
            </a:extLst>
          </p:cNvPr>
          <p:cNvCxnSpPr>
            <a:cxnSpLocks/>
          </p:cNvCxnSpPr>
          <p:nvPr/>
        </p:nvCxnSpPr>
        <p:spPr>
          <a:xfrm>
            <a:off x="4937964" y="3661589"/>
            <a:ext cx="0" cy="950168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3"/>
          <p:cNvSpPr txBox="1">
            <a:spLocks noGrp="1"/>
          </p:cNvSpPr>
          <p:nvPr>
            <p:ph type="title"/>
          </p:nvPr>
        </p:nvSpPr>
        <p:spPr>
          <a:xfrm>
            <a:off x="471449" y="555380"/>
            <a:ext cx="5915100" cy="809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3300"/>
            </a:pPr>
            <a:r>
              <a:rPr lang="en-GB" sz="32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5 – </a:t>
            </a:r>
            <a:r>
              <a:rPr lang="en-GB" sz="3200" dirty="0" err="1">
                <a:solidFill>
                  <a:schemeClr val="dk1"/>
                </a:solidFill>
                <a:latin typeface="Calibri"/>
                <a:cs typeface="Calibri"/>
              </a:rPr>
              <a:t>Coutumes</a:t>
            </a:r>
            <a:r>
              <a:rPr lang="en-GB" sz="3200" dirty="0">
                <a:solidFill>
                  <a:schemeClr val="dk1"/>
                </a:solidFill>
                <a:latin typeface="Calibri"/>
                <a:cs typeface="Calibri"/>
              </a:rPr>
              <a:t> et traditions </a:t>
            </a:r>
            <a:r>
              <a:rPr lang="en-GB" sz="3200" dirty="0">
                <a:solidFill>
                  <a:schemeClr val="dk1"/>
                </a:solidFill>
              </a:rPr>
              <a:t/>
            </a:r>
            <a:br>
              <a:rPr lang="en-GB" sz="3200" dirty="0">
                <a:solidFill>
                  <a:schemeClr val="dk1"/>
                </a:solidFill>
              </a:rPr>
            </a:br>
            <a:endParaRPr lang="en-GB" sz="3200" dirty="0"/>
          </a:p>
        </p:txBody>
      </p:sp>
      <p:grpSp>
        <p:nvGrpSpPr>
          <p:cNvPr id="10" name="Google Shape;137;p3">
            <a:extLst>
              <a:ext uri="{FF2B5EF4-FFF2-40B4-BE49-F238E27FC236}">
                <a16:creationId xmlns="" xmlns:a16="http://schemas.microsoft.com/office/drawing/2014/main" id="{C4C95418-F8E8-8244-B141-0DBE31679FCC}"/>
              </a:ext>
            </a:extLst>
          </p:cNvPr>
          <p:cNvGrpSpPr/>
          <p:nvPr/>
        </p:nvGrpSpPr>
        <p:grpSpPr>
          <a:xfrm>
            <a:off x="1610913" y="2756358"/>
            <a:ext cx="4095636" cy="2654508"/>
            <a:chOff x="151724" y="809234"/>
            <a:chExt cx="3321684" cy="2654508"/>
          </a:xfrm>
        </p:grpSpPr>
        <p:sp>
          <p:nvSpPr>
            <p:cNvPr id="11" name="Google Shape;138;p3">
              <a:extLst>
                <a:ext uri="{FF2B5EF4-FFF2-40B4-BE49-F238E27FC236}">
                  <a16:creationId xmlns="" xmlns:a16="http://schemas.microsoft.com/office/drawing/2014/main" id="{481BABB6-74E5-3047-8724-D005D58FDAD1}"/>
                </a:ext>
              </a:extLst>
            </p:cNvPr>
            <p:cNvSpPr/>
            <p:nvPr/>
          </p:nvSpPr>
          <p:spPr>
            <a:xfrm>
              <a:off x="1873634" y="809234"/>
              <a:ext cx="976428" cy="462888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0" y="12789"/>
                  </a:lnTo>
                  <a:lnTo>
                    <a:pt x="21600" y="12789"/>
                  </a:lnTo>
                  <a:lnTo>
                    <a:pt x="21600" y="21600"/>
                  </a:lnTo>
                </a:path>
              </a:pathLst>
            </a:custGeom>
            <a:noFill/>
            <a:ln w="12700" cap="flat" cmpd="sng">
              <a:solidFill>
                <a:srgbClr val="365A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Calibri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39;p3">
              <a:extLst>
                <a:ext uri="{FF2B5EF4-FFF2-40B4-BE49-F238E27FC236}">
                  <a16:creationId xmlns="" xmlns:a16="http://schemas.microsoft.com/office/drawing/2014/main" id="{FB3C0239-88AC-FA4F-AFEB-5E44E7CFD17C}"/>
                </a:ext>
              </a:extLst>
            </p:cNvPr>
            <p:cNvSpPr/>
            <p:nvPr/>
          </p:nvSpPr>
          <p:spPr>
            <a:xfrm>
              <a:off x="758426" y="809234"/>
              <a:ext cx="1115208" cy="46758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0"/>
                  </a:moveTo>
                  <a:lnTo>
                    <a:pt x="21600" y="12877"/>
                  </a:lnTo>
                  <a:lnTo>
                    <a:pt x="0" y="12877"/>
                  </a:lnTo>
                  <a:lnTo>
                    <a:pt x="0" y="21600"/>
                  </a:lnTo>
                </a:path>
              </a:pathLst>
            </a:custGeom>
            <a:noFill/>
            <a:ln w="12700" cap="flat" cmpd="sng">
              <a:solidFill>
                <a:srgbClr val="365A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Calibri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42;p3">
              <a:extLst>
                <a:ext uri="{FF2B5EF4-FFF2-40B4-BE49-F238E27FC236}">
                  <a16:creationId xmlns="" xmlns:a16="http://schemas.microsoft.com/office/drawing/2014/main" id="{CB7A9D91-539B-9D4E-9746-0DB1BC5621B3}"/>
                </a:ext>
              </a:extLst>
            </p:cNvPr>
            <p:cNvSpPr/>
            <p:nvPr/>
          </p:nvSpPr>
          <p:spPr>
            <a:xfrm>
              <a:off x="2216408" y="2363717"/>
              <a:ext cx="1257000" cy="108330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endParaRPr dirty="0">
                <a:solidFill>
                  <a:schemeClr val="dk1"/>
                </a:solidFill>
              </a:endParaRPr>
            </a:p>
          </p:txBody>
        </p:sp>
        <p:sp>
          <p:nvSpPr>
            <p:cNvPr id="21" name="Google Shape;143;p3">
              <a:extLst>
                <a:ext uri="{FF2B5EF4-FFF2-40B4-BE49-F238E27FC236}">
                  <a16:creationId xmlns="" xmlns:a16="http://schemas.microsoft.com/office/drawing/2014/main" id="{7657EAA3-5D1A-6740-A486-4ACFB4C57AF4}"/>
                </a:ext>
              </a:extLst>
            </p:cNvPr>
            <p:cNvSpPr/>
            <p:nvPr/>
          </p:nvSpPr>
          <p:spPr>
            <a:xfrm>
              <a:off x="151724" y="2442130"/>
              <a:ext cx="1153143" cy="1021612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45700" tIns="0" rIns="0" bIns="0" anchor="ctr" anchorCtr="0">
              <a:no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US" sz="16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go to the Post-Intervention section of this Unit 5</a:t>
              </a:r>
              <a:endParaRPr dirty="0">
                <a:solidFill>
                  <a:schemeClr val="dk1"/>
                </a:solidFill>
              </a:endParaRPr>
            </a:p>
          </p:txBody>
        </p:sp>
      </p:grpSp>
      <p:sp>
        <p:nvSpPr>
          <p:cNvPr id="22" name="Google Shape;141;p3">
            <a:extLst>
              <a:ext uri="{FF2B5EF4-FFF2-40B4-BE49-F238E27FC236}">
                <a16:creationId xmlns="" xmlns:a16="http://schemas.microsoft.com/office/drawing/2014/main" id="{ACC8F149-D234-2946-943D-24AD32075B5E}"/>
              </a:ext>
            </a:extLst>
          </p:cNvPr>
          <p:cNvSpPr/>
          <p:nvPr/>
        </p:nvSpPr>
        <p:spPr>
          <a:xfrm>
            <a:off x="1839777" y="3239348"/>
            <a:ext cx="964096" cy="36021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3600"/>
                </a:moveTo>
                <a:cubicBezTo>
                  <a:pt x="0" y="1612"/>
                  <a:pt x="1127" y="0"/>
                  <a:pt x="2518" y="0"/>
                </a:cubicBezTo>
                <a:lnTo>
                  <a:pt x="19082" y="0"/>
                </a:lnTo>
                <a:cubicBezTo>
                  <a:pt x="20473" y="0"/>
                  <a:pt x="21600" y="1612"/>
                  <a:pt x="21600" y="3600"/>
                </a:cubicBezTo>
                <a:lnTo>
                  <a:pt x="21600" y="18000"/>
                </a:lnTo>
                <a:cubicBezTo>
                  <a:pt x="21600" y="19988"/>
                  <a:pt x="20473" y="21600"/>
                  <a:pt x="19082" y="21600"/>
                </a:cubicBezTo>
                <a:lnTo>
                  <a:pt x="2518" y="21600"/>
                </a:lnTo>
                <a:cubicBezTo>
                  <a:pt x="1127" y="21600"/>
                  <a:pt x="0" y="19988"/>
                  <a:pt x="0" y="18000"/>
                </a:cubicBezTo>
                <a:close/>
              </a:path>
            </a:pathLst>
          </a:custGeom>
          <a:solidFill>
            <a:srgbClr val="A9D18E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Yes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23" name="Google Shape;133;p3">
            <a:extLst>
              <a:ext uri="{FF2B5EF4-FFF2-40B4-BE49-F238E27FC236}">
                <a16:creationId xmlns="" xmlns:a16="http://schemas.microsoft.com/office/drawing/2014/main" id="{632867F9-DE23-A14A-8C5E-DB232CCD6DD1}"/>
              </a:ext>
            </a:extLst>
          </p:cNvPr>
          <p:cNvSpPr/>
          <p:nvPr/>
        </p:nvSpPr>
        <p:spPr>
          <a:xfrm>
            <a:off x="4449152" y="3259379"/>
            <a:ext cx="964095" cy="360214"/>
          </a:xfrm>
          <a:prstGeom prst="roundRect">
            <a:avLst>
              <a:gd name="adj" fmla="val 16667"/>
            </a:avLst>
          </a:prstGeom>
          <a:solidFill>
            <a:srgbClr val="F4B183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en-US" sz="16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No</a:t>
            </a:r>
            <a:endParaRPr dirty="0">
              <a:solidFill>
                <a:schemeClr val="dk1"/>
              </a:solidFill>
            </a:endParaRPr>
          </a:p>
        </p:txBody>
      </p:sp>
      <p:cxnSp>
        <p:nvCxnSpPr>
          <p:cNvPr id="24" name="Google Shape;134;p3">
            <a:extLst>
              <a:ext uri="{FF2B5EF4-FFF2-40B4-BE49-F238E27FC236}">
                <a16:creationId xmlns="" xmlns:a16="http://schemas.microsoft.com/office/drawing/2014/main" id="{FD8993EE-25FB-F149-B193-060937C35434}"/>
              </a:ext>
            </a:extLst>
          </p:cNvPr>
          <p:cNvCxnSpPr>
            <a:cxnSpLocks/>
          </p:cNvCxnSpPr>
          <p:nvPr/>
        </p:nvCxnSpPr>
        <p:spPr>
          <a:xfrm flipH="1">
            <a:off x="2321826" y="3697548"/>
            <a:ext cx="2566" cy="691706"/>
          </a:xfrm>
          <a:prstGeom prst="straightConnector1">
            <a:avLst/>
          </a:prstGeom>
          <a:noFill/>
          <a:ln w="12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4315A9E9-4A82-EC41-B927-2DDFEDA78921}"/>
              </a:ext>
            </a:extLst>
          </p:cNvPr>
          <p:cNvSpPr txBox="1"/>
          <p:nvPr/>
        </p:nvSpPr>
        <p:spPr>
          <a:xfrm>
            <a:off x="4335996" y="4333648"/>
            <a:ext cx="133625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Activity 5 : </a:t>
            </a:r>
          </a:p>
          <a:p>
            <a:r>
              <a:rPr lang="en-GB" sz="1600" dirty="0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Cultural </a:t>
            </a:r>
          </a:p>
          <a:p>
            <a:r>
              <a:rPr lang="en-GB" sz="1600" dirty="0">
                <a:solidFill>
                  <a:srgbClr val="FFFFFF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Formulation Interview -CFI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Google Shape;140;p3">
            <a:extLst>
              <a:ext uri="{FF2B5EF4-FFF2-40B4-BE49-F238E27FC236}">
                <a16:creationId xmlns="" xmlns:a16="http://schemas.microsoft.com/office/drawing/2014/main" id="{F93B2DB9-68E0-3F4B-AED3-16A4CC363EBF}"/>
              </a:ext>
            </a:extLst>
          </p:cNvPr>
          <p:cNvSpPr/>
          <p:nvPr/>
        </p:nvSpPr>
        <p:spPr>
          <a:xfrm>
            <a:off x="1645769" y="1947124"/>
            <a:ext cx="3682724" cy="8091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600"/>
            </a:pPr>
            <a:r>
              <a:rPr lang="en-US" sz="16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Do you know the cultures et traditions of the population of crisis intervention?</a:t>
            </a:r>
            <a:endParaRPr sz="16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Calibri"/>
              <a:buNone/>
            </a:pP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8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>
            <a:spLocks noGrp="1"/>
          </p:cNvSpPr>
          <p:nvPr>
            <p:ph type="title"/>
          </p:nvPr>
        </p:nvSpPr>
        <p:spPr>
          <a:xfrm>
            <a:off x="551855" y="1517307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GB" dirty="0">
                <a:solidFill>
                  <a:schemeClr val="dk1"/>
                </a:solidFill>
              </a:rPr>
              <a:t>Check the overall content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Learning Unit 5 Post-intervention</a:t>
            </a:r>
            <a:br>
              <a:rPr lang="en-GB" sz="3600" dirty="0"/>
            </a:b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r>
              <a:rPr lang="en-US" sz="2700" b="1" dirty="0">
                <a:sym typeface="Calibri"/>
              </a:rPr>
              <a:t>Ethics and human values inspire your leadership as a coordinator</a:t>
            </a:r>
            <a:r>
              <a:rPr lang="en-US" sz="2700" dirty="0">
                <a:sym typeface="Calibri"/>
              </a:rPr>
              <a:t/>
            </a:r>
            <a:br>
              <a:rPr lang="en-US" sz="2700" dirty="0">
                <a:sym typeface="Calibri"/>
              </a:rPr>
            </a:b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r>
              <a:rPr lang="it-IT" dirty="0">
                <a:solidFill>
                  <a:schemeClr val="dk1"/>
                </a:solidFill>
              </a:rPr>
              <a:t/>
            </a:r>
            <a:br>
              <a:rPr lang="it-IT" dirty="0">
                <a:solidFill>
                  <a:schemeClr val="dk1"/>
                </a:solidFill>
              </a:rPr>
            </a:br>
            <a:endParaRPr dirty="0"/>
          </a:p>
        </p:txBody>
      </p:sp>
      <p:grpSp>
        <p:nvGrpSpPr>
          <p:cNvPr id="168" name="Google Shape;168;p5"/>
          <p:cNvGrpSpPr/>
          <p:nvPr/>
        </p:nvGrpSpPr>
        <p:grpSpPr>
          <a:xfrm>
            <a:off x="1983831" y="2433766"/>
            <a:ext cx="2912370" cy="2987319"/>
            <a:chOff x="1512343" y="-93334"/>
            <a:chExt cx="2912370" cy="2987319"/>
          </a:xfrm>
        </p:grpSpPr>
        <p:sp>
          <p:nvSpPr>
            <p:cNvPr id="169" name="Google Shape;169;p5"/>
            <p:cNvSpPr/>
            <p:nvPr/>
          </p:nvSpPr>
          <p:spPr>
            <a:xfrm>
              <a:off x="3702662" y="1594155"/>
              <a:ext cx="91440" cy="36173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0" name="Google Shape;170;p5"/>
            <p:cNvSpPr/>
            <p:nvPr/>
          </p:nvSpPr>
          <p:spPr>
            <a:xfrm>
              <a:off x="2949345" y="619842"/>
              <a:ext cx="799036" cy="35452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1" name="Google Shape;171;p5"/>
            <p:cNvSpPr/>
            <p:nvPr/>
          </p:nvSpPr>
          <p:spPr>
            <a:xfrm>
              <a:off x="1998307" y="1597731"/>
              <a:ext cx="91440" cy="36432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w="12700" cap="flat" cmpd="sng">
              <a:solidFill>
                <a:srgbClr val="3A66B1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2" name="Google Shape;172;p5"/>
            <p:cNvSpPr/>
            <p:nvPr/>
          </p:nvSpPr>
          <p:spPr>
            <a:xfrm>
              <a:off x="2044027" y="619842"/>
              <a:ext cx="905318" cy="35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173" name="Google Shape;173;p5"/>
            <p:cNvSpPr/>
            <p:nvPr/>
          </p:nvSpPr>
          <p:spPr>
            <a:xfrm>
              <a:off x="1864207" y="54"/>
              <a:ext cx="2047461" cy="619788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5"/>
            <p:cNvSpPr txBox="1"/>
            <p:nvPr/>
          </p:nvSpPr>
          <p:spPr>
            <a:xfrm>
              <a:off x="1864206" y="-93334"/>
              <a:ext cx="2047461" cy="823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87450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rgbClr val="FFFFFF"/>
                </a:buClr>
                <a:buSzPts val="1200"/>
              </a:pPr>
              <a:r>
                <a:rPr lang="en-GB" sz="1200" dirty="0">
                  <a:solidFill>
                    <a:srgbClr val="FFFFFF"/>
                  </a:solidFill>
                  <a:ea typeface="Calibri"/>
                  <a:cs typeface="Calibri"/>
                  <a:sym typeface="Calibri"/>
                </a:rPr>
                <a:t>Please, have you taken the time to read and decide whether to do the activities of this unit?</a:t>
              </a:r>
              <a:endParaRPr lang="en-GB" sz="10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5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/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1512343" y="1962053"/>
              <a:ext cx="1066611" cy="931932"/>
            </a:xfrm>
            <a:prstGeom prst="flowChartAlternateProcess">
              <a:avLst/>
            </a:prstGeom>
            <a:solidFill>
              <a:schemeClr val="accent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 txBox="1"/>
            <p:nvPr/>
          </p:nvSpPr>
          <p:spPr>
            <a:xfrm>
              <a:off x="1557835" y="2007545"/>
              <a:ext cx="975627" cy="8409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it-IT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come back to Activity 1</a:t>
              </a: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1629698" y="2800543"/>
              <a:ext cx="1077361" cy="45719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 txBox="1"/>
            <p:nvPr/>
          </p:nvSpPr>
          <p:spPr>
            <a:xfrm>
              <a:off x="1629698" y="2800543"/>
              <a:ext cx="1077361" cy="457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3175" rIns="12700" bIns="31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name="adj" fmla="val 16667"/>
              </a:avLst>
            </a:prstGeom>
            <a:solidFill>
              <a:srgbClr val="F4B08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150" tIns="10150" rIns="10150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it-IT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/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5"/>
            <p:cNvSpPr txBox="1"/>
            <p:nvPr/>
          </p:nvSpPr>
          <p:spPr>
            <a:xfrm>
              <a:off x="3250072" y="2001680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875" tIns="8875" rIns="8875" bIns="874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lang="en-GB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ahead ..</a:t>
              </a:r>
            </a:p>
          </p:txBody>
        </p:sp>
        <p:sp>
          <p:nvSpPr>
            <p:cNvPr id="185" name="Google Shape;185;p5"/>
            <p:cNvSpPr/>
            <p:nvPr/>
          </p:nvSpPr>
          <p:spPr>
            <a:xfrm rot="10800000" flipH="1">
              <a:off x="3347352" y="2790733"/>
              <a:ext cx="1077361" cy="45719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 txBox="1"/>
            <p:nvPr/>
          </p:nvSpPr>
          <p:spPr>
            <a:xfrm rot="10800000">
              <a:off x="3347352" y="2790733"/>
              <a:ext cx="1077361" cy="457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3175" rIns="12700" bIns="31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061540"/>
            <a:ext cx="6858000" cy="472772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0A55D2F9-8199-B018-43E1-11464DC74F2F}"/>
              </a:ext>
            </a:extLst>
          </p:cNvPr>
          <p:cNvSpPr txBox="1"/>
          <p:nvPr/>
        </p:nvSpPr>
        <p:spPr>
          <a:xfrm>
            <a:off x="1997765" y="230543"/>
            <a:ext cx="2720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Toolkit 2</a:t>
            </a:r>
            <a:br>
              <a:rPr lang="en-GB" sz="2400" dirty="0"/>
            </a:br>
            <a:r>
              <a:rPr lang="en-GB" sz="2400" dirty="0"/>
              <a:t>Leaning Unit 5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5B6524C1-D40B-415E-8BD3-A54A264EFA4C}"/>
              </a:ext>
            </a:extLst>
          </p:cNvPr>
          <p:cNvSpPr txBox="1"/>
          <p:nvPr/>
        </p:nvSpPr>
        <p:spPr>
          <a:xfrm>
            <a:off x="0" y="4678156"/>
            <a:ext cx="6857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 YOU</a:t>
            </a:r>
          </a:p>
          <a:p>
            <a:pPr lvl="0" algn="ctr"/>
            <a:r>
              <a:rPr lang="en-GB" sz="20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have finished</a:t>
            </a:r>
          </a:p>
          <a:p>
            <a:pPr lvl="0" algn="ctr"/>
            <a:endParaRPr lang="en-GB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ctr"/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Keep going to another Unit </a:t>
            </a:r>
          </a:p>
          <a:p>
            <a:pPr algn="ctr"/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Or go to looking for the post-intervention section of this unit</a:t>
            </a:r>
          </a:p>
        </p:txBody>
      </p:sp>
    </p:spTree>
    <p:extLst>
      <p:ext uri="{BB962C8B-B14F-4D97-AF65-F5344CB8AC3E}">
        <p14:creationId xmlns:p14="http://schemas.microsoft.com/office/powerpoint/2010/main" val="327317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24866</TotalTime>
  <Words>372</Words>
  <Application>Microsoft Office PowerPoint</Application>
  <PresentationFormat>Custom</PresentationFormat>
  <Paragraphs>74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 Toolkit 2 Learning Unit 5 Ethics and human values inspire your leadership as a coordinator Pre-intervention </vt:lpstr>
      <vt:lpstr>PowerPoint Presentation</vt:lpstr>
      <vt:lpstr>1 - VALUES </vt:lpstr>
      <vt:lpstr>2 - NEEDS </vt:lpstr>
      <vt:lpstr>3 - Encouragement </vt:lpstr>
      <vt:lpstr>4 – Agency, Empowerment, Self-help </vt:lpstr>
      <vt:lpstr>5 – Coutumes et traditions  </vt:lpstr>
      <vt:lpstr>Check the overall content Learning Unit 5 Post-intervention  Ethics and human values inspire your leadership as a coordinator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2 Leaning Unit 9  Peer support:  having a supportive context is crucial to enhancing the resilience  Pre intervention</dc:title>
  <dc:creator>Giorgio Fantini</dc:creator>
  <cp:lastModifiedBy>Antonio Giordano</cp:lastModifiedBy>
  <cp:revision>133</cp:revision>
  <cp:lastPrinted>2022-08-04T15:39:07Z</cp:lastPrinted>
  <dcterms:created xsi:type="dcterms:W3CDTF">2021-12-29T09:32:30Z</dcterms:created>
  <dcterms:modified xsi:type="dcterms:W3CDTF">2022-08-05T14:45:10Z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863493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</Properties>
</file>