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qeCAGRaoHtyyYMR1VMnYYiMki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68" y="2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0445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cs-CZ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2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cs-CZ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 descr="Panda munching na bambu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62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368616" y="2842032"/>
            <a:ext cx="288006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6"/>
              <a:buFont typeface="Calibri"/>
              <a:buNone/>
            </a:pPr>
            <a:r>
              <a:rPr lang="cs-CZ" sz="2200"/>
              <a:t>HUMAN RIGHTS</a:t>
            </a:r>
            <a:r>
              <a:rPr lang="cs-CZ" sz="1100"/>
              <a:t/>
            </a:r>
            <a:br>
              <a:rPr lang="cs-CZ" sz="1100"/>
            </a:br>
            <a:r>
              <a:rPr lang="cs-CZ" sz="1100"/>
              <a:t/>
            </a:r>
            <a:br>
              <a:rPr lang="cs-CZ" sz="1100"/>
            </a:br>
            <a:r>
              <a:rPr lang="cs-CZ" sz="1100"/>
              <a:t/>
            </a:r>
            <a:br>
              <a:rPr lang="cs-CZ" sz="1100"/>
            </a:br>
            <a:r>
              <a:rPr lang="cs-CZ" sz="2200" b="1"/>
              <a:t>Pre-intervention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/>
          </a:p>
        </p:txBody>
      </p:sp>
      <p:cxnSp>
        <p:nvCxnSpPr>
          <p:cNvPr id="95" name="Google Shape;95;p1"/>
          <p:cNvCxnSpPr/>
          <p:nvPr/>
        </p:nvCxnSpPr>
        <p:spPr>
          <a:xfrm>
            <a:off x="368617" y="2316480"/>
            <a:ext cx="257175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1"/>
          <p:cNvSpPr txBox="1"/>
          <p:nvPr/>
        </p:nvSpPr>
        <p:spPr>
          <a:xfrm>
            <a:off x="368617" y="5237322"/>
            <a:ext cx="2880063" cy="77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cs-CZ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AKP ČR</a:t>
            </a:r>
            <a:endParaRPr/>
          </a:p>
          <a:p>
            <a:pPr marL="0" marR="0" lvl="0" indent="88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8890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97703" y="1620678"/>
            <a:ext cx="2880064" cy="77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9"/>
              <a:buFont typeface="Calibri"/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Leaning Unit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 descr="V Česku dramaticky chybějí kliničtí psychologové, dětští kliničtí  psychologové a psychoterapeuti | Pedagogicke.inf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063" y="5762873"/>
            <a:ext cx="1150341" cy="92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71487" y="1103540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2200" b="1"/>
              <a:t>L.U. 4– Content</a:t>
            </a:r>
            <a:br>
              <a:rPr lang="cs-CZ" sz="2200" b="1"/>
            </a:br>
            <a:r>
              <a:rPr lang="cs-CZ" sz="2000" b="1"/>
              <a:t/>
            </a:r>
            <a:br>
              <a:rPr lang="cs-CZ" sz="2000" b="1"/>
            </a:br>
            <a:r>
              <a:rPr lang="cs-CZ" sz="2000" b="1"/>
              <a:t>What are human rights and how can we protect them?</a:t>
            </a:r>
            <a:r>
              <a:rPr lang="cs-CZ" sz="1050"/>
              <a:t/>
            </a:r>
            <a:br>
              <a:rPr lang="cs-CZ" sz="1050"/>
            </a:br>
            <a:endParaRPr b="1"/>
          </a:p>
        </p:txBody>
      </p:sp>
      <p:grpSp>
        <p:nvGrpSpPr>
          <p:cNvPr id="104" name="Google Shape;104;p2"/>
          <p:cNvGrpSpPr/>
          <p:nvPr/>
        </p:nvGrpSpPr>
        <p:grpSpPr>
          <a:xfrm>
            <a:off x="511627" y="2051685"/>
            <a:ext cx="6005513" cy="4089024"/>
            <a:chOff x="0" y="0"/>
            <a:chExt cx="6005513" cy="4089024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276825" y="0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HUMAN RIGHTS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What are human rights?</a:t>
              </a:r>
              <a:endParaRPr/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1: Checklist of human rights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5722" y="75722"/>
              <a:ext cx="1201102" cy="605781"/>
            </a:xfrm>
            <a:prstGeom prst="roundRect">
              <a:avLst>
                <a:gd name="adj" fmla="val 16667"/>
              </a:avLst>
            </a:prstGeom>
            <a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0" y="83294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276825" y="83294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 DIMENSIONS OF DIVERSITY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Can you name several dimension of diversity and their differences?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2: Description &amp; Questions to check your knowledge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5722" y="908672"/>
              <a:ext cx="1201200" cy="605700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0" y="170435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276825" y="170435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INTERVENTION ADAPTATION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When and how should you adapt the intervention?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3: Guide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722" y="1741621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249884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276825" y="249884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ETHICS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cs-CZ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What are the ethical issues that need to be considered?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cs-CZ" sz="1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4: Explanation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5722" y="2574571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0" y="333179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276825" y="333179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libri"/>
                <a:buNone/>
              </a:pPr>
              <a:r>
                <a:rPr lang="cs-CZ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METHODS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Are you aware of right protection methods?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cs-CZ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</a:t>
              </a:r>
              <a:r>
                <a:rPr lang="cs-CZ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5: Guide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5722" y="3407520"/>
              <a:ext cx="1201102" cy="605781"/>
            </a:xfrm>
            <a:prstGeom prst="roundRect">
              <a:avLst>
                <a:gd name="adj" fmla="val 10000"/>
              </a:avLst>
            </a:pr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 descr="Vypnutá žárovka s osvětleným pozadím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558"/>
            <a:ext cx="6858000" cy="457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dk1"/>
                </a:solidFill>
              </a:rPr>
              <a:t>1 – HUMAN RIGHTS</a:t>
            </a:r>
            <a:br>
              <a:rPr lang="cs-CZ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3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p3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3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3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human rights?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do not know!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it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am aware!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288935" y="6036023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5310201" y="6130181"/>
            <a:ext cx="1046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endParaRPr/>
          </a:p>
        </p:txBody>
      </p:sp>
      <p:pic>
        <p:nvPicPr>
          <p:cNvPr id="153" name="Google Shape;153;p3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405" y="5947848"/>
            <a:ext cx="757289" cy="75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 descr="Různé barevné prášky"/>
          <p:cNvPicPr preferRelativeResize="0"/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67" y="1498524"/>
            <a:ext cx="6858000" cy="41261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2 –</a:t>
            </a:r>
            <a:r>
              <a:rPr lang="cs-CZ" sz="3200"/>
              <a:t> DIMENSIONS OF DIVERSITY</a:t>
            </a:r>
            <a:r>
              <a:rPr lang="cs-CZ"/>
              <a:t/>
            </a:r>
            <a:br>
              <a:rPr lang="cs-CZ"/>
            </a:br>
            <a:endParaRPr/>
          </a:p>
        </p:txBody>
      </p:sp>
      <p:sp>
        <p:nvSpPr>
          <p:cNvPr id="161" name="Google Shape;161;p4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2" name="Google Shape;162;p4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4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4" name="Google Shape;164;p4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5" name="Google Shape;165;p4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2156394" y="2419053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you name several dimension?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1972177" y="4562651"/>
            <a:ext cx="1129829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the sheet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your knowledge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2911576" y="6028746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2884831" y="6136927"/>
            <a:ext cx="11535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4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423" y="5947848"/>
            <a:ext cx="757289" cy="7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/>
          <p:nvPr/>
        </p:nvSpPr>
        <p:spPr>
          <a:xfrm>
            <a:off x="4791495" y="6021820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4818479" y="6140723"/>
            <a:ext cx="10461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4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342" y="5940922"/>
            <a:ext cx="757289" cy="75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5" descr="Různé barevné textilie vedle sebe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126"/>
            <a:ext cx="6858000" cy="5137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3 –</a:t>
            </a:r>
            <a:r>
              <a:rPr lang="cs-CZ" sz="3200">
                <a:solidFill>
                  <a:schemeClr val="lt1"/>
                </a:solidFill>
              </a:rPr>
              <a:t> INTERVENTION ADAPTATION</a:t>
            </a:r>
            <a:r>
              <a:rPr lang="cs-CZ">
                <a:solidFill>
                  <a:schemeClr val="lt1"/>
                </a:solidFill>
              </a:rPr>
              <a:t/>
            </a:r>
            <a:br>
              <a:rPr lang="cs-CZ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9" name="Google Shape;199;p5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p5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5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2" name="Google Shape;202;p5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2147306" y="2360548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you know when and how to adapt the intervention?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guide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4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/>
          <p:nvPr/>
        </p:nvSpPr>
        <p:spPr>
          <a:xfrm>
            <a:off x="5153079" y="6055118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 txBox="1"/>
          <p:nvPr/>
        </p:nvSpPr>
        <p:spPr>
          <a:xfrm>
            <a:off x="5153079" y="6183404"/>
            <a:ext cx="10461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5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443" y="5974036"/>
            <a:ext cx="757289" cy="75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" descr="Úzká fotka dřevěných pravítek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9107"/>
            <a:ext cx="6858000" cy="514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>
            <a:spLocks noGrp="1"/>
          </p:cNvSpPr>
          <p:nvPr>
            <p:ph type="title"/>
          </p:nvPr>
        </p:nvSpPr>
        <p:spPr>
          <a:xfrm>
            <a:off x="551855" y="1673424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4 – </a:t>
            </a:r>
            <a:r>
              <a:rPr lang="cs-CZ" sz="3200"/>
              <a:t>ETHICS</a:t>
            </a:r>
            <a:r>
              <a:rPr lang="cs-CZ">
                <a:solidFill>
                  <a:schemeClr val="lt1"/>
                </a:solidFill>
              </a:rPr>
              <a:t/>
            </a:r>
            <a:br>
              <a:rPr lang="cs-CZ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p6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4" name="Google Shape;234;p6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5" name="Google Shape;235;p6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6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2147306" y="2370120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ethical issues that need to be considered?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idea!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about it!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know!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question 5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5536795" y="6028746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5511863" y="6139546"/>
            <a:ext cx="1046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/>
          </a:p>
        </p:txBody>
      </p:sp>
      <p:pic>
        <p:nvPicPr>
          <p:cNvPr id="258" name="Google Shape;258;p6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882" y="5942517"/>
            <a:ext cx="757289" cy="75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7" descr="Šikmé zobrazení s více barvami stavebních fasád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551855" y="1604600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cs-CZ">
                <a:solidFill>
                  <a:schemeClr val="lt1"/>
                </a:solidFill>
              </a:rPr>
              <a:t>5 –</a:t>
            </a:r>
            <a:r>
              <a:rPr lang="cs-CZ" sz="3200">
                <a:solidFill>
                  <a:schemeClr val="lt1"/>
                </a:solidFill>
              </a:rPr>
              <a:t> METHODS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4174150" y="4121255"/>
            <a:ext cx="91440" cy="36173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25"/>
                </a:lnTo>
                <a:lnTo>
                  <a:pt x="60211" y="72025"/>
                </a:lnTo>
                <a:lnTo>
                  <a:pt x="60211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7" name="Google Shape;267;p7"/>
          <p:cNvSpPr/>
          <p:nvPr/>
        </p:nvSpPr>
        <p:spPr>
          <a:xfrm>
            <a:off x="3420833" y="3146942"/>
            <a:ext cx="799036" cy="35452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50"/>
                </a:lnTo>
                <a:lnTo>
                  <a:pt x="120000" y="7105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8" name="Google Shape;268;p7"/>
          <p:cNvSpPr/>
          <p:nvPr/>
        </p:nvSpPr>
        <p:spPr>
          <a:xfrm>
            <a:off x="2469795" y="4124831"/>
            <a:ext cx="91440" cy="36432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366"/>
                </a:lnTo>
                <a:lnTo>
                  <a:pt x="62129" y="72366"/>
                </a:lnTo>
                <a:lnTo>
                  <a:pt x="62129" y="120000"/>
                </a:lnTo>
              </a:path>
            </a:pathLst>
          </a:custGeom>
          <a:noFill/>
          <a:ln w="12700" cap="flat" cmpd="sng">
            <a:solidFill>
              <a:srgbClr val="3A66B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" name="Google Shape;269;p7"/>
          <p:cNvSpPr/>
          <p:nvPr/>
        </p:nvSpPr>
        <p:spPr>
          <a:xfrm>
            <a:off x="2515515" y="3146942"/>
            <a:ext cx="905318" cy="35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7"/>
          <p:cNvSpPr/>
          <p:nvPr/>
        </p:nvSpPr>
        <p:spPr>
          <a:xfrm>
            <a:off x="2072504" y="2267712"/>
            <a:ext cx="2546922" cy="87923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2197503" y="2360379"/>
            <a:ext cx="2397318" cy="69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you aware of right protection methods?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3171129" y="3029107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2072504" y="3505043"/>
            <a:ext cx="886021" cy="619788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2102759" y="3535298"/>
            <a:ext cx="825511" cy="55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2156394" y="3987100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1973081" y="4489153"/>
            <a:ext cx="1077361" cy="931932"/>
          </a:xfrm>
          <a:prstGeom prst="flowChartAlternateProcess">
            <a:avLst/>
          </a:prstGeom>
          <a:solidFill>
            <a:srgbClr val="A8D08C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1972177" y="4562651"/>
            <a:ext cx="1077361" cy="84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2198423" y="5274235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2198423" y="5276109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HERE!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3790056" y="3501466"/>
            <a:ext cx="859626" cy="619788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3820312" y="3531722"/>
            <a:ext cx="799114" cy="55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860763" y="3998866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000" tIns="8250" rIns="33000" bIns="82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3675766" y="4482986"/>
            <a:ext cx="1088529" cy="93809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3721398" y="4528779"/>
            <a:ext cx="996941" cy="84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0" tIns="10150" rIns="10150" bIns="874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cs-CZ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GREAT!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3825977" y="5288737"/>
            <a:ext cx="1077361" cy="206596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3807689" y="5297881"/>
            <a:ext cx="1077361" cy="20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6350" rIns="25400" bIns="6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cs-CZ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good to go</a:t>
            </a:r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5288935" y="6036023"/>
            <a:ext cx="1046135" cy="5643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5310201" y="6130181"/>
            <a:ext cx="10461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7" descr="Seznam obry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479" y="5942517"/>
            <a:ext cx="757289" cy="757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 txBox="1">
            <a:spLocks noGrp="1"/>
          </p:cNvSpPr>
          <p:nvPr>
            <p:ph type="title"/>
          </p:nvPr>
        </p:nvSpPr>
        <p:spPr>
          <a:xfrm>
            <a:off x="1062868" y="15757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s-CZ" sz="2400" b="1">
                <a:solidFill>
                  <a:schemeClr val="dk1"/>
                </a:solidFill>
              </a:rPr>
              <a:t>Check the overall content of Unit 4</a:t>
            </a: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r>
              <a:rPr lang="cs-CZ" sz="2000">
                <a:solidFill>
                  <a:schemeClr val="dk1"/>
                </a:solidFill>
              </a:rPr>
              <a:t>HUMAN RIGHTS</a:t>
            </a:r>
            <a:br>
              <a:rPr lang="cs-CZ" sz="2000">
                <a:solidFill>
                  <a:schemeClr val="dk1"/>
                </a:solidFill>
              </a:rPr>
            </a:br>
            <a:r>
              <a:rPr lang="cs-CZ" sz="2000">
                <a:solidFill>
                  <a:schemeClr val="dk1"/>
                </a:solidFill>
              </a:rPr>
              <a:t>How to protect them?</a:t>
            </a:r>
            <a:r>
              <a:rPr lang="cs-CZ" sz="600"/>
              <a:t/>
            </a:r>
            <a:br>
              <a:rPr lang="cs-CZ" sz="600"/>
            </a:br>
            <a:r>
              <a:rPr lang="cs-CZ" sz="1200"/>
              <a:t/>
            </a:r>
            <a:br>
              <a:rPr lang="cs-CZ" sz="1200"/>
            </a:br>
            <a:r>
              <a:rPr lang="cs-CZ" sz="2400">
                <a:solidFill>
                  <a:schemeClr val="dk1"/>
                </a:solidFill>
              </a:rPr>
              <a:t/>
            </a:r>
            <a:br>
              <a:rPr lang="cs-CZ" sz="2400">
                <a:solidFill>
                  <a:schemeClr val="dk1"/>
                </a:solidFill>
              </a:rPr>
            </a:br>
            <a:endParaRPr sz="2400"/>
          </a:p>
        </p:txBody>
      </p:sp>
      <p:grpSp>
        <p:nvGrpSpPr>
          <p:cNvPr id="298" name="Google Shape;298;p8"/>
          <p:cNvGrpSpPr/>
          <p:nvPr/>
        </p:nvGrpSpPr>
        <p:grpSpPr>
          <a:xfrm>
            <a:off x="2448233" y="2666785"/>
            <a:ext cx="3465788" cy="3399717"/>
            <a:chOff x="1951853" y="2668128"/>
            <a:chExt cx="2965045" cy="2974332"/>
          </a:xfrm>
        </p:grpSpPr>
        <p:sp>
          <p:nvSpPr>
            <p:cNvPr id="299" name="Google Shape;299;p8"/>
            <p:cNvSpPr/>
            <p:nvPr/>
          </p:nvSpPr>
          <p:spPr>
            <a:xfrm>
              <a:off x="4142172" y="4262229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3388855" y="3287916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2437817" y="4265805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2483537" y="3287916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03" name="Google Shape;303;p8"/>
            <p:cNvSpPr/>
            <p:nvPr/>
          </p:nvSpPr>
          <p:spPr>
            <a:xfrm>
              <a:off x="1997345" y="2668128"/>
              <a:ext cx="2734972" cy="619788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1979057" y="2696558"/>
              <a:ext cx="2635595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cs-CZ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you know what are human rights and how to protect them?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139151" y="3170081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3139151" y="3170081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040526" y="3646017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 txBox="1"/>
            <p:nvPr/>
          </p:nvSpPr>
          <p:spPr>
            <a:xfrm>
              <a:off x="2070781" y="3676272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cs-CZ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106683" y="413984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2053391" y="414653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13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Answer</a:t>
              </a:r>
              <a:endParaRPr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951853" y="4630127"/>
              <a:ext cx="1066611" cy="931932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 txBox="1"/>
            <p:nvPr/>
          </p:nvSpPr>
          <p:spPr>
            <a:xfrm>
              <a:off x="1997345" y="4675619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cs-CZ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go back to Activity 1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758078" y="3642440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 txBox="1"/>
            <p:nvPr/>
          </p:nvSpPr>
          <p:spPr>
            <a:xfrm>
              <a:off x="3788334" y="3672696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cs-CZ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3828785" y="413984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 txBox="1"/>
            <p:nvPr/>
          </p:nvSpPr>
          <p:spPr>
            <a:xfrm>
              <a:off x="3828785" y="413984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13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Answer</a:t>
              </a:r>
              <a:endParaRPr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3643788" y="4623960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 txBox="1"/>
            <p:nvPr/>
          </p:nvSpPr>
          <p:spPr>
            <a:xfrm>
              <a:off x="3689582" y="4669754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cs-CZ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839537" y="5435864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125621" y="5418910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2106682" y="5412220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13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problem! </a:t>
              </a:r>
              <a:endParaRPr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 txBox="1"/>
            <p:nvPr/>
          </p:nvSpPr>
          <p:spPr>
            <a:xfrm>
              <a:off x="3839537" y="5435864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 job!</a:t>
              </a:r>
              <a:endParaRPr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8" descr="Žárovka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4252" y="363396"/>
            <a:ext cx="3578192" cy="357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 descr="Kolekce kruhů v různých velikostech a vzorcích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50" y="3519457"/>
            <a:ext cx="2551624" cy="25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9" descr="Bílá květina blossoming na zeleném pozadí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"/>
          <p:cNvSpPr/>
          <p:nvPr/>
        </p:nvSpPr>
        <p:spPr>
          <a:xfrm>
            <a:off x="1699161" y="2357219"/>
            <a:ext cx="91440" cy="5256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120000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2" name="Google Shape;332;p9"/>
          <p:cNvSpPr/>
          <p:nvPr/>
        </p:nvSpPr>
        <p:spPr>
          <a:xfrm>
            <a:off x="866299" y="1447438"/>
            <a:ext cx="1757164" cy="909781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910711" y="1491850"/>
            <a:ext cx="1668340" cy="8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2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cs-CZ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1217732" y="2155046"/>
            <a:ext cx="1581447" cy="303260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 txBox="1"/>
          <p:nvPr/>
        </p:nvSpPr>
        <p:spPr>
          <a:xfrm>
            <a:off x="1217732" y="2155046"/>
            <a:ext cx="1581447" cy="30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10150" rIns="40625" bIns="101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r>
              <a:rPr lang="cs-CZ"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 have finished</a:t>
            </a:r>
            <a:endParaRPr sz="16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866299" y="2882871"/>
            <a:ext cx="1757164" cy="909781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 txBox="1"/>
          <p:nvPr/>
        </p:nvSpPr>
        <p:spPr>
          <a:xfrm>
            <a:off x="910711" y="2927283"/>
            <a:ext cx="1668340" cy="82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5" tIns="11425" rIns="11425" bIns="1283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cs-CZ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to another unit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1217732" y="3590479"/>
            <a:ext cx="1581447" cy="303260"/>
          </a:xfrm>
          <a:prstGeom prst="rect">
            <a:avLst/>
          </a:prstGeom>
          <a:solidFill>
            <a:schemeClr val="lt1">
              <a:alpha val="89411"/>
            </a:schemeClr>
          </a:solidFill>
          <a:ln w="127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1217732" y="3590479"/>
            <a:ext cx="1581447" cy="30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50" tIns="12050" rIns="48250" bIns="120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None/>
            </a:pPr>
            <a:r>
              <a:rPr lang="cs-CZ"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if you need</a:t>
            </a:r>
            <a:endParaRPr sz="1600" i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Custom</PresentationFormat>
  <Paragraphs>97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di Office</vt:lpstr>
      <vt:lpstr>HUMAN RIGHTS   Pre-intervention </vt:lpstr>
      <vt:lpstr>L.U. 4– Content  What are human rights and how can we protect them? </vt:lpstr>
      <vt:lpstr>1 – HUMAN RIGHTS </vt:lpstr>
      <vt:lpstr>2 – DIMENSIONS OF DIVERSITY </vt:lpstr>
      <vt:lpstr>3 – INTERVENTION ADAPTATION </vt:lpstr>
      <vt:lpstr>4 – ETHICS </vt:lpstr>
      <vt:lpstr>5 – METHODS</vt:lpstr>
      <vt:lpstr>Check the overall content of Unit 4  HUMAN RIGHTS How to protect them?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  Pre-intervention</dc:title>
  <dc:creator>Giorgio Fantini</dc:creator>
  <cp:lastModifiedBy>Antonio Giordano</cp:lastModifiedBy>
  <cp:revision>2</cp:revision>
  <dcterms:created xsi:type="dcterms:W3CDTF">2021-12-29T09:32:30Z</dcterms:created>
  <dcterms:modified xsi:type="dcterms:W3CDTF">2022-07-19T12:40:59Z</dcterms:modified>
</cp:coreProperties>
</file>