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6858000"/>
  <p:notesSz cx="6858000" cy="9144000"/>
  <p:embeddedFontLst>
    <p:embeddedFont>
      <p:font typeface="Times" panose="02020603050405020304" pitchFamily="18" charset="0"/>
      <p:regular r:id="rId12"/>
      <p:bold r:id="rId13"/>
      <p:italic r:id="rId14"/>
      <p:boldItalic r:id="rId15"/>
    </p:embeddedFont>
    <p:embeddedFont>
      <p:font typeface="Pinyon Scrip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VR/o+1IxLt3EqW1MZqpjcO8oL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004" y="-352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205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227545"/>
            <a:ext cx="1932500" cy="5034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1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80367" y="3413796"/>
            <a:ext cx="6697266" cy="183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194"/>
              <a:buFont typeface="Calibri"/>
              <a:buNone/>
            </a:pPr>
            <a:r>
              <a:rPr lang="it-IT" sz="1600" b="1"/>
              <a:t>Toolkit 1</a:t>
            </a:r>
            <a:br>
              <a:rPr lang="it-IT" sz="1600" b="1"/>
            </a:br>
            <a:r>
              <a:rPr lang="it-IT" sz="1600" b="1"/>
              <a:t>Leaning Unit 11</a:t>
            </a: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2000"/>
              <a:t>IDENTIFICATION OF DYSFUNCTIONAL THOUGHTS</a:t>
            </a:r>
            <a:br>
              <a:rPr lang="it-IT" sz="2000"/>
            </a:br>
            <a:r>
              <a:rPr lang="it-IT" sz="2000"/>
              <a:t>&amp;</a:t>
            </a:r>
            <a:br>
              <a:rPr lang="it-IT" sz="2000"/>
            </a:br>
            <a:r>
              <a:rPr lang="it-IT" sz="2000"/>
              <a:t>PROMOTION OF MORE ECOLOGICAL THINKING</a:t>
            </a:r>
            <a:r>
              <a:rPr lang="it-IT" sz="800"/>
              <a:t/>
            </a:r>
            <a:br>
              <a:rPr lang="it-IT" sz="800"/>
            </a:br>
            <a:r>
              <a:rPr lang="it-IT" sz="1600"/>
              <a:t/>
            </a:r>
            <a:br>
              <a:rPr lang="it-IT" sz="1600"/>
            </a:br>
            <a:r>
              <a:rPr lang="it-IT" sz="1600" b="1"/>
              <a:t>Pre intervention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endParaRPr sz="1350"/>
          </a:p>
        </p:txBody>
      </p:sp>
      <p:sp>
        <p:nvSpPr>
          <p:cNvPr id="94" name="Google Shape;94;p1"/>
          <p:cNvSpPr txBox="1"/>
          <p:nvPr/>
        </p:nvSpPr>
        <p:spPr>
          <a:xfrm>
            <a:off x="397775" y="4828508"/>
            <a:ext cx="42105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AKP ČR</a:t>
            </a:r>
            <a:endParaRPr sz="101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 descr="V Česku dramaticky chybějí kliničtí psychologové, dětští kliničtí  psychologové a psychoterapeuti | Pedagogicke.inf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63" y="5862393"/>
            <a:ext cx="1150341" cy="92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Dominy spadající do řady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251" y="552893"/>
            <a:ext cx="4057684" cy="2698158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71487" y="1148819"/>
            <a:ext cx="5915025" cy="38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2200" b="1"/>
              <a:t>Unit 11 – Content</a:t>
            </a:r>
            <a:r>
              <a:rPr lang="it-IT" sz="2000" b="1"/>
              <a:t/>
            </a:r>
            <a:br>
              <a:rPr lang="it-IT" sz="2000" b="1"/>
            </a:br>
            <a:r>
              <a:rPr lang="it-IT" sz="2000" b="1"/>
              <a:t/>
            </a:r>
            <a:br>
              <a:rPr lang="it-IT" sz="2000" b="1"/>
            </a:br>
            <a:r>
              <a:rPr lang="it-IT" sz="2200"/>
              <a:t>How to identify dysfunctional thoughts and promote more ecological thinking?</a:t>
            </a:r>
            <a:r>
              <a:rPr lang="it-IT" sz="1050"/>
              <a:t/>
            </a:r>
            <a:br>
              <a:rPr lang="it-IT" sz="1050"/>
            </a:br>
            <a:endParaRPr b="1"/>
          </a:p>
        </p:txBody>
      </p:sp>
      <p:grpSp>
        <p:nvGrpSpPr>
          <p:cNvPr id="102" name="Google Shape;102;p2"/>
          <p:cNvGrpSpPr/>
          <p:nvPr/>
        </p:nvGrpSpPr>
        <p:grpSpPr>
          <a:xfrm>
            <a:off x="471487" y="1858577"/>
            <a:ext cx="6005513" cy="3398529"/>
            <a:chOff x="0" y="0"/>
            <a:chExt cx="6005513" cy="3398529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264038" y="0"/>
              <a:ext cx="4741474" cy="6293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TYPES OF DYSFUNCTIONAL THOUGHTS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Are you aware of dysfunctional thoughts and how often you use them?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1: List of dysfunctional thoughts and rating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0655" y="62935"/>
              <a:ext cx="1201102" cy="503485"/>
            </a:xfrm>
            <a:prstGeom prst="roundRect">
              <a:avLst>
                <a:gd name="adj" fmla="val 16667"/>
              </a:avLst>
            </a:pr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0" y="692293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264038" y="692293"/>
              <a:ext cx="4741474" cy="6293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CORE BELIEFS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What are core beliefs and how they influence your thinking?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2: Information sheet on core beliefs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2935" y="755228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1416551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264038" y="1416551"/>
              <a:ext cx="4741474" cy="6293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COGNITIVE RESTRUCTURALIZATION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How do you work with your dysfunctional thoughts?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3: Fill a list of techniques  and information sheet of recommended methods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935" y="1447521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2076879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264038" y="2076879"/>
              <a:ext cx="4741474" cy="6293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CRITICAL THINKING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What are critical thinking skills?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4: List of critical thinking skills and recommended exercise  and resources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2935" y="2139815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2769172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264038" y="2769172"/>
              <a:ext cx="4741474" cy="6293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POSITIVE PSYCHOLOGY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Question: Do you master techniques of positive psychology?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5: Palate of techniques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935" y="2832108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 descr="Malá, střední a velká žárovka nad rámečky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934"/>
            <a:ext cx="6930451" cy="460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551855" y="152712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>
                <a:solidFill>
                  <a:schemeClr val="dk1"/>
                </a:solidFill>
              </a:rPr>
              <a:t>1 – </a:t>
            </a:r>
            <a:r>
              <a:rPr lang="it-IT" sz="3200" dirty="0"/>
              <a:t>TYPES OF DYSFUCNTIONAL THOUGHTS</a:t>
            </a:r>
            <a:r>
              <a:rPr lang="it-IT" dirty="0">
                <a:solidFill>
                  <a:schemeClr val="dk1"/>
                </a:solidFill>
              </a:rPr>
              <a:t/>
            </a: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sp>
        <p:nvSpPr>
          <p:cNvPr id="125" name="Google Shape;125;p3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3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3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3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aware of dysfunctional thoughts and how often you use them?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 of thoughts and rating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" descr="Tři šípy ve středu terče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090"/>
            <a:ext cx="6858000" cy="448381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551855" y="1426536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dirty="0">
                <a:solidFill>
                  <a:schemeClr val="dk1"/>
                </a:solidFill>
              </a:rPr>
              <a:t>2 – </a:t>
            </a:r>
            <a:r>
              <a:rPr lang="it-IT" sz="3200" dirty="0"/>
              <a:t>CORE BELIEFS</a:t>
            </a:r>
            <a:endParaRPr dirty="0"/>
          </a:p>
        </p:txBody>
      </p:sp>
      <p:sp>
        <p:nvSpPr>
          <p:cNvPr id="156" name="Google Shape;156;p4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4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4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4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4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what are core beliefs and how they influence your thinking?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 sheet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 descr="Letecký pohled na pláž a stromy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9275"/>
            <a:ext cx="6858000" cy="51248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471450" y="1192702"/>
            <a:ext cx="59151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3600">
                <a:solidFill>
                  <a:schemeClr val="lt1"/>
                </a:solidFill>
              </a:rPr>
              <a:t/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/>
              <a:t>3. COGNITIVE RESTRUCTURALIZATION</a:t>
            </a:r>
            <a:br>
              <a:rPr lang="it-IT" sz="3600"/>
            </a:br>
            <a:r>
              <a:rPr lang="it-IT" sz="3100"/>
              <a:t/>
            </a:r>
            <a:br>
              <a:rPr lang="it-IT" sz="3100"/>
            </a:b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5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" name="Google Shape;189;p5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0" name="Google Shape;190;p5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5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aware of styles how you work with dysfunctional thought?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Fill the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Workbook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Fill the sheet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 descr="Digitální zůstatek na stupnici pomocí kruhů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275"/>
            <a:ext cx="6858000" cy="45294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title"/>
          </p:nvPr>
        </p:nvSpPr>
        <p:spPr>
          <a:xfrm>
            <a:off x="497783" y="143691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3600"/>
              <a:t/>
            </a:r>
            <a:br>
              <a:rPr lang="it-IT" sz="3600"/>
            </a:br>
            <a:r>
              <a:rPr lang="it-IT" sz="3600"/>
              <a:t>4. CRITICAL THINKING</a:t>
            </a:r>
            <a:br>
              <a:rPr lang="it-IT" sz="3600"/>
            </a:br>
            <a:r>
              <a:rPr lang="it-IT" sz="3100"/>
              <a:t/>
            </a:r>
            <a:br>
              <a:rPr lang="it-IT" sz="3100"/>
            </a:b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p6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p6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p6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" name="Google Shape;222;p6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how to use critical thinking?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check it!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3678860" y="456023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sure?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919783" y="350887"/>
            <a:ext cx="1683043" cy="6596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5027976" y="403941"/>
            <a:ext cx="1489790" cy="65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Unit 2!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771225" y="4675458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4760603" y="4716590"/>
            <a:ext cx="10461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resources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7" descr="Bílá květina blossoming na zeleném pozadí"/>
          <p:cNvPicPr preferRelativeResize="0"/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471488" y="143691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/>
              <a:t>5. POSITIVE PSYCHOLOGY</a:t>
            </a:r>
            <a:br>
              <a:rPr lang="it-IT" sz="3600"/>
            </a:br>
            <a:endParaRPr/>
          </a:p>
        </p:txBody>
      </p:sp>
      <p:sp>
        <p:nvSpPr>
          <p:cNvPr id="254" name="Google Shape;254;p7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5" name="Google Shape;255;p7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7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" name="Google Shape;257;p7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Google Shape;258;p7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master techniques of positive psychology?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Psychology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is never enough of positivity!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check it!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972504" y="5714997"/>
            <a:ext cx="4965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1" u="none" strike="noStrike" cap="non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Feeling happy leads to positive thinking…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>
            <a:spLocks noGrp="1"/>
          </p:cNvSpPr>
          <p:nvPr>
            <p:ph type="title"/>
          </p:nvPr>
        </p:nvSpPr>
        <p:spPr>
          <a:xfrm>
            <a:off x="551855" y="1517307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2700">
                <a:solidFill>
                  <a:schemeClr val="dk1"/>
                </a:solidFill>
              </a:rPr>
              <a:t>CHECK YOUR KNOWLEDGE OF UNIT 11</a:t>
            </a:r>
            <a:r>
              <a:rPr lang="it-IT">
                <a:solidFill>
                  <a:schemeClr val="dk1"/>
                </a:solidFill>
              </a:rPr>
              <a:t/>
            </a:r>
            <a:br>
              <a:rPr lang="it-IT">
                <a:solidFill>
                  <a:schemeClr val="dk1"/>
                </a:solidFill>
              </a:rPr>
            </a:br>
            <a:r>
              <a:rPr lang="it-IT">
                <a:solidFill>
                  <a:schemeClr val="dk1"/>
                </a:solidFill>
              </a:rPr>
              <a:t/>
            </a:r>
            <a:br>
              <a:rPr lang="it-IT">
                <a:solidFill>
                  <a:schemeClr val="dk1"/>
                </a:solidFill>
              </a:rPr>
            </a:br>
            <a:r>
              <a:rPr lang="it-IT" sz="2200">
                <a:solidFill>
                  <a:schemeClr val="dk1"/>
                </a:solidFill>
              </a:rPr>
              <a:t>Dysfunctional thoughts</a:t>
            </a:r>
            <a:r>
              <a:rPr lang="it-IT" sz="2200"/>
              <a:t/>
            </a:r>
            <a:br>
              <a:rPr lang="it-IT" sz="2200"/>
            </a:br>
            <a:r>
              <a:rPr lang="it-IT" sz="2200"/>
              <a:t>and</a:t>
            </a:r>
            <a:br>
              <a:rPr lang="it-IT" sz="2200"/>
            </a:br>
            <a:r>
              <a:rPr lang="it-IT" sz="2200"/>
              <a:t>ecological thinking?</a:t>
            </a:r>
            <a:r>
              <a:rPr lang="it-IT" sz="900"/>
              <a:t/>
            </a:r>
            <a:br>
              <a:rPr lang="it-IT" sz="900"/>
            </a:br>
            <a:r>
              <a:rPr lang="it-IT" sz="1800"/>
              <a:t/>
            </a:r>
            <a:br>
              <a:rPr lang="it-IT" sz="1800"/>
            </a:br>
            <a:r>
              <a:rPr lang="it-IT">
                <a:solidFill>
                  <a:schemeClr val="dk1"/>
                </a:solidFill>
              </a:rPr>
              <a:t/>
            </a: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grpSp>
        <p:nvGrpSpPr>
          <p:cNvPr id="284" name="Google Shape;284;p9"/>
          <p:cNvGrpSpPr/>
          <p:nvPr/>
        </p:nvGrpSpPr>
        <p:grpSpPr>
          <a:xfrm>
            <a:off x="2948975" y="2666786"/>
            <a:ext cx="2965045" cy="2974332"/>
            <a:chOff x="1951853" y="2668128"/>
            <a:chExt cx="2965045" cy="2974332"/>
          </a:xfrm>
        </p:grpSpPr>
        <p:sp>
          <p:nvSpPr>
            <p:cNvPr id="285" name="Google Shape;285;p9"/>
            <p:cNvSpPr/>
            <p:nvPr/>
          </p:nvSpPr>
          <p:spPr>
            <a:xfrm>
              <a:off x="4142172" y="4262229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3388855" y="3287916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87" name="Google Shape;287;p9"/>
            <p:cNvSpPr/>
            <p:nvPr/>
          </p:nvSpPr>
          <p:spPr>
            <a:xfrm>
              <a:off x="2437817" y="4265805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88" name="Google Shape;288;p9"/>
            <p:cNvSpPr/>
            <p:nvPr/>
          </p:nvSpPr>
          <p:spPr>
            <a:xfrm>
              <a:off x="2483537" y="3287916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89" name="Google Shape;289;p9"/>
            <p:cNvSpPr/>
            <p:nvPr/>
          </p:nvSpPr>
          <p:spPr>
            <a:xfrm>
              <a:off x="1997345" y="2668128"/>
              <a:ext cx="2734972" cy="619788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1979057" y="2696558"/>
              <a:ext cx="2635595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you know how to ameliorate your thinking process?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139151" y="3170081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3139151" y="3170081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2040526" y="3646017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2070781" y="3676272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2106683" y="4139840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 txBox="1"/>
            <p:nvPr/>
          </p:nvSpPr>
          <p:spPr>
            <a:xfrm>
              <a:off x="2053391" y="4146530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Answer</a:t>
              </a:r>
              <a:endParaRPr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951853" y="4630127"/>
              <a:ext cx="1066611" cy="931932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 txBox="1"/>
            <p:nvPr/>
          </p:nvSpPr>
          <p:spPr>
            <a:xfrm>
              <a:off x="1997345" y="4675619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go back to Activity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758078" y="3642440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 txBox="1"/>
            <p:nvPr/>
          </p:nvSpPr>
          <p:spPr>
            <a:xfrm>
              <a:off x="3788334" y="3672696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828785" y="4139840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 txBox="1"/>
            <p:nvPr/>
          </p:nvSpPr>
          <p:spPr>
            <a:xfrm>
              <a:off x="3828785" y="4139840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Answer</a:t>
              </a:r>
              <a:endParaRPr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643788" y="4623960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 txBox="1"/>
            <p:nvPr/>
          </p:nvSpPr>
          <p:spPr>
            <a:xfrm>
              <a:off x="3689582" y="4669754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839537" y="5435864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2125621" y="5418910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 txBox="1"/>
            <p:nvPr/>
          </p:nvSpPr>
          <p:spPr>
            <a:xfrm>
              <a:off x="2106682" y="5412220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problem! </a:t>
              </a:r>
              <a:endParaRPr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 txBox="1"/>
            <p:nvPr/>
          </p:nvSpPr>
          <p:spPr>
            <a:xfrm>
              <a:off x="3839537" y="5435864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 job!</a:t>
              </a:r>
              <a:endParaRPr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" name="Google Shape;309;p9" descr="Malé bílé žárovky s jednou velkou žlutou světle žárovkou nakreslené na černém povrchu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3933" y="3191162"/>
            <a:ext cx="2975674" cy="1983782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0"/>
          <p:cNvGrpSpPr/>
          <p:nvPr/>
        </p:nvGrpSpPr>
        <p:grpSpPr>
          <a:xfrm>
            <a:off x="4042118" y="3276238"/>
            <a:ext cx="1932880" cy="2446301"/>
            <a:chOff x="1991072" y="663"/>
            <a:chExt cx="1932880" cy="2446301"/>
          </a:xfrm>
        </p:grpSpPr>
        <p:sp>
          <p:nvSpPr>
            <p:cNvPr id="315" name="Google Shape;315;p10"/>
            <p:cNvSpPr/>
            <p:nvPr/>
          </p:nvSpPr>
          <p:spPr>
            <a:xfrm>
              <a:off x="2823934" y="910444"/>
              <a:ext cx="91440" cy="525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6" name="Google Shape;316;p10"/>
            <p:cNvSpPr/>
            <p:nvPr/>
          </p:nvSpPr>
          <p:spPr>
            <a:xfrm>
              <a:off x="1991072" y="663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2035484" y="45075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10150" rIns="40625" bIns="101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it-IT" sz="1600" b="0" i="1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991072" y="1436096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 txBox="1"/>
            <p:nvPr/>
          </p:nvSpPr>
          <p:spPr>
            <a:xfrm>
              <a:off x="2035484" y="1480508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another unit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12050" rIns="48250" bIns="120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00"/>
                <a:buFont typeface="Calibri"/>
                <a:buNone/>
              </a:pPr>
              <a:r>
                <a:rPr lang="it-IT" sz="1600" b="0" i="1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6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4" name="Google Shape;324;p10" descr="Spokojená včel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71" y="530449"/>
            <a:ext cx="3756657" cy="3756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Custom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</vt:lpstr>
      <vt:lpstr>Pinyon Script</vt:lpstr>
      <vt:lpstr>Calibri</vt:lpstr>
      <vt:lpstr>Tema di Office</vt:lpstr>
      <vt:lpstr>Toolkit 1 Leaning Unit 11  IDENTIFICATION OF DYSFUNCTIONAL THOUGHTS &amp; PROMOTION OF MORE ECOLOGICAL THINKING  Pre intervention </vt:lpstr>
      <vt:lpstr>Unit 11 – Content  How to identify dysfunctional thoughts and promote more ecological thinking? </vt:lpstr>
      <vt:lpstr>1 – TYPES OF DYSFUCNTIONAL THOUGHTS </vt:lpstr>
      <vt:lpstr>2 – CORE BELIEFS</vt:lpstr>
      <vt:lpstr> 3. COGNITIVE RESTRUCTURALIZATION  </vt:lpstr>
      <vt:lpstr> 4. CRITICAL THINKING  </vt:lpstr>
      <vt:lpstr>5. POSITIVE PSYCHOLOGY </vt:lpstr>
      <vt:lpstr>CHECK YOUR KNOWLEDGE OF UNIT 11  Dysfunctional thoughts and ecological thinking?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1 Leaning Unit 11  IDENTIFICATION OF DYSFUNCTIONAL THOUGHTS &amp; PROMOTION OF MORE ECOLOGICAL THINKING  Pre intervention</dc:title>
  <dc:creator>Giorgio Fantini</dc:creator>
  <cp:lastModifiedBy>Antonio Giordano</cp:lastModifiedBy>
  <cp:revision>3</cp:revision>
  <dcterms:created xsi:type="dcterms:W3CDTF">2021-12-29T09:32:30Z</dcterms:created>
  <dcterms:modified xsi:type="dcterms:W3CDTF">2022-07-20T08:53:55Z</dcterms:modified>
</cp:coreProperties>
</file>