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6858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Pvn0krgeNCEVqbZ91zdUuocYM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8" name="Google Shape;138;p2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4" name="Google Shape;154;p3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8" name="Google Shape;178;p3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12633"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title"/>
          </p:nvPr>
        </p:nvSpPr>
        <p:spPr>
          <a:xfrm>
            <a:off x="80280" y="3194280"/>
            <a:ext cx="6697080" cy="183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b="1" lang="it-IT" sz="16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it-IT" sz="1600"/>
            </a:br>
            <a:r>
              <a:rPr b="1" lang="it-IT" sz="16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Leaning Unit 6</a:t>
            </a:r>
            <a:br>
              <a:rPr lang="it-IT" sz="1600"/>
            </a:br>
            <a:r>
              <a:rPr b="1" lang="it-IT" sz="24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Learning from Experience – Rely on Collective Intervention Capacities</a:t>
            </a:r>
            <a:br>
              <a:rPr lang="it-IT" sz="2400"/>
            </a:br>
            <a:br>
              <a:rPr lang="it-IT" sz="1600"/>
            </a:br>
            <a:r>
              <a:rPr b="1" lang="it-IT" sz="16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 intervention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0" sz="13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0" y="4941360"/>
            <a:ext cx="4210200" cy="13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(I.G.A.A.)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010"/>
              <a:buFont typeface="Arial"/>
              <a:buNone/>
            </a:pPr>
            <a:r>
              <a:t/>
            </a:r>
            <a:endParaRPr b="0" i="0" sz="101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010"/>
              <a:buFont typeface="Arial"/>
              <a:buNone/>
            </a:pPr>
            <a:r>
              <a:t/>
            </a:r>
            <a:endParaRPr b="0" i="0" sz="101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" y="5688000"/>
            <a:ext cx="1117800" cy="109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y\Desktop\Toolkit\Toolkit 1 LU 6 Learning from experience\pictures Toolkit 1 UL 6 Learning from experience\unplash 1 toolkit1\ΕΞΩΦΥΛΛΟ Experiential learning ashley-batz-betmVWGYcLY-unsplash.jpg" id="197" name="Google Shape;1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6640" y="764640"/>
            <a:ext cx="3816000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>
            <p:ph idx="4294967295" type="title"/>
          </p:nvPr>
        </p:nvSpPr>
        <p:spPr>
          <a:xfrm>
            <a:off x="471600" y="808560"/>
            <a:ext cx="5914800" cy="38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b="1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6 – Synops</a:t>
            </a: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br>
              <a:rPr b="0" i="0" lang="it-IT" sz="2000" u="none" cap="none" strike="noStrike"/>
            </a:br>
            <a:r>
              <a:rPr b="1" i="0" lang="it-IT" sz="1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Learning from Experience – Rely on Collective Intervention Capacities </a:t>
            </a:r>
            <a:br>
              <a:rPr b="0" i="0" lang="it-IT" sz="1050" u="none" cap="none" strike="noStrike"/>
            </a:b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 txBox="1"/>
          <p:nvPr>
            <p:ph idx="4294967295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"/>
          <p:cNvGrpSpPr/>
          <p:nvPr/>
        </p:nvGrpSpPr>
        <p:grpSpPr>
          <a:xfrm>
            <a:off x="511560" y="1383120"/>
            <a:ext cx="6085440" cy="4853880"/>
            <a:chOff x="511560" y="1383120"/>
            <a:chExt cx="6085440" cy="4853880"/>
          </a:xfrm>
        </p:grpSpPr>
        <p:sp>
          <p:nvSpPr>
            <p:cNvPr id="205" name="Google Shape;205;p2"/>
            <p:cNvSpPr/>
            <p:nvPr/>
          </p:nvSpPr>
          <p:spPr>
            <a:xfrm>
              <a:off x="511560" y="1383120"/>
              <a:ext cx="6085440" cy="898560"/>
            </a:xfrm>
            <a:prstGeom prst="roundRect">
              <a:avLst>
                <a:gd fmla="val 10000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05400" y="1383120"/>
              <a:ext cx="4791600" cy="898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Key words: Aspects of Experiential Learning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Are you familiar with the concept of experiential learning?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Aspects involved in Experiential Learning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88240" y="1473120"/>
              <a:ext cx="1216800" cy="718920"/>
            </a:xfrm>
            <a:prstGeom prst="roundRect">
              <a:avLst>
                <a:gd fmla="val 16667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11560" y="2372040"/>
              <a:ext cx="6085440" cy="898560"/>
            </a:xfrm>
            <a:prstGeom prst="roundRect">
              <a:avLst>
                <a:gd fmla="val 10000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05400" y="2372040"/>
              <a:ext cx="4791600" cy="898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 Key words:  Negative feelings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Are you aware of your negative feelings, </a:t>
              </a:r>
              <a:r>
                <a:rPr b="0" i="0" lang="it-IT" sz="1000" u="sng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before</a:t>
              </a: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engaging in an emergency intervention?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2a: Examining negative feelings</a:t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2b: Negative feelings awareness</a:t>
              </a:r>
              <a:endPara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8240" y="2461680"/>
              <a:ext cx="1216800" cy="7189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11560" y="3406320"/>
              <a:ext cx="6085440" cy="898560"/>
            </a:xfrm>
            <a:prstGeom prst="roundRect">
              <a:avLst>
                <a:gd fmla="val 10000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805400" y="3406320"/>
              <a:ext cx="4791600" cy="898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Key words: Critical thinking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Questions:  Are there ways to promote higher levels of critical thinking?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3a: How to develop essential skills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3b: https://www.inc.com/larry-alton/7-mental-exercises-to-make-you-a-better-critical-thinker.html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57240" lvl="0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8240" y="3450600"/>
              <a:ext cx="1216800" cy="7189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11560" y="4349520"/>
              <a:ext cx="6085440" cy="898560"/>
            </a:xfrm>
            <a:prstGeom prst="roundRect">
              <a:avLst>
                <a:gd fmla="val 10000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05400" y="4349520"/>
              <a:ext cx="4791600" cy="898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Key words: Self-awareness promotion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Are you aware of what could encourage you to promote self-awareness through experiential learning?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Developing Self-awareness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8240" y="4439520"/>
              <a:ext cx="1216800" cy="7189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1560" y="5338440"/>
              <a:ext cx="6085440" cy="898560"/>
            </a:xfrm>
            <a:prstGeom prst="roundRect">
              <a:avLst>
                <a:gd fmla="val 10000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805400" y="5338440"/>
              <a:ext cx="4791600" cy="898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Key words: Upgrading the learning process 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Question: Do you know how to upgrade  the level of the learning process?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5a: Incr</a:t>
              </a:r>
              <a:r>
                <a:rPr lang="it-IT"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ea</a:t>
              </a: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sing the level of complexity during Experiential Learning process</a:t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3500" lvl="1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5b: Upgrading the level of the learning process</a:t>
              </a:r>
              <a:endPara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88240" y="5428440"/>
              <a:ext cx="1216800" cy="7189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"/>
          <p:cNvSpPr/>
          <p:nvPr/>
        </p:nvSpPr>
        <p:spPr>
          <a:xfrm>
            <a:off x="620640" y="1484640"/>
            <a:ext cx="1151640" cy="719640"/>
          </a:xfrm>
          <a:prstGeom prst="roundRect">
            <a:avLst>
              <a:gd fmla="val 24913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20640" y="2493000"/>
            <a:ext cx="1151640" cy="71964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548640" y="3501000"/>
            <a:ext cx="1223640" cy="71964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20640" y="4437000"/>
            <a:ext cx="1151640" cy="71964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20640" y="5445360"/>
            <a:ext cx="1151640" cy="71964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1. exper learning taras-hrytsak-VIEfAkW-9c0-unsplash.jpg" id="229" name="Google Shape;2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640"/>
            <a:ext cx="6857640" cy="5472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30" name="Google Shape;230;p3"/>
          <p:cNvSpPr txBox="1"/>
          <p:nvPr>
            <p:ph idx="4294967295" type="title"/>
          </p:nvPr>
        </p:nvSpPr>
        <p:spPr>
          <a:xfrm>
            <a:off x="692640" y="260640"/>
            <a:ext cx="583236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3300" u="none" cap="none" strike="noStrike"/>
            </a:br>
            <a:r>
              <a:rPr b="1" i="0" lang="it-IT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– </a:t>
            </a: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Aspects of Experiential Learning </a:t>
            </a:r>
            <a:br>
              <a:rPr b="0" i="0" lang="it-IT" sz="3300" u="none" cap="none" strike="noStrike"/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3"/>
          <p:cNvGrpSpPr/>
          <p:nvPr/>
        </p:nvGrpSpPr>
        <p:grpSpPr>
          <a:xfrm>
            <a:off x="1412640" y="1845000"/>
            <a:ext cx="4464360" cy="4383000"/>
            <a:chOff x="1412640" y="1845000"/>
            <a:chExt cx="4464360" cy="4383000"/>
          </a:xfrm>
        </p:grpSpPr>
        <p:sp>
          <p:nvSpPr>
            <p:cNvPr id="232" name="Google Shape;232;p3"/>
            <p:cNvSpPr/>
            <p:nvPr/>
          </p:nvSpPr>
          <p:spPr>
            <a:xfrm>
              <a:off x="4349520" y="4158000"/>
              <a:ext cx="122400" cy="5245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3"/>
            <p:cNvSpPr/>
            <p:nvPr/>
          </p:nvSpPr>
          <p:spPr>
            <a:xfrm>
              <a:off x="3339360" y="2744280"/>
              <a:ext cx="1071000" cy="5140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3"/>
            <p:cNvSpPr/>
            <p:nvPr/>
          </p:nvSpPr>
          <p:spPr>
            <a:xfrm>
              <a:off x="2064240" y="4163040"/>
              <a:ext cx="122400" cy="5281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5" name="Google Shape;235;p3"/>
            <p:cNvSpPr/>
            <p:nvPr/>
          </p:nvSpPr>
          <p:spPr>
            <a:xfrm>
              <a:off x="2125440" y="2744280"/>
              <a:ext cx="1213560" cy="5191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3"/>
            <p:cNvSpPr/>
            <p:nvPr/>
          </p:nvSpPr>
          <p:spPr>
            <a:xfrm>
              <a:off x="2382120" y="1845000"/>
              <a:ext cx="1914120" cy="89892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22800" y="1888560"/>
              <a:ext cx="183312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Are you familiar with the concept of experiential learning</a:t>
              </a:r>
              <a:r>
                <a:rPr b="0" i="0" lang="it-IT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 </a:t>
              </a:r>
              <a:endParaRPr b="0" i="0" sz="105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531800" y="3263760"/>
              <a:ext cx="1187640" cy="8989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572120" y="3307680"/>
              <a:ext cx="110628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412640" y="4691520"/>
              <a:ext cx="1429560" cy="135180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473840" y="4757760"/>
              <a:ext cx="1307520" cy="121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706040" y="5712840"/>
              <a:ext cx="1833120" cy="5151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Aspects involved in Experiential Learning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704600" y="5608440"/>
              <a:ext cx="1686600" cy="5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834360" y="3258720"/>
              <a:ext cx="1152000" cy="8989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875040" y="3302280"/>
              <a:ext cx="107100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681000" y="4682880"/>
              <a:ext cx="1459080" cy="13608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742560" y="4749120"/>
              <a:ext cx="1336320" cy="1227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077000" y="5613120"/>
              <a:ext cx="1800000" cy="3358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Negative feelings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858120" y="5613120"/>
              <a:ext cx="1443960" cy="29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2. Negative Feeling mario-dobelmann-QKBc8uYQDH0-unsplash.jpg"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640"/>
            <a:ext cx="6857640" cy="5472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55" name="Google Shape;255;p4"/>
          <p:cNvSpPr txBox="1"/>
          <p:nvPr>
            <p:ph idx="4294967295" type="title"/>
          </p:nvPr>
        </p:nvSpPr>
        <p:spPr>
          <a:xfrm>
            <a:off x="548640" y="188640"/>
            <a:ext cx="5914800" cy="93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4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3600" u="none" cap="none" strike="noStrike"/>
            </a:br>
            <a:br>
              <a:rPr b="0" i="0" lang="it-IT" sz="3600" u="none" cap="none" strike="noStrike"/>
            </a:b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2 - Negative feelings</a:t>
            </a:r>
            <a:br>
              <a:rPr b="0" i="0" lang="it-IT" sz="3600" u="none" cap="none" strike="noStrike"/>
            </a:br>
            <a:br>
              <a:rPr b="0" i="0" lang="it-IT" sz="3300" u="none" cap="none" strike="noStrike"/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4"/>
          <p:cNvGrpSpPr/>
          <p:nvPr/>
        </p:nvGrpSpPr>
        <p:grpSpPr>
          <a:xfrm>
            <a:off x="764640" y="1340640"/>
            <a:ext cx="5544000" cy="4813560"/>
            <a:chOff x="764640" y="1340640"/>
            <a:chExt cx="5544000" cy="4813560"/>
          </a:xfrm>
        </p:grpSpPr>
        <p:sp>
          <p:nvSpPr>
            <p:cNvPr id="257" name="Google Shape;257;p4"/>
            <p:cNvSpPr/>
            <p:nvPr/>
          </p:nvSpPr>
          <p:spPr>
            <a:xfrm>
              <a:off x="4949280" y="3601800"/>
              <a:ext cx="207720" cy="9072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3584520" y="2219760"/>
              <a:ext cx="1447200" cy="5025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4"/>
            <p:cNvSpPr/>
            <p:nvPr/>
          </p:nvSpPr>
          <p:spPr>
            <a:xfrm>
              <a:off x="1340640" y="3645000"/>
              <a:ext cx="165240" cy="516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0" name="Google Shape;260;p4"/>
            <p:cNvSpPr/>
            <p:nvPr/>
          </p:nvSpPr>
          <p:spPr>
            <a:xfrm>
              <a:off x="1700640" y="2219760"/>
              <a:ext cx="1883160" cy="507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1" name="Google Shape;261;p4"/>
            <p:cNvSpPr/>
            <p:nvPr/>
          </p:nvSpPr>
          <p:spPr>
            <a:xfrm>
              <a:off x="2290680" y="1340640"/>
              <a:ext cx="2586960" cy="87876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345400" y="1383840"/>
              <a:ext cx="2477160" cy="792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b="0" i="0" lang="it-IT" sz="10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Are you aware of your negative feelings, </a:t>
              </a:r>
              <a:r>
                <a:rPr b="0" i="0" lang="it-IT" sz="1200" u="sng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before</a:t>
              </a: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engaging in an emergency intervention?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836640" y="2709000"/>
              <a:ext cx="1604880" cy="87876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8640" y="2709000"/>
              <a:ext cx="1495440" cy="792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653000" y="4149000"/>
              <a:ext cx="1439640" cy="100764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1000" y="4005000"/>
              <a:ext cx="1295640" cy="1120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r>
                <a:rPr lang="it-IT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869000" y="4941000"/>
              <a:ext cx="1439640" cy="4316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your feelings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64640" y="5157360"/>
              <a:ext cx="1295640" cy="431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50" lIns="22675" spcFirstLastPara="1" rIns="22675" wrap="square" tIns="5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Negative feelings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refer to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253400" y="2722680"/>
              <a:ext cx="1557000" cy="87876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308120" y="2765520"/>
              <a:ext cx="1447560" cy="792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069000" y="4869000"/>
              <a:ext cx="1395720" cy="115164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069000" y="4869000"/>
              <a:ext cx="1367640" cy="1007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501000" y="5805360"/>
              <a:ext cx="1663560" cy="3488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Critical thinking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725000" y="5024160"/>
              <a:ext cx="1511640" cy="348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4"/>
          <p:cNvSpPr/>
          <p:nvPr/>
        </p:nvSpPr>
        <p:spPr>
          <a:xfrm>
            <a:off x="908640" y="4077000"/>
            <a:ext cx="1295640" cy="1223640"/>
          </a:xfrm>
          <a:prstGeom prst="flowChartAlternateProcess">
            <a:avLst/>
          </a:prstGeom>
          <a:solidFill>
            <a:schemeClr val="accent6"/>
          </a:solidFill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1196640" y="5157360"/>
            <a:ext cx="1223640" cy="30348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sheet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4"/>
          <p:cNvCxnSpPr/>
          <p:nvPr/>
        </p:nvCxnSpPr>
        <p:spPr>
          <a:xfrm flipH="1">
            <a:off x="3717000" y="4653000"/>
            <a:ext cx="936000" cy="360"/>
          </a:xfrm>
          <a:prstGeom prst="straightConnector1">
            <a:avLst/>
          </a:prstGeom>
          <a:noFill/>
          <a:ln cap="flat" cmpd="sng" w="9525">
            <a:solidFill>
              <a:srgbClr val="3F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4"/>
          <p:cNvCxnSpPr/>
          <p:nvPr/>
        </p:nvCxnSpPr>
        <p:spPr>
          <a:xfrm>
            <a:off x="3717000" y="4581000"/>
            <a:ext cx="50040" cy="288000"/>
          </a:xfrm>
          <a:prstGeom prst="straightConnector1">
            <a:avLst/>
          </a:prstGeom>
          <a:noFill/>
          <a:ln cap="flat" cmpd="sng" w="9525">
            <a:solidFill>
              <a:srgbClr val="3F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4"/>
          <p:cNvCxnSpPr/>
          <p:nvPr/>
        </p:nvCxnSpPr>
        <p:spPr>
          <a:xfrm>
            <a:off x="2204640" y="4689000"/>
            <a:ext cx="864000" cy="684000"/>
          </a:xfrm>
          <a:prstGeom prst="straightConnector1">
            <a:avLst/>
          </a:prstGeom>
          <a:noFill/>
          <a:ln cap="flat" cmpd="sng" w="9525">
            <a:solidFill>
              <a:srgbClr val="3F6E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1. Experiential learning ross-sneddon-sWlDOWk0Jp8-unsplash.jpg" id="284" name="Google Shape;2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640"/>
            <a:ext cx="6857640" cy="5328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85" name="Google Shape;285;p5"/>
          <p:cNvSpPr txBox="1"/>
          <p:nvPr>
            <p:ph idx="4294967295" type="title"/>
          </p:nvPr>
        </p:nvSpPr>
        <p:spPr>
          <a:xfrm>
            <a:off x="548640" y="260640"/>
            <a:ext cx="5914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Calibri"/>
              <a:buNone/>
            </a:pPr>
            <a:r>
              <a:rPr b="1" i="0" lang="it-IT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–</a:t>
            </a: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Critical thinking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5"/>
          <p:cNvGrpSpPr/>
          <p:nvPr/>
        </p:nvGrpSpPr>
        <p:grpSpPr>
          <a:xfrm>
            <a:off x="548640" y="1340640"/>
            <a:ext cx="5544360" cy="4298760"/>
            <a:chOff x="548640" y="1340640"/>
            <a:chExt cx="5544360" cy="4298760"/>
          </a:xfrm>
        </p:grpSpPr>
        <p:sp>
          <p:nvSpPr>
            <p:cNvPr id="287" name="Google Shape;287;p5"/>
            <p:cNvSpPr/>
            <p:nvPr/>
          </p:nvSpPr>
          <p:spPr>
            <a:xfrm>
              <a:off x="4461120" y="3620520"/>
              <a:ext cx="147960" cy="5169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8" name="Google Shape;288;p5"/>
            <p:cNvSpPr/>
            <p:nvPr/>
          </p:nvSpPr>
          <p:spPr>
            <a:xfrm>
              <a:off x="3239280" y="2227320"/>
              <a:ext cx="1295640" cy="5065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9" name="Google Shape;289;p5"/>
            <p:cNvSpPr/>
            <p:nvPr/>
          </p:nvSpPr>
          <p:spPr>
            <a:xfrm>
              <a:off x="1697040" y="3625560"/>
              <a:ext cx="147960" cy="520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0" name="Google Shape;290;p5"/>
            <p:cNvSpPr/>
            <p:nvPr/>
          </p:nvSpPr>
          <p:spPr>
            <a:xfrm>
              <a:off x="1770840" y="2227320"/>
              <a:ext cx="1468080" cy="5119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p5"/>
            <p:cNvSpPr/>
            <p:nvPr/>
          </p:nvSpPr>
          <p:spPr>
            <a:xfrm>
              <a:off x="2081160" y="1340640"/>
              <a:ext cx="2315520" cy="88596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2130480" y="1384200"/>
              <a:ext cx="2217240" cy="7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Are there ways to promote higher levels of critical thinking?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052640" y="2739240"/>
              <a:ext cx="1436760" cy="88596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101600" y="2782440"/>
              <a:ext cx="1338480" cy="7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64640" y="4005000"/>
              <a:ext cx="1297440" cy="111636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764640" y="4077000"/>
              <a:ext cx="1223640" cy="863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3a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48640" y="4797000"/>
              <a:ext cx="1439640" cy="5079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Development 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essential skills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261800" y="5050440"/>
              <a:ext cx="2040480" cy="58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837960" y="2734200"/>
              <a:ext cx="1393920" cy="88596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887280" y="2777400"/>
              <a:ext cx="1295640" cy="7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652560" y="4137840"/>
              <a:ext cx="1765080" cy="134136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727080" y="4203360"/>
              <a:ext cx="1616400" cy="1210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221000" y="5054760"/>
              <a:ext cx="1872000" cy="3898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 promotion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866760" y="5054760"/>
              <a:ext cx="174708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5"/>
          <p:cNvSpPr/>
          <p:nvPr/>
        </p:nvSpPr>
        <p:spPr>
          <a:xfrm>
            <a:off x="2205000" y="4005000"/>
            <a:ext cx="1297440" cy="1116360"/>
          </a:xfrm>
          <a:prstGeom prst="flowChartAlternateProcess">
            <a:avLst/>
          </a:prstGeom>
          <a:solidFill>
            <a:schemeClr val="accent6"/>
          </a:solidFill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3b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5"/>
          <p:cNvCxnSpPr/>
          <p:nvPr/>
        </p:nvCxnSpPr>
        <p:spPr>
          <a:xfrm>
            <a:off x="2062440" y="4563360"/>
            <a:ext cx="142200" cy="360"/>
          </a:xfrm>
          <a:prstGeom prst="straightConnector1">
            <a:avLst/>
          </a:prstGeom>
          <a:noFill/>
          <a:ln cap="flat" cmpd="sng" w="9525">
            <a:solidFill>
              <a:srgbClr val="3F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5"/>
          <p:cNvSpPr/>
          <p:nvPr/>
        </p:nvSpPr>
        <p:spPr>
          <a:xfrm>
            <a:off x="2277000" y="4797000"/>
            <a:ext cx="1079640" cy="123876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https://www.inc.com/larry-alton/7-mental-exercises-to-make-you-a-better-critical-thinker.html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bubbles lanju-fotografie-4GNxednQTJ4-unsplash.jpg" id="312" name="Google Shape;3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640"/>
            <a:ext cx="6857640" cy="5184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13" name="Google Shape;313;p6"/>
          <p:cNvSpPr txBox="1"/>
          <p:nvPr>
            <p:ph idx="4294967295" type="title"/>
          </p:nvPr>
        </p:nvSpPr>
        <p:spPr>
          <a:xfrm>
            <a:off x="548640" y="332640"/>
            <a:ext cx="5914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Calibri"/>
              <a:buNone/>
            </a:pPr>
            <a:r>
              <a:rPr b="1" i="0" lang="it-IT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 –</a:t>
            </a: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Self-awareness promotion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6"/>
          <p:cNvGrpSpPr/>
          <p:nvPr/>
        </p:nvGrpSpPr>
        <p:grpSpPr>
          <a:xfrm>
            <a:off x="1412640" y="1412640"/>
            <a:ext cx="4320360" cy="4176360"/>
            <a:chOff x="1412640" y="1412640"/>
            <a:chExt cx="4320360" cy="4176360"/>
          </a:xfrm>
        </p:grpSpPr>
        <p:sp>
          <p:nvSpPr>
            <p:cNvPr id="315" name="Google Shape;315;p6"/>
            <p:cNvSpPr/>
            <p:nvPr/>
          </p:nvSpPr>
          <p:spPr>
            <a:xfrm>
              <a:off x="4254480" y="3617280"/>
              <a:ext cx="118440" cy="4996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6" name="Google Shape;316;p6"/>
            <p:cNvSpPr/>
            <p:nvPr/>
          </p:nvSpPr>
          <p:spPr>
            <a:xfrm>
              <a:off x="3277080" y="2270520"/>
              <a:ext cx="1036440" cy="489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7" name="Google Shape;317;p6"/>
            <p:cNvSpPr/>
            <p:nvPr/>
          </p:nvSpPr>
          <p:spPr>
            <a:xfrm>
              <a:off x="2043360" y="3621960"/>
              <a:ext cx="118440" cy="5032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8" name="Google Shape;318;p6"/>
            <p:cNvSpPr/>
            <p:nvPr/>
          </p:nvSpPr>
          <p:spPr>
            <a:xfrm>
              <a:off x="2102760" y="2270520"/>
              <a:ext cx="1174320" cy="49464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9" name="Google Shape;319;p6"/>
            <p:cNvSpPr/>
            <p:nvPr/>
          </p:nvSpPr>
          <p:spPr>
            <a:xfrm>
              <a:off x="2205000" y="1412640"/>
              <a:ext cx="2160000" cy="86364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277000" y="1412640"/>
              <a:ext cx="2020680" cy="863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Are you aware of what could encourage you to promote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 through experiential learning?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1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527840" y="2765520"/>
              <a:ext cx="1149120" cy="85608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567080" y="2807280"/>
              <a:ext cx="1070640" cy="772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412640" y="4125600"/>
              <a:ext cx="1383480" cy="12877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471680" y="4188600"/>
              <a:ext cx="1265400" cy="1161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696320" y="5098320"/>
              <a:ext cx="1774080" cy="4906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Developing 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1695240" y="4998960"/>
              <a:ext cx="1733400" cy="56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756240" y="2760480"/>
              <a:ext cx="1114920" cy="85608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795480" y="2802240"/>
              <a:ext cx="1036440" cy="772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7920" y="4116960"/>
              <a:ext cx="1411920" cy="12960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67320" y="4180320"/>
              <a:ext cx="1293120" cy="1169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779280" y="5003280"/>
              <a:ext cx="1953720" cy="52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Upgrading the learning process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779280" y="5003280"/>
              <a:ext cx="1809720" cy="513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cloud venki-cenation-Aed7p7TdOAc-unsplash.jpg" id="337" name="Google Shape;3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8640"/>
            <a:ext cx="6857640" cy="5184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38" name="Google Shape;338;p7"/>
          <p:cNvSpPr txBox="1"/>
          <p:nvPr>
            <p:ph idx="4294967295" type="title"/>
          </p:nvPr>
        </p:nvSpPr>
        <p:spPr>
          <a:xfrm>
            <a:off x="548640" y="404640"/>
            <a:ext cx="59148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9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b="1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 – Upgrading the learning process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7"/>
          <p:cNvGrpSpPr/>
          <p:nvPr/>
        </p:nvGrpSpPr>
        <p:grpSpPr>
          <a:xfrm>
            <a:off x="1484640" y="1628640"/>
            <a:ext cx="4176000" cy="4392360"/>
            <a:chOff x="1484640" y="1628640"/>
            <a:chExt cx="4176000" cy="4392360"/>
          </a:xfrm>
        </p:grpSpPr>
        <p:sp>
          <p:nvSpPr>
            <p:cNvPr id="340" name="Google Shape;340;p7"/>
            <p:cNvSpPr/>
            <p:nvPr/>
          </p:nvSpPr>
          <p:spPr>
            <a:xfrm>
              <a:off x="4374000" y="3942000"/>
              <a:ext cx="120240" cy="5245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1" name="Google Shape;341;p7"/>
            <p:cNvSpPr/>
            <p:nvPr/>
          </p:nvSpPr>
          <p:spPr>
            <a:xfrm>
              <a:off x="3380400" y="2528280"/>
              <a:ext cx="1053720" cy="5140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7"/>
            <p:cNvSpPr/>
            <p:nvPr/>
          </p:nvSpPr>
          <p:spPr>
            <a:xfrm>
              <a:off x="2125800" y="3947040"/>
              <a:ext cx="120240" cy="5281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3" name="Google Shape;343;p7"/>
            <p:cNvSpPr/>
            <p:nvPr/>
          </p:nvSpPr>
          <p:spPr>
            <a:xfrm>
              <a:off x="2186280" y="2528280"/>
              <a:ext cx="1193760" cy="5191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4" name="Google Shape;344;p7"/>
            <p:cNvSpPr/>
            <p:nvPr/>
          </p:nvSpPr>
          <p:spPr>
            <a:xfrm>
              <a:off x="2438640" y="1628640"/>
              <a:ext cx="1883160" cy="89892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2478240" y="1672560"/>
              <a:ext cx="180360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Do you know how to upgrade the level of the learning process</a:t>
              </a:r>
              <a:r>
                <a:rPr b="0" i="1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601640" y="3047760"/>
              <a:ext cx="1168200" cy="8989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641600" y="3091680"/>
              <a:ext cx="108864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484640" y="4475520"/>
              <a:ext cx="1406520" cy="9691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544760" y="4541760"/>
              <a:ext cx="1307880" cy="90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5a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700640" y="5301360"/>
              <a:ext cx="1800000" cy="4316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List of Recommendations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71920" y="5392440"/>
              <a:ext cx="1659600" cy="5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867480" y="3042360"/>
              <a:ext cx="1133640" cy="8989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907080" y="3086280"/>
              <a:ext cx="1053720" cy="81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717000" y="5445360"/>
              <a:ext cx="1583640" cy="57564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slide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365000" y="4869000"/>
              <a:ext cx="947880" cy="407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890520" y="5397120"/>
              <a:ext cx="1770120" cy="479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" name="Google Shape;357;p7"/>
          <p:cNvSpPr/>
          <p:nvPr/>
        </p:nvSpPr>
        <p:spPr>
          <a:xfrm>
            <a:off x="1714680" y="3167280"/>
            <a:ext cx="3428640" cy="307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7"/>
          <p:cNvSpPr/>
          <p:nvPr/>
        </p:nvSpPr>
        <p:spPr>
          <a:xfrm>
            <a:off x="3717000" y="4365000"/>
            <a:ext cx="1583640" cy="863640"/>
          </a:xfrm>
          <a:prstGeom prst="flowChartAlternateProcess">
            <a:avLst/>
          </a:prstGeom>
          <a:solidFill>
            <a:schemeClr val="accent6"/>
          </a:solidFill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5b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/>
          <p:nvPr/>
        </p:nvSpPr>
        <p:spPr>
          <a:xfrm>
            <a:off x="4653000" y="5085360"/>
            <a:ext cx="1439640" cy="287640"/>
          </a:xfrm>
          <a:prstGeom prst="rect">
            <a:avLst/>
          </a:prstGeom>
          <a:solidFill>
            <a:schemeClr val="lt1">
              <a:alpha val="89803"/>
            </a:schemeClr>
          </a:solidFill>
          <a:ln cap="flat" cmpd="sng" w="12700">
            <a:solidFill>
              <a:srgbClr val="4372C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7"/>
          <p:cNvCxnSpPr/>
          <p:nvPr/>
        </p:nvCxnSpPr>
        <p:spPr>
          <a:xfrm>
            <a:off x="4509000" y="5229000"/>
            <a:ext cx="360" cy="216000"/>
          </a:xfrm>
          <a:prstGeom prst="straightConnector1">
            <a:avLst/>
          </a:prstGeom>
          <a:noFill/>
          <a:ln cap="flat" cmpd="sng" w="9525">
            <a:solidFill>
              <a:srgbClr val="3F6E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ΕΞΩΦΥΛΛΟ Experiential learning ashley-batz-betmVWGYcLY-unsplash.jpg" id="365" name="Google Shape;3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13280"/>
            <a:ext cx="6857640" cy="506772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66" name="Google Shape;366;p8"/>
          <p:cNvSpPr txBox="1"/>
          <p:nvPr>
            <p:ph idx="4294967295" type="title"/>
          </p:nvPr>
        </p:nvSpPr>
        <p:spPr>
          <a:xfrm>
            <a:off x="476640" y="54864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1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concept</a:t>
            </a:r>
            <a:br>
              <a:rPr b="0" i="0" lang="it-IT" sz="3600" u="none" cap="none" strike="noStrike"/>
            </a:br>
            <a:r>
              <a:rPr b="1" i="0" lang="it-IT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“Learning from Experience”  </a:t>
            </a:r>
            <a:br>
              <a:rPr b="0" i="0" lang="it-IT" sz="3600" u="none" cap="none" strike="noStrike"/>
            </a:br>
            <a:br>
              <a:rPr b="0" i="0" lang="it-IT" sz="1800" u="none" cap="none" strike="noStrike"/>
            </a:br>
            <a:br>
              <a:rPr b="0" i="0" lang="it-IT" sz="3300" u="none" cap="none" strike="noStrike"/>
            </a:b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620640" y="1628640"/>
            <a:ext cx="5616720" cy="4461480"/>
            <a:chOff x="620640" y="1628640"/>
            <a:chExt cx="5616720" cy="4461480"/>
          </a:xfrm>
        </p:grpSpPr>
        <p:sp>
          <p:nvSpPr>
            <p:cNvPr id="368" name="Google Shape;368;p8"/>
            <p:cNvSpPr/>
            <p:nvPr/>
          </p:nvSpPr>
          <p:spPr>
            <a:xfrm>
              <a:off x="4844880" y="4127760"/>
              <a:ext cx="176040" cy="5666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9" name="Google Shape;369;p8"/>
            <p:cNvSpPr/>
            <p:nvPr/>
          </p:nvSpPr>
          <p:spPr>
            <a:xfrm>
              <a:off x="3391920" y="2600280"/>
              <a:ext cx="1540440" cy="555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0" name="Google Shape;370;p8"/>
            <p:cNvSpPr/>
            <p:nvPr/>
          </p:nvSpPr>
          <p:spPr>
            <a:xfrm>
              <a:off x="1557720" y="4133160"/>
              <a:ext cx="176040" cy="5706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1" name="Google Shape;371;p8"/>
            <p:cNvSpPr/>
            <p:nvPr/>
          </p:nvSpPr>
          <p:spPr>
            <a:xfrm>
              <a:off x="1645920" y="2600280"/>
              <a:ext cx="1745640" cy="5608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2" name="Google Shape;372;p8"/>
            <p:cNvSpPr/>
            <p:nvPr/>
          </p:nvSpPr>
          <p:spPr>
            <a:xfrm>
              <a:off x="2014920" y="1628640"/>
              <a:ext cx="2753640" cy="97128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073240" y="1676160"/>
              <a:ext cx="2637000" cy="87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7550" spcFirstLastPara="1" rIns="7550" wrap="square" tIns="7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feel familiari</a:t>
              </a:r>
              <a:r>
                <a:rPr lang="it-IT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ed with the concept and the activities of Learning from Experience unit?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91640" y="3161880"/>
              <a:ext cx="1708200" cy="97128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49960" y="3209040"/>
              <a:ext cx="1591560" cy="87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20640" y="4704480"/>
              <a:ext cx="1872000" cy="11005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08480" y="4775760"/>
              <a:ext cx="1712160" cy="1029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Please </a:t>
              </a:r>
              <a:r>
                <a:rPr lang="it-IT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return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to Activity 1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47080" y="6018840"/>
              <a:ext cx="2077200" cy="712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47080" y="6018840"/>
              <a:ext cx="2077200" cy="7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4104000" y="3156120"/>
              <a:ext cx="1657440" cy="97128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162320" y="3203640"/>
              <a:ext cx="1540800" cy="87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4077000" y="4725000"/>
              <a:ext cx="1921320" cy="103824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077000" y="4766400"/>
              <a:ext cx="1817280" cy="111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Unit 6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 flipH="1" rot="10800000">
              <a:off x="4160160" y="6003720"/>
              <a:ext cx="2077200" cy="712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10800000">
              <a:off x="4160160" y="6003720"/>
              <a:ext cx="2077200" cy="7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taylor-van-riper-yQorCngxzwI-unsplash.jpg" id="390" name="Google Shape;3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640"/>
            <a:ext cx="6857640" cy="52563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grpSp>
        <p:nvGrpSpPr>
          <p:cNvPr id="391" name="Google Shape;391;p9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392" name="Google Shape;392;p9"/>
            <p:cNvSpPr/>
            <p:nvPr/>
          </p:nvSpPr>
          <p:spPr>
            <a:xfrm>
              <a:off x="3375720" y="3292920"/>
              <a:ext cx="91080" cy="525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3" name="Google Shape;393;p9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rgbClr val="A7A4D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5100" spcFirstLastPara="1" rIns="15100" wrap="square" tIns="1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" lIns="40675" spcFirstLastPara="1" rIns="40675" wrap="square" tIns="100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600"/>
                <a:buFont typeface="Calibri"/>
                <a:buNone/>
              </a:pPr>
              <a:r>
                <a:rPr b="0" i="1" lang="it-IT" sz="16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1500" spcFirstLastPara="1" rIns="11500" wrap="square" tIns="11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i="0" lang="it-IT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75" lIns="48225" spcFirstLastPara="1" rIns="48225" wrap="square" tIns="118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900"/>
                <a:buFont typeface="Calibri"/>
                <a:buNone/>
              </a:pPr>
              <a:r>
                <a:rPr b="0" i="1" lang="it-IT" sz="19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b="0" i="0" sz="1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2021-12-29T09:32:30Z</dcterms:created>
  <dc:creator>Giorgio Fantini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Προσαρμογή</vt:lpwstr>
  </property>
  <property fmtid="{D5CDD505-2E9C-101B-9397-08002B2CF9AE}" pid="4" name="Slides">
    <vt:i4>9</vt:i4>
  </property>
</Properties>
</file>