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6858000" cy="6858000"/>
  <p:notesSz cx="7559675" cy="10691813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p1KoNNagX2OuUhNEmiWgIVPT0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68" y="24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it-IT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79864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4825" y="801688"/>
            <a:ext cx="401002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4281480" y="10155240"/>
            <a:ext cx="327636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it-IT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4825" y="812800"/>
            <a:ext cx="40100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4825" y="812800"/>
            <a:ext cx="40100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6171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2"/>
          </p:nvPr>
        </p:nvSpPr>
        <p:spPr>
          <a:xfrm>
            <a:off x="342720" y="3682080"/>
            <a:ext cx="6171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3"/>
          </p:nvPr>
        </p:nvSpPr>
        <p:spPr>
          <a:xfrm>
            <a:off x="342720" y="368208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4"/>
          </p:nvPr>
        </p:nvSpPr>
        <p:spPr>
          <a:xfrm>
            <a:off x="3505320" y="368208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2"/>
          </p:nvPr>
        </p:nvSpPr>
        <p:spPr>
          <a:xfrm>
            <a:off x="2429640" y="160452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body" idx="3"/>
          </p:nvPr>
        </p:nvSpPr>
        <p:spPr>
          <a:xfrm>
            <a:off x="4516560" y="160452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4"/>
          </p:nvPr>
        </p:nvSpPr>
        <p:spPr>
          <a:xfrm>
            <a:off x="342720" y="368208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5"/>
          </p:nvPr>
        </p:nvSpPr>
        <p:spPr>
          <a:xfrm>
            <a:off x="2429640" y="368208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6"/>
          </p:nvPr>
        </p:nvSpPr>
        <p:spPr>
          <a:xfrm>
            <a:off x="4516560" y="368208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ubTitle" idx="1"/>
          </p:nvPr>
        </p:nvSpPr>
        <p:spPr>
          <a:xfrm>
            <a:off x="342720" y="1604520"/>
            <a:ext cx="6171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6171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>
            <a:spLocks noGrp="1"/>
          </p:cNvSpPr>
          <p:nvPr>
            <p:ph type="subTitle" idx="1"/>
          </p:nvPr>
        </p:nvSpPr>
        <p:spPr>
          <a:xfrm>
            <a:off x="342720" y="273600"/>
            <a:ext cx="61718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body" idx="3"/>
          </p:nvPr>
        </p:nvSpPr>
        <p:spPr>
          <a:xfrm>
            <a:off x="342720" y="368208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ubTitle" idx="1"/>
          </p:nvPr>
        </p:nvSpPr>
        <p:spPr>
          <a:xfrm>
            <a:off x="342720" y="1604520"/>
            <a:ext cx="6171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body" idx="3"/>
          </p:nvPr>
        </p:nvSpPr>
        <p:spPr>
          <a:xfrm>
            <a:off x="3505320" y="368208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body" idx="3"/>
          </p:nvPr>
        </p:nvSpPr>
        <p:spPr>
          <a:xfrm>
            <a:off x="342720" y="3682080"/>
            <a:ext cx="6171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1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6171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1"/>
          <p:cNvSpPr txBox="1">
            <a:spLocks noGrp="1"/>
          </p:cNvSpPr>
          <p:nvPr>
            <p:ph type="body" idx="2"/>
          </p:nvPr>
        </p:nvSpPr>
        <p:spPr>
          <a:xfrm>
            <a:off x="342720" y="3682080"/>
            <a:ext cx="6171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2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body" idx="3"/>
          </p:nvPr>
        </p:nvSpPr>
        <p:spPr>
          <a:xfrm>
            <a:off x="342720" y="368208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2"/>
          <p:cNvSpPr txBox="1">
            <a:spLocks noGrp="1"/>
          </p:cNvSpPr>
          <p:nvPr>
            <p:ph type="body" idx="4"/>
          </p:nvPr>
        </p:nvSpPr>
        <p:spPr>
          <a:xfrm>
            <a:off x="3505320" y="368208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3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body" idx="2"/>
          </p:nvPr>
        </p:nvSpPr>
        <p:spPr>
          <a:xfrm>
            <a:off x="2429640" y="160452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body" idx="3"/>
          </p:nvPr>
        </p:nvSpPr>
        <p:spPr>
          <a:xfrm>
            <a:off x="4516560" y="160452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3"/>
          <p:cNvSpPr txBox="1">
            <a:spLocks noGrp="1"/>
          </p:cNvSpPr>
          <p:nvPr>
            <p:ph type="body" idx="4"/>
          </p:nvPr>
        </p:nvSpPr>
        <p:spPr>
          <a:xfrm>
            <a:off x="342720" y="368208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3"/>
          <p:cNvSpPr txBox="1">
            <a:spLocks noGrp="1"/>
          </p:cNvSpPr>
          <p:nvPr>
            <p:ph type="body" idx="5"/>
          </p:nvPr>
        </p:nvSpPr>
        <p:spPr>
          <a:xfrm>
            <a:off x="2429640" y="368208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3"/>
          <p:cNvSpPr txBox="1">
            <a:spLocks noGrp="1"/>
          </p:cNvSpPr>
          <p:nvPr>
            <p:ph type="body" idx="6"/>
          </p:nvPr>
        </p:nvSpPr>
        <p:spPr>
          <a:xfrm>
            <a:off x="4516560" y="368208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6171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subTitle" idx="1"/>
          </p:nvPr>
        </p:nvSpPr>
        <p:spPr>
          <a:xfrm>
            <a:off x="342720" y="273600"/>
            <a:ext cx="61718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3"/>
          </p:nvPr>
        </p:nvSpPr>
        <p:spPr>
          <a:xfrm>
            <a:off x="342720" y="368208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3"/>
          </p:nvPr>
        </p:nvSpPr>
        <p:spPr>
          <a:xfrm>
            <a:off x="3505320" y="368208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342720" y="3682080"/>
            <a:ext cx="6171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/>
          <p:cNvPicPr preferRelativeResize="0"/>
          <p:nvPr/>
        </p:nvPicPr>
        <p:blipFill rotWithShape="1"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80" y="23760"/>
            <a:ext cx="1326240" cy="66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8"/>
          <p:cNvPicPr preferRelativeResize="0"/>
          <p:nvPr/>
        </p:nvPicPr>
        <p:blipFill rotWithShape="1"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7040" y="6356520"/>
            <a:ext cx="1949760" cy="3736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8"/>
          <p:cNvSpPr/>
          <p:nvPr/>
        </p:nvSpPr>
        <p:spPr>
          <a:xfrm>
            <a:off x="-83880" y="744120"/>
            <a:ext cx="1195560" cy="15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alibri"/>
              <a:buNone/>
            </a:pPr>
            <a:r>
              <a:rPr lang="it-IT" sz="4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it-IT" sz="4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5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8"/>
          <p:cNvSpPr txBox="1">
            <a:spLocks noGrp="1"/>
          </p:cNvSpPr>
          <p:nvPr>
            <p:ph type="title"/>
          </p:nvPr>
        </p:nvSpPr>
        <p:spPr>
          <a:xfrm>
            <a:off x="342720" y="221040"/>
            <a:ext cx="6171480" cy="124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61714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/>
          <p:cNvPicPr preferRelativeResize="0"/>
          <p:nvPr/>
        </p:nvPicPr>
        <p:blipFill rotWithShape="1">
          <a:blip r:embed="rId1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80" y="23760"/>
            <a:ext cx="1183320" cy="57672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/>
          <p:nvPr/>
        </p:nvSpPr>
        <p:spPr>
          <a:xfrm>
            <a:off x="0" y="6640560"/>
            <a:ext cx="1195560" cy="15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alibri"/>
              <a:buNone/>
            </a:pPr>
            <a:r>
              <a:rPr lang="it-IT" sz="4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it-IT" sz="4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5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6171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/>
          <p:nvPr/>
        </p:nvSpPr>
        <p:spPr>
          <a:xfrm>
            <a:off x="80280" y="3194280"/>
            <a:ext cx="6696360" cy="183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5" tIns="25550" rIns="51475" bIns="2555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Toolkit 1</a:t>
            </a:r>
            <a:r>
              <a:rPr lang="it-IT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Unit 5</a:t>
            </a:r>
            <a:r>
              <a:rPr lang="it-IT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it-IT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Collaboration - Appropriate Collective Measures to promote collaboration </a:t>
            </a:r>
            <a:r>
              <a:rPr lang="it-IT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it-IT" sz="1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it-IT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 intervention</a:t>
            </a:r>
            <a:r>
              <a:rPr lang="it-IT" sz="16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6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0" y="4941360"/>
            <a:ext cx="4209480" cy="137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5" tIns="25550" rIns="51475" bIns="2555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Developed by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it-IT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Institute of Group Analysis Athens (IGAA)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" y="5688000"/>
            <a:ext cx="1117800" cy="109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920" y="2876400"/>
            <a:ext cx="6118920" cy="107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000" y="1073880"/>
            <a:ext cx="4823640" cy="208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/>
          <p:nvPr/>
        </p:nvSpPr>
        <p:spPr>
          <a:xfrm>
            <a:off x="471600" y="476640"/>
            <a:ext cx="5914080" cy="71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it-IT" sz="3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L.U. 5 – Collaboration</a:t>
            </a:r>
            <a:r>
              <a:rPr lang="it-IT" sz="36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36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it-IT" sz="2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Appropriate collective measures to promote collaboration</a:t>
            </a:r>
            <a:r>
              <a:rPr lang="it-IT" sz="28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2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471600" y="1825560"/>
            <a:ext cx="5914080" cy="435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511560" y="1383120"/>
            <a:ext cx="5939640" cy="845640"/>
          </a:xfrm>
          <a:prstGeom prst="roundRect">
            <a:avLst>
              <a:gd name="adj" fmla="val 10000"/>
            </a:avLst>
          </a:prstGeom>
          <a:solidFill>
            <a:srgbClr val="A7A4D5"/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1788120" y="1383120"/>
            <a:ext cx="467964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50" tIns="38150" rIns="38150" bIns="38150" anchor="t" anchorCtr="0">
            <a:noAutofit/>
          </a:bodyPr>
          <a:lstStyle/>
          <a:p>
            <a:pPr marL="179280" marR="0" lvl="0" indent="-93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it-IT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Preliminary  staff meeting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85760" marR="0" lvl="1" indent="-100080" algn="l" rtl="0">
              <a:lnSpc>
                <a:spcPct val="90000"/>
              </a:lnSpc>
              <a:spcBef>
                <a:spcPts val="349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Question:  Have you collaborated, in the past, with the staff members that you encountered during the first organizational meeting?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85760" marR="0" lvl="1" indent="-100080" algn="l" rtl="0">
              <a:lnSpc>
                <a:spcPct val="90000"/>
              </a:lnSpc>
              <a:spcBef>
                <a:spcPts val="349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1: Five-step model to promote collaboration 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604080" y="1491840"/>
            <a:ext cx="1200600" cy="648000"/>
          </a:xfrm>
          <a:prstGeom prst="roundRect">
            <a:avLst>
              <a:gd name="adj" fmla="val 0"/>
            </a:avLst>
          </a:prstGeom>
          <a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511560" y="2283480"/>
            <a:ext cx="5939640" cy="845640"/>
          </a:xfrm>
          <a:prstGeom prst="roundRect">
            <a:avLst>
              <a:gd name="adj" fmla="val 10000"/>
            </a:avLst>
          </a:prstGeom>
          <a:solidFill>
            <a:srgbClr val="A7A4D5"/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1788120" y="2274840"/>
            <a:ext cx="467964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50" tIns="38150" rIns="38150" bIns="38150" anchor="t" anchorCtr="0">
            <a:noAutofit/>
          </a:bodyPr>
          <a:lstStyle/>
          <a:p>
            <a:pPr marL="185760" marR="0" lvl="0" indent="-1000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it-IT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 Open communication 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85760" marR="0" lvl="1" indent="-100080" algn="l" rtl="0">
              <a:lnSpc>
                <a:spcPct val="90000"/>
              </a:lnSpc>
              <a:spcBef>
                <a:spcPts val="349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Question:  Is open communication fostered among the staff members?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85760" marR="0" lvl="1" indent="-100080" algn="l" rtl="0">
              <a:lnSpc>
                <a:spcPct val="90000"/>
              </a:lnSpc>
              <a:spcBef>
                <a:spcPts val="349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2: Engender connections within the team 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604080" y="2376720"/>
            <a:ext cx="1200600" cy="648000"/>
          </a:xfrm>
          <a:prstGeom prst="roundRect">
            <a:avLst>
              <a:gd name="adj" fmla="val 0"/>
            </a:avLst>
          </a:prstGeom>
          <a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511560" y="3183840"/>
            <a:ext cx="5939640" cy="845640"/>
          </a:xfrm>
          <a:prstGeom prst="roundRect">
            <a:avLst>
              <a:gd name="adj" fmla="val 10000"/>
            </a:avLst>
          </a:prstGeom>
          <a:solidFill>
            <a:srgbClr val="A7A4D5"/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1788120" y="3207240"/>
            <a:ext cx="467964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50" tIns="38150" rIns="38150" bIns="38150" anchor="t" anchorCtr="0">
            <a:noAutofit/>
          </a:bodyPr>
          <a:lstStyle/>
          <a:p>
            <a:pPr marL="185760" marR="0" lvl="0" indent="-1000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it-IT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Vision statement 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85760" marR="0" lvl="1" indent="-100080" algn="l" rtl="0">
              <a:lnSpc>
                <a:spcPct val="90000"/>
              </a:lnSpc>
              <a:spcBef>
                <a:spcPts val="349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Questions:  Is team’s/organism’s vision statement (team/organism norms-vision-common goals and values) clear to you?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85760" marR="0" lvl="1" indent="-100080" algn="l" rtl="0">
              <a:lnSpc>
                <a:spcPct val="90000"/>
              </a:lnSpc>
              <a:spcBef>
                <a:spcPts val="349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3:Brainstorming on meeting ground rules (10 min)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/>
          <p:nvPr/>
        </p:nvSpPr>
        <p:spPr>
          <a:xfrm>
            <a:off x="604080" y="3261240"/>
            <a:ext cx="1200600" cy="648000"/>
          </a:xfrm>
          <a:prstGeom prst="roundRect">
            <a:avLst>
              <a:gd name="adj" fmla="val 0"/>
            </a:avLst>
          </a:prstGeom>
          <a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511560" y="4084560"/>
            <a:ext cx="5939640" cy="810000"/>
          </a:xfrm>
          <a:prstGeom prst="roundRect">
            <a:avLst>
              <a:gd name="adj" fmla="val 10000"/>
            </a:avLst>
          </a:prstGeom>
          <a:solidFill>
            <a:srgbClr val="A7A4D5"/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1788120" y="4057920"/>
            <a:ext cx="4679640" cy="84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50" tIns="38150" rIns="38150" bIns="38150" anchor="ctr" anchorCtr="0">
            <a:noAutofit/>
          </a:bodyPr>
          <a:lstStyle/>
          <a:p>
            <a:pPr marL="179280" marR="0" lvl="0" indent="-93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it-IT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 Engagement and involvement 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85760" marR="0" lvl="1" indent="-100080" algn="l" rtl="0">
              <a:lnSpc>
                <a:spcPct val="90000"/>
              </a:lnSpc>
              <a:spcBef>
                <a:spcPts val="349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Question:  Are you satisfied with the team members’ engagement and involvement about the partnership purpose and progress?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85760" marR="0" lvl="1" indent="-100080" algn="l" rtl="0">
              <a:lnSpc>
                <a:spcPct val="90000"/>
              </a:lnSpc>
              <a:spcBef>
                <a:spcPts val="349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4: Suggestions for successful and motivated partnership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604080" y="4145760"/>
            <a:ext cx="1200600" cy="648000"/>
          </a:xfrm>
          <a:prstGeom prst="roundRect">
            <a:avLst>
              <a:gd name="adj" fmla="val 0"/>
            </a:avLst>
          </a:prstGeom>
          <a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511560" y="4949280"/>
            <a:ext cx="5939640" cy="810000"/>
          </a:xfrm>
          <a:prstGeom prst="roundRect">
            <a:avLst>
              <a:gd name="adj" fmla="val 10000"/>
            </a:avLst>
          </a:prstGeom>
          <a:solidFill>
            <a:srgbClr val="A7A4D5"/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1788120" y="4949280"/>
            <a:ext cx="4679640" cy="84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50" tIns="38150" rIns="38150" bIns="38150" anchor="t" anchorCtr="0">
            <a:noAutofit/>
          </a:bodyPr>
          <a:lstStyle/>
          <a:p>
            <a:pPr marL="176040" marR="0" lvl="0" indent="-903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lang="it-IT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5. Conflict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85760" marR="0" lvl="1" indent="-100080" algn="l" rtl="0">
              <a:lnSpc>
                <a:spcPct val="90000"/>
              </a:lnSpc>
              <a:spcBef>
                <a:spcPts val="349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Question: If a conflict arises during a meeting, are you aware of ways to deal with    it?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85760" marR="0" lvl="1" indent="-100080" algn="l" rtl="0">
              <a:lnSpc>
                <a:spcPct val="90000"/>
              </a:lnSpc>
              <a:spcBef>
                <a:spcPts val="349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5: Conflict management</a:t>
            </a:r>
            <a:endParaRPr sz="1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/>
          <p:nvPr/>
        </p:nvSpPr>
        <p:spPr>
          <a:xfrm>
            <a:off x="604080" y="5030280"/>
            <a:ext cx="1200600" cy="648000"/>
          </a:xfrm>
          <a:prstGeom prst="roundRect">
            <a:avLst>
              <a:gd name="adj" fmla="val 0"/>
            </a:avLst>
          </a:prstGeom>
          <a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0" b="3893"/>
          <a:stretch/>
        </p:blipFill>
        <p:spPr>
          <a:xfrm>
            <a:off x="0" y="1058760"/>
            <a:ext cx="6857640" cy="535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 descr="C:\Users\Francy\Desktop\Toolkit\final Toolkit 1\pisctures for Toolkit 1\matteo-vistocco-Dph00R2SwFo-unsplash.jpg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082320" y="-22283640"/>
            <a:ext cx="7199640" cy="1193472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"/>
          <p:cNvSpPr/>
          <p:nvPr/>
        </p:nvSpPr>
        <p:spPr>
          <a:xfrm>
            <a:off x="551880" y="476640"/>
            <a:ext cx="5914080" cy="115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9"/>
              <a:buFont typeface="Calibri"/>
              <a:buNone/>
            </a:pPr>
            <a:r>
              <a:rPr lang="it-IT" sz="3209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 – Preliminary staff meeting</a:t>
            </a:r>
            <a:endParaRPr sz="3209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3" descr="C:\Users\Francy\Desktop\Toolkit\final Toolkit 1\pisctures for Toolkit 1\matteo-vistocco-Dph00R2SwFo-unsplash.jpg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082320" y="-22283640"/>
            <a:ext cx="1654200" cy="274248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"/>
          <p:cNvSpPr/>
          <p:nvPr/>
        </p:nvSpPr>
        <p:spPr>
          <a:xfrm>
            <a:off x="3473640" y="2133720"/>
            <a:ext cx="1490400" cy="6717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3758"/>
                </a:lnTo>
                <a:lnTo>
                  <a:pt x="120000" y="73758"/>
                </a:ln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rgbClr val="345A99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7" name="Google Shape;157;p3"/>
          <p:cNvSpPr/>
          <p:nvPr/>
        </p:nvSpPr>
        <p:spPr>
          <a:xfrm>
            <a:off x="1882800" y="2133720"/>
            <a:ext cx="1590480" cy="6490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2152"/>
                </a:lnTo>
                <a:lnTo>
                  <a:pt x="0" y="72152"/>
                </a:lnTo>
                <a:lnTo>
                  <a:pt x="0" y="120000"/>
                </a:lnTo>
              </a:path>
            </a:pathLst>
          </a:custGeom>
          <a:noFill/>
          <a:ln w="25400" cap="flat" cmpd="sng">
            <a:solidFill>
              <a:srgbClr val="345A99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8" name="Google Shape;158;p3"/>
          <p:cNvSpPr/>
          <p:nvPr/>
        </p:nvSpPr>
        <p:spPr>
          <a:xfrm>
            <a:off x="2196720" y="1181160"/>
            <a:ext cx="2553120" cy="952560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196720" y="1181160"/>
            <a:ext cx="2553120" cy="103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0" tIns="7550" rIns="7550" bIns="1659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it-IT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1.Have you collaborated, in the past, with the staff members that you encountered during the first organizational meeting? 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1041120" y="2783160"/>
            <a:ext cx="1682640" cy="1109520"/>
          </a:xfrm>
          <a:prstGeom prst="flowChartAlternateProcess">
            <a:avLst/>
          </a:prstGeom>
          <a:solidFill>
            <a:srgbClr val="A8D08C"/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1041120" y="2783160"/>
            <a:ext cx="1682640" cy="11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" tIns="10075" rIns="10075" bIns="1659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975240" y="4545360"/>
            <a:ext cx="1676520" cy="1278360"/>
          </a:xfrm>
          <a:prstGeom prst="flowChartAlternateProcess">
            <a:avLst/>
          </a:prstGeom>
          <a:solidFill>
            <a:schemeClr val="accent6"/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1044360" y="4542480"/>
            <a:ext cx="1676520" cy="127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" tIns="10075" rIns="10075" bIns="1659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Click here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Activity 1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1566360" y="5517720"/>
            <a:ext cx="1985400" cy="410400"/>
          </a:xfrm>
          <a:prstGeom prst="rect">
            <a:avLst/>
          </a:prstGeom>
          <a:solidFill>
            <a:schemeClr val="lt1">
              <a:alpha val="89803"/>
            </a:schemeClr>
          </a:solidFill>
          <a:ln w="25400" cap="flat" cmpd="sng">
            <a:solidFill>
              <a:srgbClr val="4372C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1566360" y="5517720"/>
            <a:ext cx="1985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625" tIns="9000" rIns="35625" bIns="90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know us better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4147920" y="2805840"/>
            <a:ext cx="1632600" cy="1109520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4147920" y="2805840"/>
            <a:ext cx="1632600" cy="11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" tIns="10075" rIns="10075" bIns="1659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4029480" y="4417560"/>
            <a:ext cx="1914840" cy="139176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4086360" y="4417560"/>
            <a:ext cx="1857960" cy="123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" tIns="10075" rIns="10075" bIns="1659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 to the next question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4714200" y="5521320"/>
            <a:ext cx="2048040" cy="369720"/>
          </a:xfrm>
          <a:prstGeom prst="rect">
            <a:avLst/>
          </a:prstGeom>
          <a:solidFill>
            <a:schemeClr val="lt1">
              <a:alpha val="89803"/>
            </a:schemeClr>
          </a:solidFill>
          <a:ln w="25400" cap="flat" cmpd="sng">
            <a:solidFill>
              <a:srgbClr val="4372C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4714200" y="5521320"/>
            <a:ext cx="2048040" cy="36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00" tIns="7550" rIns="30600" bIns="75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communication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1882800" y="3893040"/>
            <a:ext cx="360" cy="6490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3"/>
          <p:cNvSpPr/>
          <p:nvPr/>
        </p:nvSpPr>
        <p:spPr>
          <a:xfrm>
            <a:off x="4964400" y="3915720"/>
            <a:ext cx="7560" cy="581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98160"/>
            <a:ext cx="6857640" cy="50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"/>
          <p:cNvSpPr/>
          <p:nvPr/>
        </p:nvSpPr>
        <p:spPr>
          <a:xfrm>
            <a:off x="476640" y="764640"/>
            <a:ext cx="5914080" cy="74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9"/>
              <a:buFont typeface="Calibri"/>
              <a:buNone/>
            </a:pPr>
            <a:r>
              <a:rPr lang="it-IT" sz="3209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 – Open</a:t>
            </a:r>
            <a:r>
              <a:rPr lang="it-IT" sz="288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209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 sz="3209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4714920" y="4048200"/>
            <a:ext cx="91080" cy="5756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0000" y="72019"/>
                </a:lnTo>
                <a:lnTo>
                  <a:pt x="60337" y="72019"/>
                </a:lnTo>
                <a:lnTo>
                  <a:pt x="60337" y="120000"/>
                </a:lnTo>
              </a:path>
            </a:pathLst>
          </a:custGeom>
          <a:noFill/>
          <a:ln w="25400" cap="flat" cmpd="sng">
            <a:solidFill>
              <a:srgbClr val="3A66B1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2" name="Google Shape;182;p4"/>
          <p:cNvSpPr/>
          <p:nvPr/>
        </p:nvSpPr>
        <p:spPr>
          <a:xfrm>
            <a:off x="3452040" y="2496600"/>
            <a:ext cx="1308240" cy="5641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71049"/>
                </a:lnTo>
                <a:lnTo>
                  <a:pt x="120000" y="71049"/>
                </a:lnTo>
                <a:lnTo>
                  <a:pt x="120000" y="120000"/>
                </a:lnTo>
              </a:path>
            </a:pathLst>
          </a:custGeom>
          <a:noFill/>
          <a:ln w="25400" cap="flat" cmpd="sng">
            <a:solidFill>
              <a:srgbClr val="345A99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3" name="Google Shape;183;p4"/>
          <p:cNvSpPr/>
          <p:nvPr/>
        </p:nvSpPr>
        <p:spPr>
          <a:xfrm>
            <a:off x="1974240" y="2496600"/>
            <a:ext cx="1477440" cy="56988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71538"/>
                </a:lnTo>
                <a:lnTo>
                  <a:pt x="0" y="71538"/>
                </a:lnTo>
                <a:lnTo>
                  <a:pt x="0" y="120000"/>
                </a:lnTo>
              </a:path>
            </a:pathLst>
          </a:custGeom>
          <a:noFill/>
          <a:ln w="25400" cap="flat" cmpd="sng">
            <a:solidFill>
              <a:srgbClr val="345A99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4" name="Google Shape;184;p4"/>
          <p:cNvSpPr/>
          <p:nvPr/>
        </p:nvSpPr>
        <p:spPr>
          <a:xfrm>
            <a:off x="2315160" y="1509480"/>
            <a:ext cx="2273760" cy="986760"/>
          </a:xfrm>
          <a:prstGeom prst="roundRect">
            <a:avLst>
              <a:gd name="adj" fmla="val 16667"/>
            </a:avLst>
          </a:prstGeom>
          <a:solidFill>
            <a:srgbClr val="A7A4D5"/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"/>
          <p:cNvSpPr/>
          <p:nvPr/>
        </p:nvSpPr>
        <p:spPr>
          <a:xfrm>
            <a:off x="2315160" y="1509480"/>
            <a:ext cx="2273760" cy="9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25" tIns="6825" rIns="6825" bIns="139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rPr lang="it-IT" sz="12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it-IT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Is open communication fostered among the staff members? 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"/>
          <p:cNvSpPr/>
          <p:nvPr/>
        </p:nvSpPr>
        <p:spPr>
          <a:xfrm>
            <a:off x="1268640" y="3066840"/>
            <a:ext cx="1410480" cy="986760"/>
          </a:xfrm>
          <a:prstGeom prst="flowChartAlternateProcess">
            <a:avLst/>
          </a:prstGeom>
          <a:solidFill>
            <a:srgbClr val="A8D08C"/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"/>
          <p:cNvSpPr/>
          <p:nvPr/>
        </p:nvSpPr>
        <p:spPr>
          <a:xfrm>
            <a:off x="1268640" y="3066840"/>
            <a:ext cx="1410480" cy="9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" tIns="10075" rIns="10075" bIns="139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"/>
          <p:cNvSpPr/>
          <p:nvPr/>
        </p:nvSpPr>
        <p:spPr>
          <a:xfrm>
            <a:off x="1055520" y="4633920"/>
            <a:ext cx="1698120" cy="1483560"/>
          </a:xfrm>
          <a:prstGeom prst="flowChartAlternateProcess">
            <a:avLst/>
          </a:prstGeom>
          <a:solidFill>
            <a:schemeClr val="accent6"/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"/>
          <p:cNvSpPr/>
          <p:nvPr/>
        </p:nvSpPr>
        <p:spPr>
          <a:xfrm>
            <a:off x="1125000" y="4624200"/>
            <a:ext cx="1698120" cy="148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" tIns="10075" rIns="10075" bIns="139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Click here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561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Activity 2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"/>
          <p:cNvSpPr/>
          <p:nvPr/>
        </p:nvSpPr>
        <p:spPr>
          <a:xfrm>
            <a:off x="1621440" y="5611680"/>
            <a:ext cx="2004120" cy="505800"/>
          </a:xfrm>
          <a:prstGeom prst="rect">
            <a:avLst/>
          </a:prstGeom>
          <a:solidFill>
            <a:schemeClr val="lt1">
              <a:alpha val="89803"/>
            </a:schemeClr>
          </a:solidFill>
          <a:ln w="25400" cap="flat" cmpd="sng">
            <a:solidFill>
              <a:srgbClr val="4372C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"/>
          <p:cNvSpPr/>
          <p:nvPr/>
        </p:nvSpPr>
        <p:spPr>
          <a:xfrm>
            <a:off x="1621440" y="5611680"/>
            <a:ext cx="200412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625" tIns="9000" rIns="35625" bIns="90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Engender connections within the team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/>
          <p:nvPr/>
        </p:nvSpPr>
        <p:spPr>
          <a:xfrm>
            <a:off x="4076280" y="3061080"/>
            <a:ext cx="1368720" cy="986760"/>
          </a:xfrm>
          <a:prstGeom prst="roundRect">
            <a:avLst>
              <a:gd name="adj" fmla="val 16667"/>
            </a:avLst>
          </a:prstGeom>
          <a:solidFill>
            <a:srgbClr val="F4B081"/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"/>
          <p:cNvSpPr/>
          <p:nvPr/>
        </p:nvSpPr>
        <p:spPr>
          <a:xfrm>
            <a:off x="4076280" y="3061080"/>
            <a:ext cx="1368720" cy="9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" tIns="10075" rIns="10075" bIns="139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Yes, 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"/>
          <p:cNvSpPr/>
          <p:nvPr/>
        </p:nvSpPr>
        <p:spPr>
          <a:xfrm>
            <a:off x="3894120" y="4624200"/>
            <a:ext cx="1733040" cy="149364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"/>
          <p:cNvSpPr/>
          <p:nvPr/>
        </p:nvSpPr>
        <p:spPr>
          <a:xfrm>
            <a:off x="3894120" y="4624200"/>
            <a:ext cx="1733040" cy="149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75" tIns="10075" rIns="10075" bIns="139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it-IT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 to the next question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"/>
          <p:cNvSpPr/>
          <p:nvPr/>
        </p:nvSpPr>
        <p:spPr>
          <a:xfrm>
            <a:off x="4514040" y="5757480"/>
            <a:ext cx="1715400" cy="328680"/>
          </a:xfrm>
          <a:prstGeom prst="rect">
            <a:avLst/>
          </a:prstGeom>
          <a:solidFill>
            <a:schemeClr val="lt1">
              <a:alpha val="89803"/>
            </a:schemeClr>
          </a:solidFill>
          <a:ln w="25400" cap="flat" cmpd="sng">
            <a:solidFill>
              <a:srgbClr val="4372C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4"/>
          <p:cNvSpPr/>
          <p:nvPr/>
        </p:nvSpPr>
        <p:spPr>
          <a:xfrm>
            <a:off x="4514040" y="5757480"/>
            <a:ext cx="1715400" cy="32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50" tIns="9350" rIns="38150" bIns="93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it-IT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Vision statement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"/>
          <p:cNvSpPr/>
          <p:nvPr/>
        </p:nvSpPr>
        <p:spPr>
          <a:xfrm>
            <a:off x="1974240" y="4053960"/>
            <a:ext cx="360" cy="569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 r="3449"/>
          <a:stretch/>
        </p:blipFill>
        <p:spPr>
          <a:xfrm>
            <a:off x="0" y="1463040"/>
            <a:ext cx="6857640" cy="496116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"/>
          <p:cNvSpPr/>
          <p:nvPr/>
        </p:nvSpPr>
        <p:spPr>
          <a:xfrm>
            <a:off x="476640" y="692640"/>
            <a:ext cx="5914080" cy="103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alibri"/>
              <a:buNone/>
            </a:pPr>
            <a:r>
              <a:rPr lang="it-IT" sz="36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 Vision statement</a:t>
            </a:r>
            <a:r>
              <a:rPr lang="it-IT" sz="3600" b="0" i="0" u="none" strike="noStrike" cap="none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36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" name="Google Shape;205;p5"/>
          <p:cNvGrpSpPr/>
          <p:nvPr/>
        </p:nvGrpSpPr>
        <p:grpSpPr>
          <a:xfrm>
            <a:off x="1155960" y="1725480"/>
            <a:ext cx="4908960" cy="4392000"/>
            <a:chOff x="1155960" y="1725480"/>
            <a:chExt cx="4908960" cy="4392000"/>
          </a:xfrm>
        </p:grpSpPr>
        <p:sp>
          <p:nvSpPr>
            <p:cNvPr id="206" name="Google Shape;206;p5"/>
            <p:cNvSpPr/>
            <p:nvPr/>
          </p:nvSpPr>
          <p:spPr>
            <a:xfrm>
              <a:off x="3466800" y="2882520"/>
              <a:ext cx="1270440" cy="41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59373"/>
                  </a:lnTo>
                  <a:lnTo>
                    <a:pt x="120000" y="59373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07" name="Google Shape;207;p5"/>
            <p:cNvSpPr/>
            <p:nvPr/>
          </p:nvSpPr>
          <p:spPr>
            <a:xfrm>
              <a:off x="2037600" y="2882520"/>
              <a:ext cx="1429200" cy="424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121"/>
                  </a:lnTo>
                  <a:lnTo>
                    <a:pt x="0" y="60121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08" name="Google Shape;208;p5"/>
            <p:cNvSpPr/>
            <p:nvPr/>
          </p:nvSpPr>
          <p:spPr>
            <a:xfrm>
              <a:off x="2237040" y="1725480"/>
              <a:ext cx="2459160" cy="1156680"/>
            </a:xfrm>
            <a:prstGeom prst="roundRect">
              <a:avLst>
                <a:gd name="adj" fmla="val 16667"/>
              </a:avLst>
            </a:prstGeom>
            <a:solidFill>
              <a:srgbClr val="A7A4D5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2237040" y="1725480"/>
              <a:ext cx="2459160" cy="1156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128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lang="it-IT" sz="12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Is team’s/organization’s vision statement (team/organization norms-vision-common goals and values) clear to you?</a:t>
              </a:r>
              <a:endParaRPr sz="12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1387800" y="3307680"/>
              <a:ext cx="1298880" cy="908640"/>
            </a:xfrm>
            <a:prstGeom prst="flowChartAlternateProcess">
              <a:avLst/>
            </a:prstGeom>
            <a:solidFill>
              <a:srgbClr val="A8D08C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1387800" y="3307680"/>
              <a:ext cx="1298880" cy="908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28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1155960" y="4751280"/>
              <a:ext cx="1563840" cy="1366200"/>
            </a:xfrm>
            <a:prstGeom prst="flowChartAlternateProcess">
              <a:avLst/>
            </a:prstGeom>
            <a:solidFill>
              <a:schemeClr val="accent6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1255320" y="4751280"/>
              <a:ext cx="1563480" cy="13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128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Click here </a:t>
              </a: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Activity 3</a:t>
              </a: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1425240" y="5615280"/>
              <a:ext cx="2094840" cy="48672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1425240" y="5615280"/>
              <a:ext cx="2094840" cy="486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600" tIns="7550" rIns="30600" bIns="75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it-IT" sz="1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Brainstorming: </a:t>
              </a:r>
              <a:endParaRPr sz="12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it-IT" sz="1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Meeting ground rules </a:t>
              </a:r>
              <a:endParaRPr sz="12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4107600" y="3302280"/>
              <a:ext cx="1260000" cy="90864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4107600" y="3302280"/>
              <a:ext cx="1260000" cy="908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28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Yes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3868560" y="4741560"/>
              <a:ext cx="1595880" cy="13752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3939480" y="4741560"/>
              <a:ext cx="1595880" cy="13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128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Go to the next question</a:t>
              </a: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 flipH="1">
              <a:off x="4201200" y="5659200"/>
              <a:ext cx="1863720" cy="45828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 flipH="1">
              <a:off x="4201200" y="5659200"/>
              <a:ext cx="1863720" cy="458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50" tIns="9350" rIns="38150" bIns="9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it-IT" sz="15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Motivated partnership</a:t>
              </a:r>
              <a:endParaRPr sz="15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5"/>
          <p:cNvSpPr/>
          <p:nvPr/>
        </p:nvSpPr>
        <p:spPr>
          <a:xfrm>
            <a:off x="2037600" y="4216320"/>
            <a:ext cx="360" cy="5342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5"/>
          <p:cNvSpPr/>
          <p:nvPr/>
        </p:nvSpPr>
        <p:spPr>
          <a:xfrm>
            <a:off x="4737600" y="4211280"/>
            <a:ext cx="360" cy="5299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6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41640"/>
            <a:ext cx="6857640" cy="50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6"/>
          <p:cNvSpPr/>
          <p:nvPr/>
        </p:nvSpPr>
        <p:spPr>
          <a:xfrm>
            <a:off x="476640" y="764640"/>
            <a:ext cx="5914080" cy="88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it-IT" sz="2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it-IT" sz="3209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Motivated partnership</a:t>
            </a:r>
            <a:endParaRPr sz="3209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" name="Google Shape;230;p6"/>
          <p:cNvGrpSpPr/>
          <p:nvPr/>
        </p:nvGrpSpPr>
        <p:grpSpPr>
          <a:xfrm>
            <a:off x="563760" y="1510200"/>
            <a:ext cx="6108120" cy="4677840"/>
            <a:chOff x="563760" y="1510200"/>
            <a:chExt cx="6108120" cy="4677840"/>
          </a:xfrm>
        </p:grpSpPr>
        <p:sp>
          <p:nvSpPr>
            <p:cNvPr id="231" name="Google Shape;231;p6"/>
            <p:cNvSpPr/>
            <p:nvPr/>
          </p:nvSpPr>
          <p:spPr>
            <a:xfrm>
              <a:off x="3228840" y="2759400"/>
              <a:ext cx="1501560" cy="50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1642"/>
                  </a:lnTo>
                  <a:lnTo>
                    <a:pt x="120000" y="61642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32" name="Google Shape;232;p6"/>
            <p:cNvSpPr/>
            <p:nvPr/>
          </p:nvSpPr>
          <p:spPr>
            <a:xfrm>
              <a:off x="1538640" y="2759400"/>
              <a:ext cx="1689840" cy="5119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2335"/>
                  </a:lnTo>
                  <a:lnTo>
                    <a:pt x="0" y="62335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33" name="Google Shape;233;p6"/>
            <p:cNvSpPr/>
            <p:nvPr/>
          </p:nvSpPr>
          <p:spPr>
            <a:xfrm>
              <a:off x="1457280" y="1510200"/>
              <a:ext cx="3543120" cy="1248840"/>
            </a:xfrm>
            <a:prstGeom prst="roundRect">
              <a:avLst>
                <a:gd name="adj" fmla="val 16667"/>
              </a:avLst>
            </a:prstGeom>
            <a:solidFill>
              <a:srgbClr val="A7A4D5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1457280" y="1510200"/>
              <a:ext cx="3543120" cy="1248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148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it-IT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4. Are you satisfied with the team members’ engagement and involvement about the partnership purpose and progress?</a:t>
              </a:r>
              <a:endParaRPr sz="12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784800" y="3271680"/>
              <a:ext cx="1507680" cy="1054440"/>
            </a:xfrm>
            <a:prstGeom prst="flowChartAlternateProcess">
              <a:avLst/>
            </a:prstGeom>
            <a:solidFill>
              <a:srgbClr val="A8D08C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84800" y="3271680"/>
              <a:ext cx="1507680" cy="1054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48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63760" y="4946400"/>
              <a:ext cx="1857600" cy="1076400"/>
            </a:xfrm>
            <a:prstGeom prst="flowChartAlternateProcess">
              <a:avLst/>
            </a:prstGeom>
            <a:solidFill>
              <a:schemeClr val="accent6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609840" y="4946400"/>
              <a:ext cx="1857600" cy="10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148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Click here</a:t>
              </a: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Activity 4</a:t>
              </a: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830520" y="5701680"/>
              <a:ext cx="2071080" cy="4863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830520" y="5701680"/>
              <a:ext cx="2071080" cy="486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75" tIns="10075" rIns="40675" bIns="100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it-IT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Engagement and envolvement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3999240" y="3265560"/>
              <a:ext cx="1462680" cy="105444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3999240" y="3265560"/>
              <a:ext cx="1462680" cy="1054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48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Yes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3786480" y="5000400"/>
              <a:ext cx="2021040" cy="9756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3736800" y="5000400"/>
              <a:ext cx="2021040" cy="97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148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Go to the next question</a:t>
              </a: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4122360" y="5725440"/>
              <a:ext cx="2549520" cy="4626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4122360" y="5725440"/>
              <a:ext cx="2549520" cy="46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225" tIns="11875" rIns="48225" bIns="118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it-IT" sz="19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Dealing with Conflict</a:t>
              </a:r>
              <a:endParaRPr sz="19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" name="Google Shape;247;p6"/>
          <p:cNvSpPr/>
          <p:nvPr/>
        </p:nvSpPr>
        <p:spPr>
          <a:xfrm>
            <a:off x="1538640" y="4326480"/>
            <a:ext cx="360" cy="6199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6"/>
          <p:cNvSpPr/>
          <p:nvPr/>
        </p:nvSpPr>
        <p:spPr>
          <a:xfrm>
            <a:off x="4730760" y="4320360"/>
            <a:ext cx="16200" cy="679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7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19040"/>
            <a:ext cx="6857640" cy="498996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7"/>
          <p:cNvSpPr/>
          <p:nvPr/>
        </p:nvSpPr>
        <p:spPr>
          <a:xfrm>
            <a:off x="476640" y="764640"/>
            <a:ext cx="5914080" cy="103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060"/>
              <a:buFont typeface="Calibri"/>
              <a:buNone/>
            </a:pPr>
            <a:r>
              <a:rPr lang="it-IT" sz="306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 Conflict</a:t>
            </a:r>
            <a:endParaRPr sz="306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p7"/>
          <p:cNvGrpSpPr/>
          <p:nvPr/>
        </p:nvGrpSpPr>
        <p:grpSpPr>
          <a:xfrm>
            <a:off x="825840" y="1551600"/>
            <a:ext cx="5205960" cy="4608000"/>
            <a:chOff x="825840" y="1551600"/>
            <a:chExt cx="5205960" cy="4608000"/>
          </a:xfrm>
        </p:grpSpPr>
        <p:sp>
          <p:nvSpPr>
            <p:cNvPr id="256" name="Google Shape;256;p7"/>
            <p:cNvSpPr/>
            <p:nvPr/>
          </p:nvSpPr>
          <p:spPr>
            <a:xfrm>
              <a:off x="3163680" y="2538360"/>
              <a:ext cx="1321560" cy="5641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49"/>
                  </a:lnTo>
                  <a:lnTo>
                    <a:pt x="120000" y="71049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57" name="Google Shape;257;p7"/>
            <p:cNvSpPr/>
            <p:nvPr/>
          </p:nvSpPr>
          <p:spPr>
            <a:xfrm>
              <a:off x="1626840" y="4095720"/>
              <a:ext cx="91080" cy="57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0"/>
                  </a:lnTo>
                  <a:lnTo>
                    <a:pt x="63390" y="72360"/>
                  </a:lnTo>
                  <a:lnTo>
                    <a:pt x="63390" y="120000"/>
                  </a:lnTo>
                </a:path>
              </a:pathLst>
            </a:custGeom>
            <a:noFill/>
            <a:ln w="254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58" name="Google Shape;258;p7"/>
            <p:cNvSpPr/>
            <p:nvPr/>
          </p:nvSpPr>
          <p:spPr>
            <a:xfrm>
              <a:off x="1672560" y="2538360"/>
              <a:ext cx="1490760" cy="5698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59" name="Google Shape;259;p7"/>
            <p:cNvSpPr/>
            <p:nvPr/>
          </p:nvSpPr>
          <p:spPr>
            <a:xfrm>
              <a:off x="2026800" y="1551600"/>
              <a:ext cx="2273760" cy="986760"/>
            </a:xfrm>
            <a:prstGeom prst="roundRect">
              <a:avLst>
                <a:gd name="adj" fmla="val 16667"/>
              </a:avLst>
            </a:prstGeom>
            <a:solidFill>
              <a:srgbClr val="A7A4D5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2026800" y="1551600"/>
              <a:ext cx="2273760" cy="986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13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it-IT" sz="12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If a conflict arises during a meeting, are you aware of ways to deal with it?</a:t>
              </a:r>
              <a:endParaRPr sz="12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967320" y="3108600"/>
              <a:ext cx="1410480" cy="986760"/>
            </a:xfrm>
            <a:prstGeom prst="flowChartAlternateProcess">
              <a:avLst/>
            </a:prstGeom>
            <a:solidFill>
              <a:srgbClr val="A8D08C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967320" y="3108600"/>
              <a:ext cx="1410480" cy="986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3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825840" y="4676040"/>
              <a:ext cx="1698120" cy="1483560"/>
            </a:xfrm>
            <a:prstGeom prst="flowChartAlternateProcess">
              <a:avLst/>
            </a:prstGeom>
            <a:solidFill>
              <a:schemeClr val="accent6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825840" y="4676040"/>
              <a:ext cx="1698120" cy="1483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13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Click here 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Activity 5</a:t>
              </a: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1012680" y="5747760"/>
              <a:ext cx="1715400" cy="41184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1012680" y="5747760"/>
              <a:ext cx="1715400" cy="411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100" tIns="8275" rIns="33100" bIns="82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it-IT" sz="13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Suggestions for conflict managment</a:t>
              </a:r>
              <a:endParaRPr sz="13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3801240" y="3103200"/>
              <a:ext cx="1368720" cy="98676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3801240" y="3103200"/>
              <a:ext cx="1368720" cy="986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3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Yes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3520440" y="4665960"/>
              <a:ext cx="1733040" cy="149364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619080" y="4654800"/>
              <a:ext cx="1733040" cy="1493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13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You have finished </a:t>
              </a:r>
              <a:r>
                <a:rPr lang="it-IT">
                  <a:solidFill>
                    <a:srgbClr val="FFFFFF"/>
                  </a:solidFill>
                </a:rPr>
                <a:t>U</a:t>
              </a:r>
              <a:r>
                <a:rPr lang="it-IT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nit 5</a:t>
              </a: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3921120" y="5841720"/>
              <a:ext cx="2110680" cy="259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3921120" y="5841720"/>
              <a:ext cx="211068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200" tIns="10800" rIns="43200" bIns="108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it-IT" sz="17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 to the next unit</a:t>
              </a:r>
              <a:endParaRPr sz="17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7"/>
          <p:cNvSpPr/>
          <p:nvPr/>
        </p:nvSpPr>
        <p:spPr>
          <a:xfrm>
            <a:off x="4485600" y="4089960"/>
            <a:ext cx="360" cy="5641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Custom</PresentationFormat>
  <Paragraphs>66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Times New Roman</vt:lpstr>
      <vt:lpstr>Calibri</vt:lpstr>
      <vt:lpstr>Roboto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Giorgio Fantini</dc:creator>
  <cp:lastModifiedBy>Antonio Giordano</cp:lastModifiedBy>
  <cp:revision>1</cp:revision>
  <dcterms:created xsi:type="dcterms:W3CDTF">2021-12-29T09:32:30Z</dcterms:created>
  <dcterms:modified xsi:type="dcterms:W3CDTF">2022-07-19T10:06:20Z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7</vt:i4>
  </property>
  <property fmtid="{D5CDD505-2E9C-101B-9397-08002B2CF9AE}" pid="7" name="PresentationFormat">
    <vt:lpwstr>Προσαρμογή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7</vt:i4>
  </property>
</Properties>
</file>