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6858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9" roundtripDataSignature="AMtx7mjL0zF+swHTvq2dEfX/1DPgcS8B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/>
          <p:nvPr>
            <p:ph idx="2" type="sldImg"/>
          </p:nvPr>
        </p:nvSpPr>
        <p:spPr>
          <a:xfrm>
            <a:off x="17145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18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19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2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p21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p5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/>
          <p:nvPr>
            <p:ph type="ctrTitle"/>
          </p:nvPr>
        </p:nvSpPr>
        <p:spPr>
          <a:xfrm>
            <a:off x="514350" y="1122363"/>
            <a:ext cx="58293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" type="subTitle"/>
          </p:nvPr>
        </p:nvSpPr>
        <p:spPr>
          <a:xfrm>
            <a:off x="857250" y="3602038"/>
            <a:ext cx="51435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7"/>
          <p:cNvSpPr txBox="1"/>
          <p:nvPr>
            <p:ph idx="10" type="dt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1" type="ftr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2" type="sldNum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21" name="Google Shape;2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787" y="23813"/>
            <a:ext cx="1327156" cy="66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7"/>
          <p:cNvPicPr preferRelativeResize="0"/>
          <p:nvPr/>
        </p:nvPicPr>
        <p:blipFill rotWithShape="1">
          <a:blip r:embed="rId3">
            <a:alphaModFix/>
          </a:blip>
          <a:srcRect b="0" l="0" r="0" t="12638"/>
          <a:stretch/>
        </p:blipFill>
        <p:spPr>
          <a:xfrm>
            <a:off x="4757058" y="6356352"/>
            <a:ext cx="1950924" cy="37464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7"/>
          <p:cNvSpPr/>
          <p:nvPr/>
        </p:nvSpPr>
        <p:spPr>
          <a:xfrm>
            <a:off x="-83731" y="744108"/>
            <a:ext cx="1196161" cy="1615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b="0" i="0" lang="it-IT" sz="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b="0" i="0" lang="it-IT" sz="45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b="0" i="0" sz="591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 rot="5400000">
            <a:off x="1253331" y="1043781"/>
            <a:ext cx="4351338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0" type="dt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1" type="ftr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 rot="5400000">
            <a:off x="-259159" y="1095772"/>
            <a:ext cx="5811838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0" type="dt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1" type="ftr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" type="body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0" type="dt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1" type="ftr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2" type="sldNum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30" name="Google Shape;3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788" y="23813"/>
            <a:ext cx="1184374" cy="57789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8"/>
          <p:cNvSpPr/>
          <p:nvPr/>
        </p:nvSpPr>
        <p:spPr>
          <a:xfrm>
            <a:off x="0" y="6640685"/>
            <a:ext cx="1196161" cy="1615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b="0" i="0" lang="it-IT" sz="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b="0" i="0" lang="it-IT" sz="45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b="0" i="0" sz="591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467916" y="1709740"/>
            <a:ext cx="5915025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467916" y="4589465"/>
            <a:ext cx="5915025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9"/>
          <p:cNvSpPr txBox="1"/>
          <p:nvPr>
            <p:ph idx="10" type="dt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1" type="ftr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71488" y="1825625"/>
            <a:ext cx="29146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3471863" y="1825625"/>
            <a:ext cx="29146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472381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472381" y="1681163"/>
            <a:ext cx="2901255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8" name="Google Shape;48;p11"/>
          <p:cNvSpPr txBox="1"/>
          <p:nvPr>
            <p:ph idx="2" type="body"/>
          </p:nvPr>
        </p:nvSpPr>
        <p:spPr>
          <a:xfrm>
            <a:off x="472381" y="2505075"/>
            <a:ext cx="2901255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3" type="body"/>
          </p:nvPr>
        </p:nvSpPr>
        <p:spPr>
          <a:xfrm>
            <a:off x="3471863" y="1681163"/>
            <a:ext cx="291554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0" name="Google Shape;50;p11"/>
          <p:cNvSpPr txBox="1"/>
          <p:nvPr>
            <p:ph idx="4" type="body"/>
          </p:nvPr>
        </p:nvSpPr>
        <p:spPr>
          <a:xfrm>
            <a:off x="3471863" y="2505075"/>
            <a:ext cx="2915543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0" type="dt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0" type="dt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1" type="ftr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idx="10" type="dt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1" type="ftr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472381" y="457200"/>
            <a:ext cx="2211884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2915543" y="987427"/>
            <a:ext cx="3471863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472381" y="2057400"/>
            <a:ext cx="221188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7" name="Google Shape;67;p14"/>
          <p:cNvSpPr txBox="1"/>
          <p:nvPr>
            <p:ph idx="10" type="dt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1" type="ftr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472381" y="457200"/>
            <a:ext cx="2211884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/>
          <p:nvPr>
            <p:ph idx="2" type="pic"/>
          </p:nvPr>
        </p:nvSpPr>
        <p:spPr>
          <a:xfrm>
            <a:off x="2915543" y="987427"/>
            <a:ext cx="347186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472381" y="2057400"/>
            <a:ext cx="221188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4" name="Google Shape;74;p15"/>
          <p:cNvSpPr txBox="1"/>
          <p:nvPr>
            <p:ph idx="10" type="dt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1" type="ftr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4.jpg"/><Relationship Id="rId5" Type="http://schemas.openxmlformats.org/officeDocument/2006/relationships/image" Target="../media/image14.jpg"/><Relationship Id="rId6" Type="http://schemas.openxmlformats.org/officeDocument/2006/relationships/image" Target="../media/image17.jpg"/><Relationship Id="rId7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>
            <p:ph type="ctrTitle"/>
          </p:nvPr>
        </p:nvSpPr>
        <p:spPr>
          <a:xfrm>
            <a:off x="80367" y="3194340"/>
            <a:ext cx="6697266" cy="1833945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4375"/>
              <a:buNone/>
            </a:pPr>
            <a:r>
              <a:rPr b="1" lang="it-IT" sz="1600"/>
              <a:t>Toolkit 1</a:t>
            </a:r>
            <a:br>
              <a:rPr b="1" lang="it-IT" sz="1600"/>
            </a:br>
            <a:r>
              <a:rPr b="1" lang="it-IT" sz="1600"/>
              <a:t>Learning Unit 6</a:t>
            </a:r>
            <a:br>
              <a:rPr lang="it-IT" sz="1600"/>
            </a:br>
            <a:br>
              <a:rPr lang="it-IT" sz="1600"/>
            </a:br>
            <a:r>
              <a:rPr b="1" lang="it-IT" sz="2400"/>
              <a:t>Learning from Experience – Rely on Collective Intervention Capacities </a:t>
            </a:r>
            <a:br>
              <a:rPr lang="it-IT" sz="800"/>
            </a:br>
            <a:br>
              <a:rPr lang="it-IT" sz="1600"/>
            </a:br>
            <a:r>
              <a:rPr b="1" lang="it-IT" sz="1600"/>
              <a:t>Post intervention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1350"/>
          </a:p>
        </p:txBody>
      </p:sp>
      <p:sp>
        <p:nvSpPr>
          <p:cNvPr id="94" name="Google Shape;94;p1"/>
          <p:cNvSpPr txBox="1"/>
          <p:nvPr/>
        </p:nvSpPr>
        <p:spPr>
          <a:xfrm>
            <a:off x="0" y="4941168"/>
            <a:ext cx="4210545" cy="848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Developed by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Institute of Group Analysis Athens (I.G.A.A.)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Francy\Desktop\Toolkit\Toolkit 1 LU 6 Learning from experience\pictures Toolkit 1 UL 6 Learning from experience\unplash 1 toolkit1\4. selfawareness wonderlane-_rmULTYorYQ-unsplash.jpg" id="95" name="Google Shape;9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4744" y="836712"/>
            <a:ext cx="468052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640" y="5589240"/>
            <a:ext cx="1118160" cy="10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title"/>
          </p:nvPr>
        </p:nvSpPr>
        <p:spPr>
          <a:xfrm>
            <a:off x="471487" y="548680"/>
            <a:ext cx="5837833" cy="1080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it-IT" sz="2200">
                <a:solidFill>
                  <a:srgbClr val="0000FF"/>
                </a:solidFill>
              </a:rPr>
              <a:t>L.U. 6 – Synopsis</a:t>
            </a:r>
            <a:br>
              <a:rPr b="1" lang="it-IT" sz="2000">
                <a:solidFill>
                  <a:srgbClr val="0000FF"/>
                </a:solidFill>
              </a:rPr>
            </a:br>
            <a:br>
              <a:rPr lang="it-IT" sz="1050">
                <a:solidFill>
                  <a:srgbClr val="0000FF"/>
                </a:solidFill>
              </a:rPr>
            </a:br>
            <a:r>
              <a:rPr b="1" lang="it-IT" sz="2700">
                <a:solidFill>
                  <a:srgbClr val="0000FF"/>
                </a:solidFill>
              </a:rPr>
              <a:t>Learning from Experience – Rely on Collective Intervention Capacities</a:t>
            </a:r>
            <a:endParaRPr b="1" sz="2700">
              <a:solidFill>
                <a:srgbClr val="0000FF"/>
              </a:solidFill>
            </a:endParaRPr>
          </a:p>
        </p:txBody>
      </p:sp>
      <p:grpSp>
        <p:nvGrpSpPr>
          <p:cNvPr id="102" name="Google Shape;102;p2"/>
          <p:cNvGrpSpPr/>
          <p:nvPr/>
        </p:nvGrpSpPr>
        <p:grpSpPr>
          <a:xfrm>
            <a:off x="476672" y="1916832"/>
            <a:ext cx="6005513" cy="4089024"/>
            <a:chOff x="0" y="0"/>
            <a:chExt cx="6005513" cy="4089024"/>
          </a:xfrm>
        </p:grpSpPr>
        <p:sp>
          <p:nvSpPr>
            <p:cNvPr id="103" name="Google Shape;103;p2"/>
            <p:cNvSpPr/>
            <p:nvPr/>
          </p:nvSpPr>
          <p:spPr>
            <a:xfrm>
              <a:off x="0" y="0"/>
              <a:ext cx="6005513" cy="757226"/>
            </a:xfrm>
            <a:prstGeom prst="roundRect">
              <a:avLst>
                <a:gd fmla="val 10000" name="adj"/>
              </a:avLst>
            </a:prstGeom>
            <a:solidFill>
              <a:srgbClr val="7030A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1276825" y="0"/>
              <a:ext cx="4728687" cy="7572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Key words: Owing the concept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●"/>
              </a:pPr>
              <a:r>
                <a:rPr b="0" i="0" lang="it-IT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Question:  Do you feel like owning the concept of experiential learning?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●"/>
              </a:pPr>
              <a:r>
                <a:rPr b="0" i="0" lang="it-IT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1: Reflecting on your own experience</a:t>
              </a:r>
              <a:endPara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5722" y="75722"/>
              <a:ext cx="1201102" cy="605781"/>
            </a:xfrm>
            <a:prstGeom prst="roundRect">
              <a:avLst>
                <a:gd fmla="val 16667" name="adj"/>
              </a:avLst>
            </a:prstGeom>
            <a:solidFill>
              <a:srgbClr val="BFC8E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0" y="832949"/>
              <a:ext cx="6005513" cy="757226"/>
            </a:xfrm>
            <a:prstGeom prst="roundRect">
              <a:avLst>
                <a:gd fmla="val 10000" name="adj"/>
              </a:avLst>
            </a:prstGeom>
            <a:solidFill>
              <a:srgbClr val="7030A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1276825" y="832949"/>
              <a:ext cx="4728687" cy="7572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 Key words:  Awaraness of negative feelings</a:t>
              </a:r>
              <a:endPara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92100" lvl="0" marL="457200" marR="0" rtl="0" algn="l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●"/>
              </a:pPr>
              <a:r>
                <a:rPr b="0" i="0" lang="it-IT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Question:  Are you aware of your unconscious negative feelings, </a:t>
              </a:r>
              <a:r>
                <a:rPr b="0" i="0" lang="it-IT" sz="1000" u="sng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after</a:t>
              </a:r>
              <a:r>
                <a:rPr b="0" i="0" lang="it-IT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engaging in an emergency intervention?</a:t>
              </a:r>
              <a:endPara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921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●"/>
              </a:pPr>
              <a:r>
                <a:rPr b="0" i="0" lang="it-IT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2: Fullfill a list  of unfinishing statements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5722" y="908672"/>
              <a:ext cx="1201102" cy="605781"/>
            </a:xfrm>
            <a:prstGeom prst="roundRect">
              <a:avLst>
                <a:gd fmla="val 10000" name="adj"/>
              </a:avLst>
            </a:prstGeom>
            <a:solidFill>
              <a:srgbClr val="BFC8E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0" y="1704358"/>
              <a:ext cx="6005513" cy="757226"/>
            </a:xfrm>
            <a:prstGeom prst="roundRect">
              <a:avLst>
                <a:gd fmla="val 10000" name="adj"/>
              </a:avLst>
            </a:prstGeom>
            <a:solidFill>
              <a:srgbClr val="7030A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1276825" y="1704358"/>
              <a:ext cx="4728687" cy="7572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Key words: Competences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●"/>
              </a:pPr>
              <a:r>
                <a:rPr b="0" i="0" lang="it-IT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Questions: </a:t>
              </a:r>
              <a:r>
                <a:rPr b="0" i="1" lang="it-IT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it-IT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Were higher levels of critical thinking promoted?</a:t>
              </a:r>
              <a:endPara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921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●"/>
              </a:pPr>
              <a:r>
                <a:rPr b="0" i="0" lang="it-IT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3: Organising and Processing skills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2008" y="1800200"/>
              <a:ext cx="1201102" cy="605781"/>
            </a:xfrm>
            <a:prstGeom prst="roundRect">
              <a:avLst>
                <a:gd fmla="val 10000" name="adj"/>
              </a:avLst>
            </a:prstGeom>
            <a:solidFill>
              <a:srgbClr val="BFC8E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0" y="2498848"/>
              <a:ext cx="6005513" cy="757226"/>
            </a:xfrm>
            <a:prstGeom prst="roundRect">
              <a:avLst>
                <a:gd fmla="val 10000" name="adj"/>
              </a:avLst>
            </a:prstGeom>
            <a:solidFill>
              <a:srgbClr val="7030A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1276825" y="2498848"/>
              <a:ext cx="4728687" cy="7572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Key words: Self-awareness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●"/>
              </a:pPr>
              <a:r>
                <a:rPr b="0" i="0" lang="it-IT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Question: Was the promotion of self-awareness activities through experiential learning beneficial for you?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921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●"/>
              </a:pPr>
              <a:r>
                <a:rPr b="0" i="0" lang="it-IT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4: Exploring your self-awareness promotion</a:t>
              </a:r>
              <a:endPara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5722" y="2574571"/>
              <a:ext cx="1201102" cy="605781"/>
            </a:xfrm>
            <a:prstGeom prst="roundRect">
              <a:avLst>
                <a:gd fmla="val 10000" name="adj"/>
              </a:avLst>
            </a:prstGeom>
            <a:solidFill>
              <a:srgbClr val="BFC8E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0" y="3331798"/>
              <a:ext cx="6005513" cy="757226"/>
            </a:xfrm>
            <a:prstGeom prst="roundRect">
              <a:avLst>
                <a:gd fmla="val 10000" name="adj"/>
              </a:avLst>
            </a:prstGeom>
            <a:solidFill>
              <a:srgbClr val="7030A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1276825" y="3331798"/>
              <a:ext cx="4728687" cy="7572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b="0" i="0" lang="it-IT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 Key words: Actions taken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●"/>
              </a:pPr>
              <a:r>
                <a:rPr b="0" i="0" lang="it-IT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Question: Did you take any actions in order to learn from experience?</a:t>
              </a:r>
              <a:endPara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921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●"/>
              </a:pPr>
              <a:r>
                <a:rPr b="0" i="0" lang="it-IT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5: Actions taken list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5722" y="3407520"/>
              <a:ext cx="1201102" cy="605781"/>
            </a:xfrm>
            <a:prstGeom prst="roundRect">
              <a:avLst>
                <a:gd fmla="val 10000" name="adj"/>
              </a:avLst>
            </a:prstGeom>
            <a:solidFill>
              <a:srgbClr val="BFC8E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:\Users\Francy\Desktop\Toolkit\Toolkit 1 LU 6 Learning from experience\pictures Toolkit 1 UL 6 Learning from experience\unplash 2 toolkit 1\5. Actions 4.mick-haupt-gUGdVsotwn8-unsplash.jpg" id="118" name="Google Shape;11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25" y="1981300"/>
            <a:ext cx="1243025" cy="648075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C:\Users\Francy\Desktop\Toolkit\Toolkit 1 LU 6 Learning from experience\pictures Toolkit 1 UL 6 Learning from experience\unplash 2 toolkit 1\5A. actions 2tim-mossholder-zs-PAgqgenQ-unsplash.jpg" id="119" name="Google Shape;11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840575" y="2507450"/>
            <a:ext cx="619125" cy="1243025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C:\Users\Francy\Desktop\Toolkit\Toolkit 1 LU 6 Learning from experience\pictures Toolkit 1 UL 6 Learning from experience\unplash 2 toolkit 1\5B. actions 3tim-mossholder-bo3SHP58C3g-unsplash.jpg" id="120" name="Google Shape;120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075" y="3676175"/>
            <a:ext cx="1243025" cy="658081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C:\Users\Francy\Desktop\Toolkit\Toolkit 1 LU 6 Learning from experience\pictures Toolkit 1 UL 6 Learning from experience\unplash 2 toolkit 1\5D. actions jeremy-bishop-iftBhUFfecE-unsplash.jpg" id="121" name="Google Shape;121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625" y="5314000"/>
            <a:ext cx="1243025" cy="648075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C:\Users\Francy\Desktop\Toolkit\Toolkit 1 LU 6 Learning from experience\pictures Toolkit 1 UL 6 Learning from experience\unplash 2 toolkit 1\5C. actions 5edgar-castrejon-1CsaVdwfIew-unsplash.jpg" id="122" name="Google Shape;122;p2"/>
          <p:cNvPicPr preferRelativeResize="0"/>
          <p:nvPr/>
        </p:nvPicPr>
        <p:blipFill rotWithShape="1">
          <a:blip r:embed="rId7">
            <a:alphaModFix/>
          </a:blip>
          <a:srcRect b="15943" l="15342" r="17776" t="19377"/>
          <a:stretch/>
        </p:blipFill>
        <p:spPr>
          <a:xfrm rot="-5400000">
            <a:off x="828338" y="4177062"/>
            <a:ext cx="657900" cy="1228725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rancy\Desktop\Toolkit\Toolkit 1 LU 6 Learning from experience\pictures Toolkit 1 UL 6 Learning from experience\unplash 2 toolkit 1\5. Actions 4.mick-haupt-gUGdVsotwn8-unsplash.jpg" id="127" name="Google Shape;12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24750"/>
            <a:ext cx="6858000" cy="519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>
            <p:ph type="title"/>
          </p:nvPr>
        </p:nvSpPr>
        <p:spPr>
          <a:xfrm>
            <a:off x="548680" y="548680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it-IT">
                <a:solidFill>
                  <a:srgbClr val="0000FF"/>
                </a:solidFill>
              </a:rPr>
              <a:t>1 – </a:t>
            </a:r>
            <a:r>
              <a:rPr b="1" lang="it-IT" sz="3200">
                <a:solidFill>
                  <a:srgbClr val="0000FF"/>
                </a:solidFill>
              </a:rPr>
              <a:t>Owing the concept</a:t>
            </a:r>
            <a:br>
              <a:rPr b="1" lang="it-IT">
                <a:solidFill>
                  <a:srgbClr val="0000FF"/>
                </a:solidFill>
              </a:rPr>
            </a:br>
            <a:endParaRPr b="1">
              <a:solidFill>
                <a:srgbClr val="0000FF"/>
              </a:solidFill>
            </a:endParaRPr>
          </a:p>
        </p:txBody>
      </p:sp>
      <p:grpSp>
        <p:nvGrpSpPr>
          <p:cNvPr id="129" name="Google Shape;129;p3"/>
          <p:cNvGrpSpPr/>
          <p:nvPr/>
        </p:nvGrpSpPr>
        <p:grpSpPr>
          <a:xfrm>
            <a:off x="1052737" y="1484784"/>
            <a:ext cx="4968551" cy="4608512"/>
            <a:chOff x="1512343" y="54"/>
            <a:chExt cx="2901219" cy="2893931"/>
          </a:xfrm>
        </p:grpSpPr>
        <p:sp>
          <p:nvSpPr>
            <p:cNvPr id="130" name="Google Shape;130;p3"/>
            <p:cNvSpPr/>
            <p:nvPr/>
          </p:nvSpPr>
          <p:spPr>
            <a:xfrm>
              <a:off x="3702662" y="1594155"/>
              <a:ext cx="91440" cy="36173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31" name="Google Shape;131;p3"/>
            <p:cNvSpPr/>
            <p:nvPr/>
          </p:nvSpPr>
          <p:spPr>
            <a:xfrm>
              <a:off x="2949345" y="619842"/>
              <a:ext cx="799036" cy="3545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32" name="Google Shape;132;p3"/>
            <p:cNvSpPr/>
            <p:nvPr/>
          </p:nvSpPr>
          <p:spPr>
            <a:xfrm>
              <a:off x="1998307" y="1597731"/>
              <a:ext cx="91440" cy="36432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33" name="Google Shape;133;p3"/>
            <p:cNvSpPr/>
            <p:nvPr/>
          </p:nvSpPr>
          <p:spPr>
            <a:xfrm>
              <a:off x="2044027" y="619842"/>
              <a:ext cx="905318" cy="3581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34" name="Google Shape;134;p3"/>
            <p:cNvSpPr/>
            <p:nvPr/>
          </p:nvSpPr>
          <p:spPr>
            <a:xfrm>
              <a:off x="2235360" y="54"/>
              <a:ext cx="1427970" cy="619788"/>
            </a:xfrm>
            <a:prstGeom prst="roundRect">
              <a:avLst>
                <a:gd fmla="val 16667" name="adj"/>
              </a:avLst>
            </a:prstGeom>
            <a:solidFill>
              <a:srgbClr val="7030A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2265616" y="30310"/>
              <a:ext cx="1367458" cy="5592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50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1. </a:t>
              </a:r>
              <a:r>
                <a:rPr b="0" i="0" lang="it-IT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Do you feel like owning the concept of experiential learning?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Roboto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1601016" y="977943"/>
              <a:ext cx="886021" cy="619788"/>
            </a:xfrm>
            <a:prstGeom prst="flowChartAlternateProcess">
              <a:avLst/>
            </a:prstGeom>
            <a:solidFill>
              <a:srgbClr val="A8D0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1631271" y="1008198"/>
              <a:ext cx="825511" cy="559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1512343" y="1962053"/>
              <a:ext cx="1066611" cy="931932"/>
            </a:xfrm>
            <a:prstGeom prst="flowChartAlternateProcess">
              <a:avLst/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1557835" y="2007545"/>
              <a:ext cx="975627" cy="840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Click here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1730053" y="2593962"/>
              <a:ext cx="1127782" cy="300023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 txBox="1"/>
            <p:nvPr/>
          </p:nvSpPr>
          <p:spPr>
            <a:xfrm>
              <a:off x="1722576" y="2622679"/>
              <a:ext cx="1135260" cy="271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33000" spcFirstLastPara="1" rIns="33000" wrap="square" tIns="82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b="1" i="0" lang="it-IT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Reflecting </a:t>
              </a:r>
              <a:endParaRPr/>
            </a:p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b="1" i="0" lang="it-IT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 your own experience</a:t>
              </a:r>
              <a:endParaRPr b="1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3318568" y="974366"/>
              <a:ext cx="859626" cy="619788"/>
            </a:xfrm>
            <a:prstGeom prst="roundRect">
              <a:avLst>
                <a:gd fmla="val 16667" name="adj"/>
              </a:avLst>
            </a:prstGeom>
            <a:solidFill>
              <a:srgbClr val="F4B08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 txBox="1"/>
            <p:nvPr/>
          </p:nvSpPr>
          <p:spPr>
            <a:xfrm>
              <a:off x="3348824" y="1004622"/>
              <a:ext cx="799114" cy="5592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3204278" y="1955886"/>
              <a:ext cx="1088529" cy="938099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 txBox="1"/>
            <p:nvPr/>
          </p:nvSpPr>
          <p:spPr>
            <a:xfrm>
              <a:off x="3250072" y="2001680"/>
              <a:ext cx="996941" cy="8465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it-IT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 to the next question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3336201" y="2597045"/>
              <a:ext cx="1077361" cy="251722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it-IT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Awareness 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it-IT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of negative feelings</a:t>
              </a:r>
              <a:endPara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3"/>
            <p:cNvSpPr txBox="1"/>
            <p:nvPr/>
          </p:nvSpPr>
          <p:spPr>
            <a:xfrm>
              <a:off x="3336201" y="2597045"/>
              <a:ext cx="1077361" cy="2065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25400" spcFirstLastPara="1" rIns="25400" wrap="square" tIns="63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rancy\Desktop\Toolkit\Toolkit 1 LU 6 Learning from experience\pictures Toolkit 1 UL 6 Learning from experience\unplash 2 toolkit 1\5A. actions 2tim-mossholder-zs-PAgqgenQ-unsplash.jpg" id="152" name="Google Shape;15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889675" y="413000"/>
            <a:ext cx="5040550" cy="68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/>
          <p:nvPr>
            <p:ph type="title"/>
          </p:nvPr>
        </p:nvSpPr>
        <p:spPr>
          <a:xfrm>
            <a:off x="548680" y="548680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it-IT">
                <a:solidFill>
                  <a:srgbClr val="0000FF"/>
                </a:solidFill>
              </a:rPr>
              <a:t>2 – Awareness of negative feelings</a:t>
            </a:r>
            <a:endParaRPr b="1">
              <a:solidFill>
                <a:srgbClr val="0000FF"/>
              </a:solidFill>
            </a:endParaRPr>
          </a:p>
        </p:txBody>
      </p:sp>
      <p:grpSp>
        <p:nvGrpSpPr>
          <p:cNvPr id="154" name="Google Shape;154;p18"/>
          <p:cNvGrpSpPr/>
          <p:nvPr/>
        </p:nvGrpSpPr>
        <p:grpSpPr>
          <a:xfrm>
            <a:off x="1052737" y="1484784"/>
            <a:ext cx="4968551" cy="4608512"/>
            <a:chOff x="1512343" y="54"/>
            <a:chExt cx="2901219" cy="2893931"/>
          </a:xfrm>
        </p:grpSpPr>
        <p:sp>
          <p:nvSpPr>
            <p:cNvPr id="155" name="Google Shape;155;p18"/>
            <p:cNvSpPr/>
            <p:nvPr/>
          </p:nvSpPr>
          <p:spPr>
            <a:xfrm>
              <a:off x="3702662" y="1594155"/>
              <a:ext cx="91440" cy="36173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56" name="Google Shape;156;p18"/>
            <p:cNvSpPr/>
            <p:nvPr/>
          </p:nvSpPr>
          <p:spPr>
            <a:xfrm>
              <a:off x="2949345" y="619842"/>
              <a:ext cx="799036" cy="3545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57" name="Google Shape;157;p18"/>
            <p:cNvSpPr/>
            <p:nvPr/>
          </p:nvSpPr>
          <p:spPr>
            <a:xfrm>
              <a:off x="1998307" y="1597731"/>
              <a:ext cx="91440" cy="36432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58" name="Google Shape;158;p18"/>
            <p:cNvSpPr/>
            <p:nvPr/>
          </p:nvSpPr>
          <p:spPr>
            <a:xfrm>
              <a:off x="2044027" y="619842"/>
              <a:ext cx="905318" cy="3581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59" name="Google Shape;159;p18"/>
            <p:cNvSpPr/>
            <p:nvPr/>
          </p:nvSpPr>
          <p:spPr>
            <a:xfrm>
              <a:off x="2235360" y="54"/>
              <a:ext cx="1427970" cy="619788"/>
            </a:xfrm>
            <a:prstGeom prst="roundRect">
              <a:avLst>
                <a:gd fmla="val 16667" name="adj"/>
              </a:avLst>
            </a:prstGeom>
            <a:solidFill>
              <a:srgbClr val="7030A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8"/>
            <p:cNvSpPr txBox="1"/>
            <p:nvPr/>
          </p:nvSpPr>
          <p:spPr>
            <a:xfrm>
              <a:off x="2265616" y="30310"/>
              <a:ext cx="1367458" cy="5592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50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Are you aware of your negative feelings, </a:t>
              </a:r>
              <a:r>
                <a:rPr b="0" i="0" lang="it-IT" sz="1400" u="sng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after</a:t>
              </a:r>
              <a:r>
                <a:rPr b="0" i="0" lang="it-IT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engaging in an emergency intervention?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0" i="0" lang="it-IT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Roboto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601016" y="977943"/>
              <a:ext cx="886021" cy="619788"/>
            </a:xfrm>
            <a:prstGeom prst="flowChartAlternateProcess">
              <a:avLst/>
            </a:prstGeom>
            <a:solidFill>
              <a:srgbClr val="A8D0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8"/>
            <p:cNvSpPr txBox="1"/>
            <p:nvPr/>
          </p:nvSpPr>
          <p:spPr>
            <a:xfrm>
              <a:off x="1631271" y="1008198"/>
              <a:ext cx="825511" cy="559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512343" y="1962053"/>
              <a:ext cx="1066611" cy="931932"/>
            </a:xfrm>
            <a:prstGeom prst="flowChartAlternateProcess">
              <a:avLst/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8"/>
            <p:cNvSpPr txBox="1"/>
            <p:nvPr/>
          </p:nvSpPr>
          <p:spPr>
            <a:xfrm>
              <a:off x="1557835" y="2007545"/>
              <a:ext cx="975627" cy="840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Click here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</a:t>
              </a: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1730053" y="2593962"/>
              <a:ext cx="1085735" cy="254805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it-IT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Complete a list of unfinished statements</a:t>
              </a:r>
              <a:endPara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8"/>
            <p:cNvSpPr txBox="1"/>
            <p:nvPr/>
          </p:nvSpPr>
          <p:spPr>
            <a:xfrm>
              <a:off x="1722576" y="2622679"/>
              <a:ext cx="1051167" cy="226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33000" spcFirstLastPara="1" rIns="33000" wrap="square" tIns="82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t/>
              </a:r>
              <a:endParaRPr b="1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3318568" y="974366"/>
              <a:ext cx="859626" cy="619788"/>
            </a:xfrm>
            <a:prstGeom prst="roundRect">
              <a:avLst>
                <a:gd fmla="val 16667" name="adj"/>
              </a:avLst>
            </a:prstGeom>
            <a:solidFill>
              <a:srgbClr val="F4B08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8"/>
            <p:cNvSpPr txBox="1"/>
            <p:nvPr/>
          </p:nvSpPr>
          <p:spPr>
            <a:xfrm>
              <a:off x="3348824" y="1004622"/>
              <a:ext cx="799114" cy="5592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3204278" y="1955886"/>
              <a:ext cx="1088529" cy="938099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8"/>
            <p:cNvSpPr txBox="1"/>
            <p:nvPr/>
          </p:nvSpPr>
          <p:spPr>
            <a:xfrm>
              <a:off x="3250072" y="2001680"/>
              <a:ext cx="996941" cy="8465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it-IT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 to the next question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3488535" y="2597045"/>
              <a:ext cx="925027" cy="251722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it-IT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Competences </a:t>
              </a:r>
              <a:endParaRPr/>
            </a:p>
          </p:txBody>
        </p:sp>
        <p:sp>
          <p:nvSpPr>
            <p:cNvPr id="172" name="Google Shape;172;p18"/>
            <p:cNvSpPr txBox="1"/>
            <p:nvPr/>
          </p:nvSpPr>
          <p:spPr>
            <a:xfrm>
              <a:off x="3336201" y="2597045"/>
              <a:ext cx="1077361" cy="2065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25400" spcFirstLastPara="1" rIns="25400" wrap="square" tIns="63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rancy\Desktop\Toolkit\Toolkit 1 LU 6 Learning from experience\pictures Toolkit 1 UL 6 Learning from experience\unplash 2 toolkit 1\5B. actions 3tim-mossholder-bo3SHP58C3g-unsplash.jpg" id="177" name="Google Shape;17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40775"/>
            <a:ext cx="6858000" cy="50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 txBox="1"/>
          <p:nvPr>
            <p:ph type="title"/>
          </p:nvPr>
        </p:nvSpPr>
        <p:spPr>
          <a:xfrm>
            <a:off x="548680" y="548680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it-IT">
                <a:solidFill>
                  <a:srgbClr val="0000FF"/>
                </a:solidFill>
              </a:rPr>
              <a:t>3 – Competences </a:t>
            </a:r>
            <a:endParaRPr b="1">
              <a:solidFill>
                <a:srgbClr val="0000FF"/>
              </a:solidFill>
            </a:endParaRPr>
          </a:p>
        </p:txBody>
      </p:sp>
      <p:grpSp>
        <p:nvGrpSpPr>
          <p:cNvPr id="179" name="Google Shape;179;p19"/>
          <p:cNvGrpSpPr/>
          <p:nvPr/>
        </p:nvGrpSpPr>
        <p:grpSpPr>
          <a:xfrm>
            <a:off x="1052736" y="1556792"/>
            <a:ext cx="4968551" cy="4608512"/>
            <a:chOff x="1512343" y="54"/>
            <a:chExt cx="2901219" cy="2893931"/>
          </a:xfrm>
        </p:grpSpPr>
        <p:sp>
          <p:nvSpPr>
            <p:cNvPr id="180" name="Google Shape;180;p19"/>
            <p:cNvSpPr/>
            <p:nvPr/>
          </p:nvSpPr>
          <p:spPr>
            <a:xfrm>
              <a:off x="3702662" y="1594155"/>
              <a:ext cx="91440" cy="36173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81" name="Google Shape;181;p19"/>
            <p:cNvSpPr/>
            <p:nvPr/>
          </p:nvSpPr>
          <p:spPr>
            <a:xfrm>
              <a:off x="2949345" y="619842"/>
              <a:ext cx="799036" cy="3545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82" name="Google Shape;182;p19"/>
            <p:cNvSpPr/>
            <p:nvPr/>
          </p:nvSpPr>
          <p:spPr>
            <a:xfrm>
              <a:off x="1998307" y="1597731"/>
              <a:ext cx="91440" cy="36432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83" name="Google Shape;183;p19"/>
            <p:cNvSpPr/>
            <p:nvPr/>
          </p:nvSpPr>
          <p:spPr>
            <a:xfrm>
              <a:off x="2044027" y="619842"/>
              <a:ext cx="905318" cy="3581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84" name="Google Shape;184;p19"/>
            <p:cNvSpPr/>
            <p:nvPr/>
          </p:nvSpPr>
          <p:spPr>
            <a:xfrm>
              <a:off x="2235360" y="54"/>
              <a:ext cx="1427970" cy="619788"/>
            </a:xfrm>
            <a:prstGeom prst="roundRect">
              <a:avLst>
                <a:gd fmla="val 16667" name="adj"/>
              </a:avLst>
            </a:prstGeom>
            <a:solidFill>
              <a:srgbClr val="7030A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9"/>
            <p:cNvSpPr txBox="1"/>
            <p:nvPr/>
          </p:nvSpPr>
          <p:spPr>
            <a:xfrm>
              <a:off x="2265616" y="30310"/>
              <a:ext cx="1367458" cy="5592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50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3. Where higher levels of critical thinking promoted?     </a:t>
              </a:r>
              <a:r>
                <a:rPr b="0" i="0" lang="it-IT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Roboto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9"/>
            <p:cNvSpPr/>
            <p:nvPr/>
          </p:nvSpPr>
          <p:spPr>
            <a:xfrm>
              <a:off x="1601016" y="977943"/>
              <a:ext cx="886021" cy="619788"/>
            </a:xfrm>
            <a:prstGeom prst="flowChartAlternateProcess">
              <a:avLst/>
            </a:prstGeom>
            <a:solidFill>
              <a:srgbClr val="A8D0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9"/>
            <p:cNvSpPr txBox="1"/>
            <p:nvPr/>
          </p:nvSpPr>
          <p:spPr>
            <a:xfrm>
              <a:off x="1631271" y="1008198"/>
              <a:ext cx="825511" cy="559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1512343" y="1962053"/>
              <a:ext cx="1066611" cy="931932"/>
            </a:xfrm>
            <a:prstGeom prst="flowChartAlternateProcess">
              <a:avLst/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9"/>
            <p:cNvSpPr txBox="1"/>
            <p:nvPr/>
          </p:nvSpPr>
          <p:spPr>
            <a:xfrm>
              <a:off x="1557835" y="2007545"/>
              <a:ext cx="975627" cy="840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Click here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</a:t>
              </a: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1730053" y="2593962"/>
              <a:ext cx="1169830" cy="254805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it-IT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Organising and processing skills</a:t>
              </a:r>
              <a:endPara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9"/>
            <p:cNvSpPr txBox="1"/>
            <p:nvPr/>
          </p:nvSpPr>
          <p:spPr>
            <a:xfrm>
              <a:off x="1722576" y="2622679"/>
              <a:ext cx="1051167" cy="226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33000" spcFirstLastPara="1" rIns="33000" wrap="square" tIns="82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t/>
              </a:r>
              <a:endParaRPr b="1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3318568" y="974366"/>
              <a:ext cx="859626" cy="619788"/>
            </a:xfrm>
            <a:prstGeom prst="roundRect">
              <a:avLst>
                <a:gd fmla="val 16667" name="adj"/>
              </a:avLst>
            </a:prstGeom>
            <a:solidFill>
              <a:srgbClr val="F4B08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9"/>
            <p:cNvSpPr txBox="1"/>
            <p:nvPr/>
          </p:nvSpPr>
          <p:spPr>
            <a:xfrm>
              <a:off x="3348824" y="1004622"/>
              <a:ext cx="799114" cy="5592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3204278" y="1955886"/>
              <a:ext cx="1088529" cy="938099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 txBox="1"/>
            <p:nvPr/>
          </p:nvSpPr>
          <p:spPr>
            <a:xfrm>
              <a:off x="3250072" y="2001680"/>
              <a:ext cx="996941" cy="8465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it-IT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 to the next question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3336201" y="2597045"/>
              <a:ext cx="1077361" cy="251722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it-IT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Self-awareness</a:t>
              </a:r>
              <a:endPara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9"/>
            <p:cNvSpPr txBox="1"/>
            <p:nvPr/>
          </p:nvSpPr>
          <p:spPr>
            <a:xfrm>
              <a:off x="3336201" y="2597045"/>
              <a:ext cx="1077361" cy="2065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25400" spcFirstLastPara="1" rIns="25400" wrap="square" tIns="63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rancy\Desktop\Toolkit\Toolkit 1 LU 6 Learning from experience\pictures Toolkit 1 UL 6 Learning from experience\unplash 2 toolkit 1\5C. actions 5edgar-castrejon-1CsaVdwfIew-unsplash.jpg" id="202" name="Google Shape;202;p20"/>
          <p:cNvPicPr preferRelativeResize="0"/>
          <p:nvPr/>
        </p:nvPicPr>
        <p:blipFill rotWithShape="1">
          <a:blip r:embed="rId3">
            <a:alphaModFix/>
          </a:blip>
          <a:srcRect b="20151" l="18213" r="19836" t="20993"/>
          <a:stretch/>
        </p:blipFill>
        <p:spPr>
          <a:xfrm rot="-5400000">
            <a:off x="866775" y="333375"/>
            <a:ext cx="5124450" cy="68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0"/>
          <p:cNvSpPr txBox="1"/>
          <p:nvPr>
            <p:ph type="title"/>
          </p:nvPr>
        </p:nvSpPr>
        <p:spPr>
          <a:xfrm>
            <a:off x="548680" y="548680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it-IT">
                <a:solidFill>
                  <a:srgbClr val="0000FF"/>
                </a:solidFill>
              </a:rPr>
              <a:t>4 – Self-awareness</a:t>
            </a:r>
            <a:endParaRPr b="1">
              <a:solidFill>
                <a:srgbClr val="0000FF"/>
              </a:solidFill>
            </a:endParaRPr>
          </a:p>
        </p:txBody>
      </p:sp>
      <p:grpSp>
        <p:nvGrpSpPr>
          <p:cNvPr id="204" name="Google Shape;204;p20"/>
          <p:cNvGrpSpPr/>
          <p:nvPr/>
        </p:nvGrpSpPr>
        <p:grpSpPr>
          <a:xfrm>
            <a:off x="1052736" y="1412776"/>
            <a:ext cx="4968551" cy="4608512"/>
            <a:chOff x="1512343" y="54"/>
            <a:chExt cx="2901219" cy="2893931"/>
          </a:xfrm>
        </p:grpSpPr>
        <p:sp>
          <p:nvSpPr>
            <p:cNvPr id="205" name="Google Shape;205;p20"/>
            <p:cNvSpPr/>
            <p:nvPr/>
          </p:nvSpPr>
          <p:spPr>
            <a:xfrm>
              <a:off x="3702662" y="1594155"/>
              <a:ext cx="91440" cy="36173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06" name="Google Shape;206;p20"/>
            <p:cNvSpPr/>
            <p:nvPr/>
          </p:nvSpPr>
          <p:spPr>
            <a:xfrm>
              <a:off x="2949345" y="619842"/>
              <a:ext cx="799036" cy="3545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07" name="Google Shape;207;p20"/>
            <p:cNvSpPr/>
            <p:nvPr/>
          </p:nvSpPr>
          <p:spPr>
            <a:xfrm>
              <a:off x="1998307" y="1597731"/>
              <a:ext cx="91440" cy="36432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08" name="Google Shape;208;p20"/>
            <p:cNvSpPr/>
            <p:nvPr/>
          </p:nvSpPr>
          <p:spPr>
            <a:xfrm>
              <a:off x="2044027" y="619842"/>
              <a:ext cx="905318" cy="3581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09" name="Google Shape;209;p20"/>
            <p:cNvSpPr/>
            <p:nvPr/>
          </p:nvSpPr>
          <p:spPr>
            <a:xfrm>
              <a:off x="2235360" y="54"/>
              <a:ext cx="1427970" cy="619788"/>
            </a:xfrm>
            <a:prstGeom prst="roundRect">
              <a:avLst>
                <a:gd fmla="val 16667" name="adj"/>
              </a:avLst>
            </a:prstGeom>
            <a:solidFill>
              <a:srgbClr val="7030A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 txBox="1"/>
            <p:nvPr/>
          </p:nvSpPr>
          <p:spPr>
            <a:xfrm>
              <a:off x="2269183" y="45272"/>
              <a:ext cx="1405937" cy="5443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50" lIns="6975" spcFirstLastPara="1" rIns="6975" wrap="square" tIns="69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Was the promotion of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self-awareness activities through experiential learning beneficial for you?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it-IT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Roboto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>
              <a:off x="1601016" y="977943"/>
              <a:ext cx="886021" cy="619788"/>
            </a:xfrm>
            <a:prstGeom prst="flowChartAlternateProcess">
              <a:avLst/>
            </a:prstGeom>
            <a:solidFill>
              <a:srgbClr val="A8D0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 txBox="1"/>
            <p:nvPr/>
          </p:nvSpPr>
          <p:spPr>
            <a:xfrm>
              <a:off x="1631271" y="1008198"/>
              <a:ext cx="825511" cy="559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1512343" y="1962053"/>
              <a:ext cx="1066611" cy="931932"/>
            </a:xfrm>
            <a:prstGeom prst="flowChartAlternateProcess">
              <a:avLst/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0"/>
            <p:cNvSpPr txBox="1"/>
            <p:nvPr/>
          </p:nvSpPr>
          <p:spPr>
            <a:xfrm>
              <a:off x="1557835" y="2007545"/>
              <a:ext cx="975627" cy="840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Click here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</a:t>
              </a: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1680530" y="2577462"/>
              <a:ext cx="1219353" cy="316523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0"/>
            <p:cNvSpPr txBox="1"/>
            <p:nvPr/>
          </p:nvSpPr>
          <p:spPr>
            <a:xfrm>
              <a:off x="1722576" y="2577461"/>
              <a:ext cx="1177306" cy="316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33000" spcFirstLastPara="1" rIns="33000" wrap="square" tIns="82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b="1" i="0" lang="it-IT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Exploring your </a:t>
              </a:r>
              <a:endParaRPr/>
            </a:p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b="1" i="0" lang="it-IT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self-awareness promotion </a:t>
              </a:r>
              <a:endParaRPr b="1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3318568" y="974366"/>
              <a:ext cx="859626" cy="619788"/>
            </a:xfrm>
            <a:prstGeom prst="roundRect">
              <a:avLst>
                <a:gd fmla="val 16667" name="adj"/>
              </a:avLst>
            </a:prstGeom>
            <a:solidFill>
              <a:srgbClr val="F4B08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0"/>
            <p:cNvSpPr txBox="1"/>
            <p:nvPr/>
          </p:nvSpPr>
          <p:spPr>
            <a:xfrm>
              <a:off x="3348824" y="1004622"/>
              <a:ext cx="799114" cy="5592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3204278" y="1955886"/>
              <a:ext cx="1088529" cy="938099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0"/>
            <p:cNvSpPr txBox="1"/>
            <p:nvPr/>
          </p:nvSpPr>
          <p:spPr>
            <a:xfrm>
              <a:off x="3250072" y="2001680"/>
              <a:ext cx="996941" cy="8465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it-IT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 to the next question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3336201" y="2597045"/>
              <a:ext cx="1077361" cy="251722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it-IT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Actions taken</a:t>
              </a:r>
              <a:endPara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0"/>
            <p:cNvSpPr txBox="1"/>
            <p:nvPr/>
          </p:nvSpPr>
          <p:spPr>
            <a:xfrm>
              <a:off x="3336201" y="2597045"/>
              <a:ext cx="1077361" cy="2065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25400" spcFirstLastPara="1" rIns="25400" wrap="square" tIns="63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rancy\Desktop\Toolkit\Toolkit 1 LU 6 Learning from experience\pictures Toolkit 1 UL 6 Learning from experience\unplash 2 toolkit 1\5D. actions jeremy-bishop-iftBhUFfecE-unsplash.jpg" id="227" name="Google Shape;22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68750"/>
            <a:ext cx="6822897" cy="511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1"/>
          <p:cNvSpPr txBox="1"/>
          <p:nvPr>
            <p:ph type="title"/>
          </p:nvPr>
        </p:nvSpPr>
        <p:spPr>
          <a:xfrm>
            <a:off x="548680" y="548680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it-IT">
                <a:solidFill>
                  <a:srgbClr val="0000FF"/>
                </a:solidFill>
              </a:rPr>
              <a:t>5 – Actions taken </a:t>
            </a:r>
            <a:endParaRPr b="1">
              <a:solidFill>
                <a:srgbClr val="0000FF"/>
              </a:solidFill>
            </a:endParaRPr>
          </a:p>
        </p:txBody>
      </p:sp>
      <p:grpSp>
        <p:nvGrpSpPr>
          <p:cNvPr id="229" name="Google Shape;229;p21"/>
          <p:cNvGrpSpPr/>
          <p:nvPr/>
        </p:nvGrpSpPr>
        <p:grpSpPr>
          <a:xfrm>
            <a:off x="1052736" y="1556792"/>
            <a:ext cx="4968551" cy="4608512"/>
            <a:chOff x="1512343" y="54"/>
            <a:chExt cx="2901219" cy="2893931"/>
          </a:xfrm>
        </p:grpSpPr>
        <p:sp>
          <p:nvSpPr>
            <p:cNvPr id="230" name="Google Shape;230;p21"/>
            <p:cNvSpPr/>
            <p:nvPr/>
          </p:nvSpPr>
          <p:spPr>
            <a:xfrm>
              <a:off x="3702662" y="1594155"/>
              <a:ext cx="91440" cy="36173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31" name="Google Shape;231;p21"/>
            <p:cNvSpPr/>
            <p:nvPr/>
          </p:nvSpPr>
          <p:spPr>
            <a:xfrm>
              <a:off x="2949345" y="619842"/>
              <a:ext cx="799036" cy="3545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32" name="Google Shape;232;p21"/>
            <p:cNvSpPr/>
            <p:nvPr/>
          </p:nvSpPr>
          <p:spPr>
            <a:xfrm>
              <a:off x="1998307" y="1597731"/>
              <a:ext cx="91440" cy="36432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33" name="Google Shape;233;p21"/>
            <p:cNvSpPr/>
            <p:nvPr/>
          </p:nvSpPr>
          <p:spPr>
            <a:xfrm>
              <a:off x="2044027" y="619842"/>
              <a:ext cx="905318" cy="3581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34" name="Google Shape;234;p21"/>
            <p:cNvSpPr/>
            <p:nvPr/>
          </p:nvSpPr>
          <p:spPr>
            <a:xfrm>
              <a:off x="2227136" y="54"/>
              <a:ext cx="1427970" cy="619788"/>
            </a:xfrm>
            <a:prstGeom prst="roundRect">
              <a:avLst>
                <a:gd fmla="val 16667" name="adj"/>
              </a:avLst>
            </a:prstGeom>
            <a:solidFill>
              <a:srgbClr val="7030A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1"/>
            <p:cNvSpPr txBox="1"/>
            <p:nvPr/>
          </p:nvSpPr>
          <p:spPr>
            <a:xfrm>
              <a:off x="2265616" y="30310"/>
              <a:ext cx="1367458" cy="5592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50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5. Did you take any actions in order to learn from experience?  </a:t>
              </a:r>
              <a:r>
                <a:rPr b="0" i="0" lang="it-IT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Roboto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1601016" y="977943"/>
              <a:ext cx="886021" cy="619788"/>
            </a:xfrm>
            <a:prstGeom prst="flowChartAlternateProcess">
              <a:avLst/>
            </a:prstGeom>
            <a:solidFill>
              <a:srgbClr val="A8D0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1"/>
            <p:cNvSpPr txBox="1"/>
            <p:nvPr/>
          </p:nvSpPr>
          <p:spPr>
            <a:xfrm>
              <a:off x="1631271" y="1008198"/>
              <a:ext cx="825511" cy="559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1"/>
            <p:cNvSpPr/>
            <p:nvPr/>
          </p:nvSpPr>
          <p:spPr>
            <a:xfrm>
              <a:off x="1512343" y="1962053"/>
              <a:ext cx="1066611" cy="931932"/>
            </a:xfrm>
            <a:prstGeom prst="flowChartAlternateProcess">
              <a:avLst/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1"/>
            <p:cNvSpPr txBox="1"/>
            <p:nvPr/>
          </p:nvSpPr>
          <p:spPr>
            <a:xfrm>
              <a:off x="1557835" y="2007545"/>
              <a:ext cx="975627" cy="840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Click here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</a:t>
              </a: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1"/>
            <p:cNvSpPr/>
            <p:nvPr/>
          </p:nvSpPr>
          <p:spPr>
            <a:xfrm>
              <a:off x="1730053" y="2593962"/>
              <a:ext cx="1085735" cy="254805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1"/>
            <p:cNvSpPr txBox="1"/>
            <p:nvPr/>
          </p:nvSpPr>
          <p:spPr>
            <a:xfrm>
              <a:off x="1722576" y="2622679"/>
              <a:ext cx="1051167" cy="226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33000" spcFirstLastPara="1" rIns="33000" wrap="square" tIns="82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b="1" i="0" lang="it-IT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Actions-taken list</a:t>
              </a:r>
              <a:endParaRPr b="1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3318568" y="974366"/>
              <a:ext cx="859626" cy="619788"/>
            </a:xfrm>
            <a:prstGeom prst="roundRect">
              <a:avLst>
                <a:gd fmla="val 16667" name="adj"/>
              </a:avLst>
            </a:prstGeom>
            <a:solidFill>
              <a:srgbClr val="F4B08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1"/>
            <p:cNvSpPr txBox="1"/>
            <p:nvPr/>
          </p:nvSpPr>
          <p:spPr>
            <a:xfrm>
              <a:off x="3348824" y="1004622"/>
              <a:ext cx="799114" cy="5592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3194209" y="1944414"/>
              <a:ext cx="1088529" cy="938099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You just finished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1"/>
            <p:cNvSpPr txBox="1"/>
            <p:nvPr/>
          </p:nvSpPr>
          <p:spPr>
            <a:xfrm>
              <a:off x="3250072" y="2001680"/>
              <a:ext cx="996941" cy="8465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3336201" y="2597045"/>
              <a:ext cx="1077361" cy="251722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it-IT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Go to the next slide</a:t>
              </a:r>
              <a:endPara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1"/>
            <p:cNvSpPr txBox="1"/>
            <p:nvPr/>
          </p:nvSpPr>
          <p:spPr>
            <a:xfrm>
              <a:off x="3336201" y="2597045"/>
              <a:ext cx="1077361" cy="2065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25400" spcFirstLastPara="1" rIns="25400" wrap="square" tIns="63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rancy\Desktop\Toolkit\Toolkit 1 LU 6 Learning from experience\pictures Toolkit 1 UL 6 Learning from experience\unplash 1 toolkit1\4. selfawareness wonderlane-_rmULTYorYQ-unsplash.jpg" id="252" name="Google Shape;25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40775"/>
            <a:ext cx="6858000" cy="482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"/>
          <p:cNvSpPr txBox="1"/>
          <p:nvPr>
            <p:ph type="title"/>
          </p:nvPr>
        </p:nvSpPr>
        <p:spPr>
          <a:xfrm>
            <a:off x="476672" y="620688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it-IT">
                <a:solidFill>
                  <a:schemeClr val="dk1"/>
                </a:solidFill>
              </a:rPr>
            </a:br>
            <a:br>
              <a:rPr lang="it-IT">
                <a:solidFill>
                  <a:schemeClr val="dk1"/>
                </a:solidFill>
              </a:rPr>
            </a:br>
            <a:r>
              <a:rPr b="1" lang="it-IT" sz="2800">
                <a:solidFill>
                  <a:srgbClr val="0000FF"/>
                </a:solidFill>
              </a:rPr>
              <a:t>Owning the concept </a:t>
            </a:r>
            <a:br>
              <a:rPr b="1" lang="it-IT" sz="2800">
                <a:solidFill>
                  <a:srgbClr val="0000FF"/>
                </a:solidFill>
              </a:rPr>
            </a:br>
            <a:r>
              <a:rPr b="1" lang="it-IT" sz="2800">
                <a:solidFill>
                  <a:srgbClr val="0000FF"/>
                </a:solidFill>
              </a:rPr>
              <a:t>“Experiential Learning”</a:t>
            </a:r>
            <a:br>
              <a:rPr lang="it-IT" sz="900"/>
            </a:br>
            <a:br>
              <a:rPr lang="it-IT" sz="1800"/>
            </a:br>
            <a:br>
              <a:rPr lang="it-IT">
                <a:solidFill>
                  <a:schemeClr val="dk1"/>
                </a:solidFill>
              </a:rPr>
            </a:br>
            <a:endParaRPr/>
          </a:p>
        </p:txBody>
      </p:sp>
      <p:grpSp>
        <p:nvGrpSpPr>
          <p:cNvPr id="254" name="Google Shape;254;p4"/>
          <p:cNvGrpSpPr/>
          <p:nvPr/>
        </p:nvGrpSpPr>
        <p:grpSpPr>
          <a:xfrm>
            <a:off x="877858" y="1619275"/>
            <a:ext cx="5115338" cy="4104462"/>
            <a:chOff x="1512343" y="54"/>
            <a:chExt cx="2913892" cy="2893931"/>
          </a:xfrm>
        </p:grpSpPr>
        <p:sp>
          <p:nvSpPr>
            <p:cNvPr id="255" name="Google Shape;255;p4"/>
            <p:cNvSpPr/>
            <p:nvPr/>
          </p:nvSpPr>
          <p:spPr>
            <a:xfrm>
              <a:off x="3702662" y="1594155"/>
              <a:ext cx="91440" cy="36173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56" name="Google Shape;256;p4"/>
            <p:cNvSpPr/>
            <p:nvPr/>
          </p:nvSpPr>
          <p:spPr>
            <a:xfrm>
              <a:off x="2949345" y="619842"/>
              <a:ext cx="799036" cy="3545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57" name="Google Shape;257;p4"/>
            <p:cNvSpPr/>
            <p:nvPr/>
          </p:nvSpPr>
          <p:spPr>
            <a:xfrm>
              <a:off x="1998307" y="1597731"/>
              <a:ext cx="91440" cy="36432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58" name="Google Shape;258;p4"/>
            <p:cNvSpPr/>
            <p:nvPr/>
          </p:nvSpPr>
          <p:spPr>
            <a:xfrm>
              <a:off x="2044027" y="619842"/>
              <a:ext cx="905318" cy="3581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59" name="Google Shape;259;p4"/>
            <p:cNvSpPr/>
            <p:nvPr/>
          </p:nvSpPr>
          <p:spPr>
            <a:xfrm>
              <a:off x="2235360" y="54"/>
              <a:ext cx="1427970" cy="619788"/>
            </a:xfrm>
            <a:prstGeom prst="roundRect">
              <a:avLst>
                <a:gd fmla="val 16667" name="adj"/>
              </a:avLst>
            </a:prstGeom>
            <a:solidFill>
              <a:srgbClr val="7030A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Can you rely on collective intervention capacities concerning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Learning from Experience?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4"/>
            <p:cNvSpPr txBox="1"/>
            <p:nvPr/>
          </p:nvSpPr>
          <p:spPr>
            <a:xfrm>
              <a:off x="2265616" y="30310"/>
              <a:ext cx="1367458" cy="5592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5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1601016" y="977943"/>
              <a:ext cx="886021" cy="619788"/>
            </a:xfrm>
            <a:prstGeom prst="flowChartAlternateProcess">
              <a:avLst/>
            </a:prstGeom>
            <a:solidFill>
              <a:srgbClr val="A8D0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"/>
            <p:cNvSpPr txBox="1"/>
            <p:nvPr/>
          </p:nvSpPr>
          <p:spPr>
            <a:xfrm>
              <a:off x="1631271" y="1008198"/>
              <a:ext cx="825511" cy="559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1512343" y="1962053"/>
              <a:ext cx="1066611" cy="931932"/>
            </a:xfrm>
            <a:prstGeom prst="flowChartAlternateProcess">
              <a:avLst/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4"/>
            <p:cNvSpPr txBox="1"/>
            <p:nvPr/>
          </p:nvSpPr>
          <p:spPr>
            <a:xfrm>
              <a:off x="1557835" y="2007545"/>
              <a:ext cx="975627" cy="840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50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it-IT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Please </a:t>
              </a:r>
              <a:r>
                <a:rPr lang="it-IT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return</a:t>
              </a:r>
              <a:r>
                <a:rPr b="0" i="0" lang="it-IT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to 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1881478" y="2659488"/>
              <a:ext cx="825600" cy="1869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it-IT"/>
                <a:t>Activity 1</a:t>
              </a:r>
              <a:endParaRPr b="1" i="0" sz="14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3318568" y="974366"/>
              <a:ext cx="859626" cy="619788"/>
            </a:xfrm>
            <a:prstGeom prst="roundRect">
              <a:avLst>
                <a:gd fmla="val 16667" name="adj"/>
              </a:avLst>
            </a:prstGeom>
            <a:solidFill>
              <a:srgbClr val="F4B08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4"/>
            <p:cNvSpPr txBox="1"/>
            <p:nvPr/>
          </p:nvSpPr>
          <p:spPr>
            <a:xfrm>
              <a:off x="3348824" y="1004622"/>
              <a:ext cx="799114" cy="5592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it-IT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3204278" y="1955886"/>
              <a:ext cx="1088529" cy="938099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4"/>
            <p:cNvSpPr txBox="1"/>
            <p:nvPr/>
          </p:nvSpPr>
          <p:spPr>
            <a:xfrm>
              <a:off x="3250072" y="2001680"/>
              <a:ext cx="996941" cy="8465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450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it-IT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You have 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0" i="0" lang="it-IT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finished 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3663335" y="2659488"/>
              <a:ext cx="762900" cy="1869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it-IT"/>
                <a:t>Unit 6</a:t>
              </a:r>
              <a:endParaRPr b="1" i="0" sz="1400" u="none" cap="none" strike="noStrike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Francy\Desktop\Toolkit\Toolkit 1 LU 6 Learning from experience\pictures Toolkit 1 UL 6 Learning from experience\unplash 1 toolkit1\4 Self awareness divya-agrawal-iSy5mEqyn7Y-unsplash.jpg" id="275" name="Google Shape;27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24750"/>
            <a:ext cx="6858000" cy="518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Google Shape;276;p5"/>
          <p:cNvGrpSpPr/>
          <p:nvPr/>
        </p:nvGrpSpPr>
        <p:grpSpPr>
          <a:xfrm>
            <a:off x="2132856" y="2132857"/>
            <a:ext cx="3089796" cy="3777146"/>
            <a:chOff x="1991072" y="663"/>
            <a:chExt cx="2126618" cy="2916354"/>
          </a:xfrm>
        </p:grpSpPr>
        <p:sp>
          <p:nvSpPr>
            <p:cNvPr id="277" name="Google Shape;277;p5"/>
            <p:cNvSpPr/>
            <p:nvPr/>
          </p:nvSpPr>
          <p:spPr>
            <a:xfrm>
              <a:off x="2823934" y="910443"/>
              <a:ext cx="108798" cy="92494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78" name="Google Shape;278;p5"/>
            <p:cNvSpPr/>
            <p:nvPr/>
          </p:nvSpPr>
          <p:spPr>
            <a:xfrm>
              <a:off x="1991072" y="663"/>
              <a:ext cx="1757164" cy="909781"/>
            </a:xfrm>
            <a:prstGeom prst="roundRect">
              <a:avLst>
                <a:gd fmla="val 16667" name="adj"/>
              </a:avLst>
            </a:prstGeom>
            <a:solidFill>
              <a:srgbClr val="7030A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"/>
            <p:cNvSpPr txBox="1"/>
            <p:nvPr/>
          </p:nvSpPr>
          <p:spPr>
            <a:xfrm>
              <a:off x="2035484" y="45075"/>
              <a:ext cx="1668340" cy="820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37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it-IT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Thanks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342505" y="708271"/>
              <a:ext cx="1581447" cy="30326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"/>
            <p:cNvSpPr txBox="1"/>
            <p:nvPr/>
          </p:nvSpPr>
          <p:spPr>
            <a:xfrm>
              <a:off x="2342505" y="708271"/>
              <a:ext cx="1581447" cy="303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40625" spcFirstLastPara="1" rIns="40625" wrap="square" tIns="101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0" i="1" lang="it-IT" sz="16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You have finished</a:t>
              </a:r>
              <a:endParaRPr b="0" i="1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1991072" y="1835388"/>
              <a:ext cx="1757164" cy="909781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"/>
            <p:cNvSpPr txBox="1"/>
            <p:nvPr/>
          </p:nvSpPr>
          <p:spPr>
            <a:xfrm>
              <a:off x="2040633" y="1835388"/>
              <a:ext cx="1668340" cy="820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37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it-IT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Keep going to another Unit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2536243" y="2613757"/>
              <a:ext cx="1581447" cy="30326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"/>
            <p:cNvSpPr txBox="1"/>
            <p:nvPr/>
          </p:nvSpPr>
          <p:spPr>
            <a:xfrm>
              <a:off x="2536243" y="2613756"/>
              <a:ext cx="1581447" cy="303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48250" spcFirstLastPara="1" rIns="48250" wrap="square" tIns="120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900"/>
                <a:buFont typeface="Calibri"/>
                <a:buNone/>
              </a:pPr>
              <a:r>
                <a:rPr b="0" i="1" lang="it-IT" sz="19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if you need</a:t>
              </a:r>
              <a:endParaRPr b="0" i="1" sz="19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2021-12-29T09:32:30Z</dcterms:created>
  <dc:creator>Giorgio Fantini</dc:creator>
</cp:coreProperties>
</file>