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68580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s+1vP5QXkPf/Fmo8NG4+gXKqS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748" y="-96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654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 descr="Google Shape;1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7" y="23812"/>
            <a:ext cx="1327157" cy="66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 descr="Google Shape;13;p11"/>
          <p:cNvPicPr preferRelativeResize="0"/>
          <p:nvPr/>
        </p:nvPicPr>
        <p:blipFill rotWithShape="1">
          <a:blip r:embed="rId3">
            <a:alphaModFix/>
          </a:blip>
          <a:srcRect b="66"/>
          <a:stretch/>
        </p:blipFill>
        <p:spPr>
          <a:xfrm>
            <a:off x="4757058" y="6356351"/>
            <a:ext cx="1950929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/>
        </p:nvSpPr>
        <p:spPr>
          <a:xfrm>
            <a:off x="139793" y="744108"/>
            <a:ext cx="1104652" cy="15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US" sz="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en-US" sz="4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0" descr="Google Shape;5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7" y="23812"/>
            <a:ext cx="1327157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0" descr="Google Shape;55;p20"/>
          <p:cNvPicPr preferRelativeResize="0"/>
          <p:nvPr/>
        </p:nvPicPr>
        <p:blipFill rotWithShape="1">
          <a:blip r:embed="rId3">
            <a:alphaModFix/>
          </a:blip>
          <a:srcRect t="1" b="66"/>
          <a:stretch/>
        </p:blipFill>
        <p:spPr>
          <a:xfrm>
            <a:off x="4757058" y="6274675"/>
            <a:ext cx="1950929" cy="45632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0"/>
          <p:cNvSpPr txBox="1"/>
          <p:nvPr/>
        </p:nvSpPr>
        <p:spPr>
          <a:xfrm>
            <a:off x="44760" y="730426"/>
            <a:ext cx="1493096" cy="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Helvetica Neue"/>
              <a:buNone/>
            </a:pPr>
            <a:r>
              <a:rPr lang="en-US" sz="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Number: 2020-1-PL-KA202-082075</a:t>
            </a:r>
            <a:r>
              <a:rPr lang="en-US" sz="6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90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2915541" y="987427"/>
            <a:ext cx="3471905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72379" y="2057400"/>
            <a:ext cx="2211903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_WITH_CAPTION_TEXT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90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2915541" y="987427"/>
            <a:ext cx="3471905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903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103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253363" y="1043673"/>
            <a:ext cx="4351200" cy="591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ITLE_AND_VERTICAL_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 rot="5400000">
            <a:off x="2741210" y="2531722"/>
            <a:ext cx="5811904" cy="147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-259218" y="1095774"/>
            <a:ext cx="5811900" cy="435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 2">
  <p:cSld name="OBJECT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0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5915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5" descr="Google Shape;7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8" y="23812"/>
            <a:ext cx="1184375" cy="5778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/>
          <p:nvPr/>
        </p:nvSpPr>
        <p:spPr>
          <a:xfrm>
            <a:off x="45723" y="6640685"/>
            <a:ext cx="1104714" cy="15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US" sz="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en-US" sz="4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6270119" y="6424703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7" y="23812"/>
            <a:ext cx="1327157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2" descr="Google Shape;18;p12"/>
          <p:cNvPicPr preferRelativeResize="0"/>
          <p:nvPr/>
        </p:nvPicPr>
        <p:blipFill rotWithShape="1">
          <a:blip r:embed="rId3">
            <a:alphaModFix/>
          </a:blip>
          <a:srcRect t="1" b="66"/>
          <a:stretch/>
        </p:blipFill>
        <p:spPr>
          <a:xfrm>
            <a:off x="4757058" y="6274675"/>
            <a:ext cx="1950929" cy="456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 txBox="1"/>
          <p:nvPr/>
        </p:nvSpPr>
        <p:spPr>
          <a:xfrm>
            <a:off x="-38008" y="744108"/>
            <a:ext cx="1104602" cy="15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US" sz="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en-US" sz="4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20" name="Google Shape;20;p12"/>
          <p:cNvSpPr txBox="1"/>
          <p:nvPr/>
        </p:nvSpPr>
        <p:spPr>
          <a:xfrm>
            <a:off x="44760" y="6528386"/>
            <a:ext cx="1493096" cy="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Helvetica Neue"/>
              <a:buNone/>
            </a:pPr>
            <a:r>
              <a:rPr lang="en-US" sz="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Number: 2020-1-PL-KA202-082075</a:t>
            </a:r>
            <a:r>
              <a:rPr lang="en-US" sz="6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6270058" y="6437116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0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5915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6270094" y="6424678"/>
            <a:ext cx="232838" cy="22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_1">
  <p:cSld name="TITLE_AND_BOD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6270058" y="6437116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 descr="Google Shape;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8" y="23812"/>
            <a:ext cx="1184375" cy="5778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/>
          <p:nvPr/>
        </p:nvSpPr>
        <p:spPr>
          <a:xfrm>
            <a:off x="45724" y="6640685"/>
            <a:ext cx="1104652" cy="15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US" sz="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en-US" sz="4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103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591510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101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67916" y="4589464"/>
            <a:ext cx="5915101" cy="150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103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1450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3471862" y="1825625"/>
            <a:ext cx="291450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_WITH_TEXT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101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302" cy="82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302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3471862" y="1681163"/>
            <a:ext cx="2915403" cy="82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3471862" y="2505075"/>
            <a:ext cx="2915403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5pPr>
            <a:lvl6pPr marL="2743200" lvl="5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103" cy="13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269969" y="6424691"/>
            <a:ext cx="232788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0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5915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0" descr="Google Shape;25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788" y="23812"/>
            <a:ext cx="1184375" cy="5778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0"/>
          <p:cNvSpPr txBox="1"/>
          <p:nvPr/>
        </p:nvSpPr>
        <p:spPr>
          <a:xfrm>
            <a:off x="45719" y="6640685"/>
            <a:ext cx="995051" cy="15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US" sz="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en-US" sz="4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270094" y="6424678"/>
            <a:ext cx="232838" cy="22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happy?utm_source=unsplash&amp;utm_medium=referral&amp;utm_content=creditCopyText" TargetMode="External"/><Relationship Id="rId4" Type="http://schemas.openxmlformats.org/officeDocument/2006/relationships/hyperlink" Target="https://unsplash.com/@yuyeunglau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sldNum" idx="4294967295"/>
          </p:nvPr>
        </p:nvSpPr>
        <p:spPr>
          <a:xfrm>
            <a:off x="6302123" y="6437104"/>
            <a:ext cx="168420" cy="2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/>
          </a:p>
        </p:txBody>
      </p:sp>
      <p:pic>
        <p:nvPicPr>
          <p:cNvPr id="87" name="Google Shape;87;p2" descr="Google Shape;102;g1123728312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49" y="5784005"/>
            <a:ext cx="1067895" cy="10679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"/>
          <p:cNvGrpSpPr/>
          <p:nvPr/>
        </p:nvGrpSpPr>
        <p:grpSpPr>
          <a:xfrm>
            <a:off x="1338943" y="821557"/>
            <a:ext cx="4545398" cy="2409117"/>
            <a:chOff x="0" y="0"/>
            <a:chExt cx="4545396" cy="2409115"/>
          </a:xfrm>
        </p:grpSpPr>
        <p:pic>
          <p:nvPicPr>
            <p:cNvPr id="89" name="Google Shape;89;p2" descr="Google Shape;86;p1"/>
            <p:cNvPicPr preferRelativeResize="0"/>
            <p:nvPr/>
          </p:nvPicPr>
          <p:blipFill rotWithShape="1">
            <a:blip r:embed="rId4">
              <a:alphaModFix/>
            </a:blip>
            <a:srcRect b="57"/>
            <a:stretch/>
          </p:blipFill>
          <p:spPr>
            <a:xfrm>
              <a:off x="0" y="0"/>
              <a:ext cx="4401051" cy="2409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2"/>
            <p:cNvSpPr txBox="1"/>
            <p:nvPr/>
          </p:nvSpPr>
          <p:spPr>
            <a:xfrm>
              <a:off x="2762636" y="2014272"/>
              <a:ext cx="1782760" cy="285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Calibri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Photo by Darius Bashar on Unsplash</a:t>
              </a:r>
              <a:endParaRPr/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222329" y="3548805"/>
            <a:ext cx="6473826" cy="223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Helvetica Neue"/>
              <a:buNone/>
            </a:pPr>
            <a:r>
              <a:rPr lang="en-US" sz="1833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Toolkit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Helvetica Neue"/>
              <a:buNone/>
            </a:pPr>
            <a:r>
              <a:rPr lang="en-US" sz="1833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Unit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mindfulness: Soothing emotion and stabilizing the mind through the body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133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intervention</a:t>
            </a:r>
            <a:endParaRPr sz="1200" b="1" i="0" u="none" strike="noStrike" cap="non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endParaRPr sz="1200" b="1" i="0" u="none" strike="noStrike" cap="non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-88854" y="5784005"/>
            <a:ext cx="3337800" cy="1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Developped by Institut Alfred Adler de Paris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3"/>
          <p:cNvGrpSpPr/>
          <p:nvPr/>
        </p:nvGrpSpPr>
        <p:grpSpPr>
          <a:xfrm>
            <a:off x="169536" y="954047"/>
            <a:ext cx="6349701" cy="824295"/>
            <a:chOff x="0" y="0"/>
            <a:chExt cx="6349700" cy="824294"/>
          </a:xfrm>
        </p:grpSpPr>
        <p:sp>
          <p:nvSpPr>
            <p:cNvPr id="98" name="Google Shape;98;p3"/>
            <p:cNvSpPr/>
            <p:nvPr/>
          </p:nvSpPr>
          <p:spPr>
            <a:xfrm>
              <a:off x="104517" y="38253"/>
              <a:ext cx="6245183" cy="786041"/>
            </a:xfrm>
            <a:prstGeom prst="roundRect">
              <a:avLst>
                <a:gd name="adj" fmla="val 18475"/>
              </a:avLst>
            </a:prstGeom>
            <a:solidFill>
              <a:srgbClr val="6834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0" y="0"/>
              <a:ext cx="6009078" cy="763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 marL="6350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657684" marR="0" lvl="3" indent="-13368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AutoNum type="arabicPeriod"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- Victim Status Awareness  </a:t>
              </a:r>
              <a:endParaRPr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663700" marR="0" lvl="4" indent="-13970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 : Do you need help to better cope with the victim vicariant concept ? </a:t>
              </a:r>
              <a:endParaRPr/>
            </a:p>
            <a:p>
              <a:pPr marL="1663700" marR="0" lvl="4" indent="-13970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Quizz 1.: Vctim typology and evaluation</a:t>
              </a:r>
              <a:endParaRPr/>
            </a:p>
            <a:p>
              <a:pPr marL="1663700" marR="0" lvl="4" indent="-13970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 : Vicariant Victim sensibilisation and coping</a:t>
              </a:r>
              <a:endParaRPr/>
            </a:p>
          </p:txBody>
        </p:sp>
      </p:grpSp>
      <p:sp>
        <p:nvSpPr>
          <p:cNvPr id="100" name="Google Shape;100;p3"/>
          <p:cNvSpPr/>
          <p:nvPr/>
        </p:nvSpPr>
        <p:spPr>
          <a:xfrm>
            <a:off x="254888" y="2019156"/>
            <a:ext cx="6264348" cy="824456"/>
          </a:xfrm>
          <a:prstGeom prst="roundRect">
            <a:avLst>
              <a:gd name="adj" fmla="val 18492"/>
            </a:avLst>
          </a:prstGeom>
          <a:solidFill>
            <a:srgbClr val="68349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81202" y="1926349"/>
            <a:ext cx="5551375" cy="74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7684" marR="0" lvl="3" indent="-1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AutoNum type="arabicPeriod" startAt="2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Body Stabilization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 : Are you experiencing physiological signs of stress?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 2. : Body Stabilisation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2 :Cardiac Coherence   </a:t>
            </a:r>
            <a:endParaRPr/>
          </a:p>
        </p:txBody>
      </p:sp>
      <p:pic>
        <p:nvPicPr>
          <p:cNvPr id="102" name="Google Shape;102;p3" descr="Google Shape;280;g114c15bd69b_0_0"/>
          <p:cNvPicPr preferRelativeResize="0"/>
          <p:nvPr/>
        </p:nvPicPr>
        <p:blipFill rotWithShape="1">
          <a:blip r:embed="rId3">
            <a:alphaModFix/>
          </a:blip>
          <a:srcRect r="-12" b="6"/>
          <a:stretch/>
        </p:blipFill>
        <p:spPr>
          <a:xfrm>
            <a:off x="1004073" y="4191473"/>
            <a:ext cx="756203" cy="69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273919" y="5188593"/>
            <a:ext cx="6310162" cy="829472"/>
          </a:xfrm>
          <a:prstGeom prst="roundRect">
            <a:avLst>
              <a:gd name="adj" fmla="val 17146"/>
            </a:avLst>
          </a:prstGeom>
          <a:solidFill>
            <a:srgbClr val="68349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000"/>
              <a:buFont typeface="Calibri"/>
              <a:buNone/>
            </a:pPr>
            <a:endParaRPr sz="1000" b="0" i="0" u="sng" strike="noStrike" cap="non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54146" y="5165973"/>
            <a:ext cx="6132323" cy="85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7684" marR="0" lvl="3" indent="-1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AutoNum type="arabicPeriod" startAt="5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Stabilization. 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do you feel belongingness, and support from members of the group ?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 5. : Social Quizz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5:  butterfly Hug Group Protocol 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255285" y="2991577"/>
            <a:ext cx="6245703" cy="825501"/>
          </a:xfrm>
          <a:prstGeom prst="roundRect">
            <a:avLst>
              <a:gd name="adj" fmla="val 17931"/>
            </a:avLst>
          </a:prstGeom>
          <a:solidFill>
            <a:srgbClr val="68349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000"/>
              <a:buFont typeface="Calibri"/>
              <a:buNone/>
            </a:pPr>
            <a:endParaRPr sz="1000" b="0" i="0" u="sng" strike="noStrike" cap="non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24975" y="3110308"/>
            <a:ext cx="6245703" cy="82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657684" marR="0" lvl="3" indent="-1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AutoNum type="arabicPeriod" startAt="3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Emotional  Stabilization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Are you experiencing emotional sign of distress ?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 3. : Emotional  Stabilisation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3 : Grounding Activity 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254479" y="4016439"/>
            <a:ext cx="6265166" cy="819535"/>
          </a:xfrm>
          <a:prstGeom prst="roundRect">
            <a:avLst>
              <a:gd name="adj" fmla="val 18373"/>
            </a:avLst>
          </a:prstGeom>
          <a:solidFill>
            <a:srgbClr val="68349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000"/>
              <a:buFont typeface="Calibri"/>
              <a:buNone/>
            </a:pPr>
            <a:endParaRPr sz="1000" b="0" i="0" u="sng" strike="noStrike" cap="non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73919" y="4004792"/>
            <a:ext cx="6057939" cy="74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7684" marR="0" lvl="3" indent="-1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AutoNum type="arabicPeriod" startAt="4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Cognitive Stabilization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Are you experiencing cognitive sign of distress?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Quizz 4. : Cognitive  Stabilisation </a:t>
            </a:r>
            <a:endParaRPr/>
          </a:p>
          <a:p>
            <a:pPr marL="1663700" marR="0" lvl="4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4 : Happy Place and other Anchoring Activities 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ldNum" idx="4294967295"/>
          </p:nvPr>
        </p:nvSpPr>
        <p:spPr>
          <a:xfrm>
            <a:off x="6302259" y="6449554"/>
            <a:ext cx="168419" cy="22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/>
          </a:p>
        </p:txBody>
      </p:sp>
      <p:pic>
        <p:nvPicPr>
          <p:cNvPr id="110" name="Google Shape;110;p3" descr="Google Shape;290;g114c15bd69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47" y="2058214"/>
            <a:ext cx="1039014" cy="6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Google Shape;291;g114c15bd69b_0_0"/>
          <p:cNvPicPr preferRelativeResize="0"/>
          <p:nvPr/>
        </p:nvPicPr>
        <p:blipFill rotWithShape="1">
          <a:blip r:embed="rId5">
            <a:alphaModFix/>
          </a:blip>
          <a:srcRect b="5166"/>
          <a:stretch/>
        </p:blipFill>
        <p:spPr>
          <a:xfrm>
            <a:off x="389553" y="5246142"/>
            <a:ext cx="949276" cy="69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Google Shape;292;g114c15bd69b_0_0"/>
          <p:cNvPicPr preferRelativeResize="0"/>
          <p:nvPr/>
        </p:nvPicPr>
        <p:blipFill rotWithShape="1">
          <a:blip r:embed="rId6">
            <a:alphaModFix/>
          </a:blip>
          <a:srcRect t="6904" b="2553"/>
          <a:stretch/>
        </p:blipFill>
        <p:spPr>
          <a:xfrm>
            <a:off x="408672" y="1015644"/>
            <a:ext cx="1086470" cy="68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Google Shape;293;g114c15bd69b_0_0"/>
          <p:cNvPicPr preferRelativeResize="0"/>
          <p:nvPr/>
        </p:nvPicPr>
        <p:blipFill rotWithShape="1">
          <a:blip r:embed="rId7">
            <a:alphaModFix/>
          </a:blip>
          <a:srcRect l="4934" r="-9"/>
          <a:stretch/>
        </p:blipFill>
        <p:spPr>
          <a:xfrm>
            <a:off x="408672" y="4063462"/>
            <a:ext cx="1012299" cy="72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Google Shape;294;g114c15bd69b_0_0"/>
          <p:cNvPicPr preferRelativeResize="0"/>
          <p:nvPr/>
        </p:nvPicPr>
        <p:blipFill rotWithShape="1">
          <a:blip r:embed="rId8">
            <a:alphaModFix/>
          </a:blip>
          <a:srcRect t="12413" b="-17"/>
          <a:stretch/>
        </p:blipFill>
        <p:spPr>
          <a:xfrm>
            <a:off x="375547" y="3034221"/>
            <a:ext cx="1038982" cy="679452"/>
          </a:xfrm>
          <a:custGeom>
            <a:avLst/>
            <a:gdLst/>
            <a:ahLst/>
            <a:cxnLst/>
            <a:rect l="l" t="t" r="r" b="b"/>
            <a:pathLst>
              <a:path w="21600" h="21599" extrusionOk="0">
                <a:moveTo>
                  <a:pt x="0" y="0"/>
                </a:moveTo>
                <a:lnTo>
                  <a:pt x="0" y="21498"/>
                </a:lnTo>
                <a:cubicBezTo>
                  <a:pt x="6274" y="19313"/>
                  <a:pt x="12602" y="21590"/>
                  <a:pt x="18902" y="21599"/>
                </a:cubicBezTo>
                <a:cubicBezTo>
                  <a:pt x="19802" y="21600"/>
                  <a:pt x="20701" y="21559"/>
                  <a:pt x="21600" y="21448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1928999" y="-127490"/>
            <a:ext cx="3153472" cy="104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63500" marR="0" lvl="0" indent="-63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mindfulness</a:t>
            </a:r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 intervention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v="urn:schemas-microsoft-com:vml" xmlns:pvml="urn:schemas-microsoft-com:office:powerpoint" xmlns:p15="http://schemas.microsoft.com/office/powerpoint/2012/main" xmlns:o="urn:schemas-microsoft-com:office:office" xmlns:mv="urn:schemas-microsoft-com:mac:vml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 descr="Google Shape;300;g10d6193f67e_2_0"/>
          <p:cNvPicPr preferRelativeResize="0"/>
          <p:nvPr/>
        </p:nvPicPr>
        <p:blipFill rotWithShape="1">
          <a:blip r:embed="rId3">
            <a:alphaModFix/>
          </a:blip>
          <a:srcRect l="2271" r="2271" b="47"/>
          <a:stretch/>
        </p:blipFill>
        <p:spPr>
          <a:xfrm>
            <a:off x="155721" y="1406926"/>
            <a:ext cx="6546508" cy="4758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4"/>
          <p:cNvCxnSpPr/>
          <p:nvPr/>
        </p:nvCxnSpPr>
        <p:spPr>
          <a:xfrm>
            <a:off x="4718223" y="3976458"/>
            <a:ext cx="1" cy="5022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4"/>
          <p:cNvCxnSpPr/>
          <p:nvPr/>
        </p:nvCxnSpPr>
        <p:spPr>
          <a:xfrm>
            <a:off x="1996461" y="3976458"/>
            <a:ext cx="1" cy="5022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4"/>
          <p:cNvSpPr txBox="1">
            <a:spLocks noGrp="1"/>
          </p:cNvSpPr>
          <p:nvPr>
            <p:ph type="title" idx="4294967295"/>
          </p:nvPr>
        </p:nvSpPr>
        <p:spPr>
          <a:xfrm>
            <a:off x="513148" y="623655"/>
            <a:ext cx="5915102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None/>
            </a:pPr>
            <a:r>
              <a:rPr lang="en-US" sz="2900"/>
              <a:t>1 - Victim status awareness  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4718225" y="6067774"/>
            <a:ext cx="1877700" cy="28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by Max Bender on Unsplash</a:t>
            </a: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1043147" y="1851224"/>
            <a:ext cx="4784994" cy="4216544"/>
            <a:chOff x="-2" y="0"/>
            <a:chExt cx="4784992" cy="4216542"/>
          </a:xfrm>
        </p:grpSpPr>
        <p:sp>
          <p:nvSpPr>
            <p:cNvPr id="126" name="Google Shape;126;p4"/>
            <p:cNvSpPr/>
            <p:nvPr/>
          </p:nvSpPr>
          <p:spPr>
            <a:xfrm>
              <a:off x="2437035" y="827118"/>
              <a:ext cx="1270041" cy="4731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2789"/>
                  </a:lnTo>
                  <a:lnTo>
                    <a:pt x="21600" y="12789"/>
                  </a:lnTo>
                  <a:lnTo>
                    <a:pt x="2160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986484" y="827118"/>
              <a:ext cx="1450552" cy="4779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1600" y="12877"/>
                  </a:lnTo>
                  <a:lnTo>
                    <a:pt x="0" y="12877"/>
                  </a:lnTo>
                  <a:lnTo>
                    <a:pt x="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" name="Google Shape;128;p4"/>
            <p:cNvGrpSpPr/>
            <p:nvPr/>
          </p:nvGrpSpPr>
          <p:grpSpPr>
            <a:xfrm>
              <a:off x="688875" y="0"/>
              <a:ext cx="3463896" cy="826983"/>
              <a:chOff x="0" y="0"/>
              <a:chExt cx="3463894" cy="826982"/>
            </a:xfrm>
          </p:grpSpPr>
          <p:sp>
            <p:nvSpPr>
              <p:cNvPr id="129" name="Google Shape;129;p4"/>
              <p:cNvSpPr/>
              <p:nvPr/>
            </p:nvSpPr>
            <p:spPr>
              <a:xfrm>
                <a:off x="0" y="0"/>
                <a:ext cx="3463894" cy="826982"/>
              </a:xfrm>
              <a:prstGeom prst="roundRect">
                <a:avLst>
                  <a:gd name="adj" fmla="val 16667"/>
                </a:avLst>
              </a:prstGeom>
              <a:solidFill>
                <a:srgbClr val="68349A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 txBox="1"/>
              <p:nvPr/>
            </p:nvSpPr>
            <p:spPr>
              <a:xfrm>
                <a:off x="46720" y="223558"/>
                <a:ext cx="3370454" cy="379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95488" marR="0" lvl="0" indent="-95488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alibri"/>
                  <a:buAutoNum type="arabicPeriod"/>
                </a:pPr>
                <a:r>
                  <a:rPr lang="en-US" sz="10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 you need help to better cope with the victim vicariant concept ? </a:t>
                </a:r>
                <a:endParaRPr/>
              </a:p>
            </p:txBody>
          </p:sp>
        </p:grpSp>
        <p:grpSp>
          <p:nvGrpSpPr>
            <p:cNvPr id="131" name="Google Shape;131;p4"/>
            <p:cNvGrpSpPr/>
            <p:nvPr/>
          </p:nvGrpSpPr>
          <p:grpSpPr>
            <a:xfrm>
              <a:off x="2968615" y="1332834"/>
              <a:ext cx="1402236" cy="794386"/>
              <a:chOff x="0" y="0"/>
              <a:chExt cx="1402235" cy="794384"/>
            </a:xfrm>
          </p:grpSpPr>
          <p:sp>
            <p:nvSpPr>
              <p:cNvPr id="132" name="Google Shape;132;p4"/>
              <p:cNvSpPr/>
              <p:nvPr/>
            </p:nvSpPr>
            <p:spPr>
              <a:xfrm>
                <a:off x="0" y="0"/>
                <a:ext cx="1402235" cy="794384"/>
              </a:xfrm>
              <a:prstGeom prst="roundRect">
                <a:avLst>
                  <a:gd name="adj" fmla="val 16667"/>
                </a:avLst>
              </a:prstGeom>
              <a:solidFill>
                <a:srgbClr val="F4B183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4"/>
              <p:cNvSpPr txBox="1"/>
              <p:nvPr/>
            </p:nvSpPr>
            <p:spPr>
              <a:xfrm>
                <a:off x="44878" y="77411"/>
                <a:ext cx="1312478" cy="639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r>
                  <a:rPr lang="en-US" sz="21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No, not sure</a:t>
                </a:r>
                <a:endParaRPr/>
              </a:p>
            </p:txBody>
          </p:sp>
        </p:grpSp>
        <p:grpSp>
          <p:nvGrpSpPr>
            <p:cNvPr id="134" name="Google Shape;134;p4"/>
            <p:cNvGrpSpPr/>
            <p:nvPr/>
          </p:nvGrpSpPr>
          <p:grpSpPr>
            <a:xfrm>
              <a:off x="2889698" y="2652396"/>
              <a:ext cx="1634982" cy="1107243"/>
              <a:chOff x="0" y="0"/>
              <a:chExt cx="1634980" cy="1107242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0" y="0"/>
                <a:ext cx="1634980" cy="110724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 txBox="1"/>
              <p:nvPr/>
            </p:nvSpPr>
            <p:spPr>
              <a:xfrm>
                <a:off x="60400" y="286801"/>
                <a:ext cx="1514179" cy="533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 here to QUIZZ 1</a:t>
                </a: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138527" y="2662133"/>
              <a:ext cx="1695854" cy="1148638"/>
              <a:chOff x="0" y="0"/>
              <a:chExt cx="1695853" cy="1148637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0" y="0"/>
                <a:ext cx="1695853" cy="1148637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 txBox="1"/>
              <p:nvPr/>
            </p:nvSpPr>
            <p:spPr>
              <a:xfrm>
                <a:off x="62422" y="307499"/>
                <a:ext cx="1571008" cy="533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 here to ACTIVITY 1</a:t>
                </a:r>
                <a:endParaRPr/>
              </a:p>
            </p:txBody>
          </p:sp>
        </p:grpSp>
        <p:grpSp>
          <p:nvGrpSpPr>
            <p:cNvPr id="140" name="Google Shape;140;p4"/>
            <p:cNvGrpSpPr/>
            <p:nvPr/>
          </p:nvGrpSpPr>
          <p:grpSpPr>
            <a:xfrm>
              <a:off x="2693462" y="3752114"/>
              <a:ext cx="2091528" cy="449827"/>
              <a:chOff x="-1" y="0"/>
              <a:chExt cx="2091527" cy="449826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-1" y="0"/>
                <a:ext cx="2091527" cy="449826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rgbClr val="53535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6349" y="110677"/>
                <a:ext cx="2078827" cy="228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Victim Typology and Evaluation  </a:t>
                </a: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>
              <a:off x="-2" y="3747396"/>
              <a:ext cx="1980709" cy="469146"/>
              <a:chOff x="-1" y="-1"/>
              <a:chExt cx="1980707" cy="46914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-1" y="-1"/>
                <a:ext cx="1980707" cy="469145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rgbClr val="53535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 txBox="1"/>
              <p:nvPr/>
            </p:nvSpPr>
            <p:spPr>
              <a:xfrm>
                <a:off x="6349" y="39187"/>
                <a:ext cx="1968007" cy="390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lang="en-US" sz="11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Vicariant victim sensibilisation and coping </a:t>
                </a:r>
                <a:endParaRPr/>
              </a:p>
            </p:txBody>
          </p:sp>
        </p:grpSp>
        <p:grpSp>
          <p:nvGrpSpPr>
            <p:cNvPr id="146" name="Google Shape;146;p4"/>
            <p:cNvGrpSpPr/>
            <p:nvPr/>
          </p:nvGrpSpPr>
          <p:grpSpPr>
            <a:xfrm>
              <a:off x="412198" y="1398120"/>
              <a:ext cx="1326636" cy="729247"/>
              <a:chOff x="-1" y="-1"/>
              <a:chExt cx="1326635" cy="729245"/>
            </a:xfrm>
          </p:grpSpPr>
          <p:sp>
            <p:nvSpPr>
              <p:cNvPr id="147" name="Google Shape;147;p4"/>
              <p:cNvSpPr/>
              <p:nvPr/>
            </p:nvSpPr>
            <p:spPr>
              <a:xfrm>
                <a:off x="-1" y="-1"/>
                <a:ext cx="1326635" cy="72924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127" y="0"/>
                      <a:pt x="2518" y="0"/>
                    </a:cubicBezTo>
                    <a:lnTo>
                      <a:pt x="19082" y="0"/>
                    </a:lnTo>
                    <a:cubicBezTo>
                      <a:pt x="2047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473" y="21600"/>
                      <a:pt x="19082" y="21600"/>
                    </a:cubicBezTo>
                    <a:lnTo>
                      <a:pt x="2518" y="21600"/>
                    </a:lnTo>
                    <a:cubicBezTo>
                      <a:pt x="112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700"/>
                  <a:buFont typeface="Calibri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 txBox="1"/>
              <p:nvPr/>
            </p:nvSpPr>
            <p:spPr>
              <a:xfrm>
                <a:off x="5598" y="194754"/>
                <a:ext cx="1315437" cy="339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en-US" sz="22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YES</a:t>
                </a:r>
                <a:endParaRPr/>
              </a:p>
            </p:txBody>
          </p:sp>
        </p:grpSp>
      </p:grpSp>
      <p:sp>
        <p:nvSpPr>
          <p:cNvPr id="149" name="Google Shape;149;p4"/>
          <p:cNvSpPr txBox="1"/>
          <p:nvPr/>
        </p:nvSpPr>
        <p:spPr>
          <a:xfrm>
            <a:off x="1913400" y="75174"/>
            <a:ext cx="3000001" cy="8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Leaning Unit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intervention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v="urn:schemas-microsoft-com:vml" xmlns:pvml="urn:schemas-microsoft-com:office:powerpoint" xmlns:p15="http://schemas.microsoft.com/office/powerpoint/2012/main" xmlns:o="urn:schemas-microsoft-com:office:office" xmlns:mv="urn:schemas-microsoft-com:mac:vml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 descr="Google Shape;322;g10d6193f67e_2_28"/>
          <p:cNvPicPr preferRelativeResize="0"/>
          <p:nvPr/>
        </p:nvPicPr>
        <p:blipFill rotWithShape="1">
          <a:blip r:embed="rId3">
            <a:alphaModFix/>
          </a:blip>
          <a:srcRect l="1634" t="9079" r="18788" b="4475"/>
          <a:stretch/>
        </p:blipFill>
        <p:spPr>
          <a:xfrm>
            <a:off x="185564" y="1327387"/>
            <a:ext cx="6486872" cy="4696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5"/>
          <p:cNvCxnSpPr/>
          <p:nvPr/>
        </p:nvCxnSpPr>
        <p:spPr>
          <a:xfrm>
            <a:off x="4786448" y="3915033"/>
            <a:ext cx="1" cy="3648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5"/>
          <p:cNvCxnSpPr/>
          <p:nvPr/>
        </p:nvCxnSpPr>
        <p:spPr>
          <a:xfrm>
            <a:off x="2218111" y="3902283"/>
            <a:ext cx="1" cy="3903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5"/>
          <p:cNvSpPr txBox="1">
            <a:spLocks noGrp="1"/>
          </p:cNvSpPr>
          <p:nvPr>
            <p:ph type="title" idx="4294967295"/>
          </p:nvPr>
        </p:nvSpPr>
        <p:spPr>
          <a:xfrm>
            <a:off x="513148" y="623655"/>
            <a:ext cx="5915102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r>
              <a:rPr lang="en-US" sz="3400"/>
              <a:t>2 - Body Stabilisation</a:t>
            </a:r>
            <a:endParaRPr/>
          </a:p>
        </p:txBody>
      </p:sp>
      <p:grpSp>
        <p:nvGrpSpPr>
          <p:cNvPr id="158" name="Google Shape;158;p5"/>
          <p:cNvGrpSpPr/>
          <p:nvPr/>
        </p:nvGrpSpPr>
        <p:grpSpPr>
          <a:xfrm>
            <a:off x="873649" y="1629573"/>
            <a:ext cx="4719637" cy="3755019"/>
            <a:chOff x="-1" y="-1"/>
            <a:chExt cx="4719636" cy="3755017"/>
          </a:xfrm>
        </p:grpSpPr>
        <p:sp>
          <p:nvSpPr>
            <p:cNvPr id="159" name="Google Shape;159;p5"/>
            <p:cNvSpPr/>
            <p:nvPr/>
          </p:nvSpPr>
          <p:spPr>
            <a:xfrm>
              <a:off x="2565698" y="718833"/>
              <a:ext cx="1070298" cy="4111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2789"/>
                  </a:lnTo>
                  <a:lnTo>
                    <a:pt x="21600" y="12789"/>
                  </a:lnTo>
                  <a:lnTo>
                    <a:pt x="2160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43259" y="718833"/>
              <a:ext cx="1222420" cy="4153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1600" y="12877"/>
                  </a:lnTo>
                  <a:lnTo>
                    <a:pt x="0" y="12877"/>
                  </a:lnTo>
                  <a:lnTo>
                    <a:pt x="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1378540" y="-1"/>
              <a:ext cx="2374219" cy="835119"/>
              <a:chOff x="0" y="0"/>
              <a:chExt cx="2374217" cy="835117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0" y="0"/>
                <a:ext cx="2374217" cy="835117"/>
              </a:xfrm>
              <a:prstGeom prst="roundRect">
                <a:avLst>
                  <a:gd name="adj" fmla="val 16667"/>
                </a:avLst>
              </a:prstGeom>
              <a:solidFill>
                <a:srgbClr val="68349A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alibri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5"/>
              <p:cNvSpPr txBox="1"/>
              <p:nvPr/>
            </p:nvSpPr>
            <p:spPr>
              <a:xfrm>
                <a:off x="50306" y="265850"/>
                <a:ext cx="2273591" cy="30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50" tIns="6950" rIns="6950" bIns="6950" anchor="ctr" anchorCtr="0">
                <a:spAutoFit/>
              </a:bodyPr>
              <a:lstStyle/>
              <a:p>
                <a:pPr marL="95488" marR="0" lvl="0" indent="-95488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Roboto"/>
                  <a:buAutoNum type="arabicPeriod" startAt="2"/>
                </a:pPr>
                <a:r>
                  <a:rPr lang="en-US" sz="1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Are you experiencing physiological signs of stress? </a:t>
                </a:r>
                <a:endParaRPr/>
              </a:p>
            </p:txBody>
          </p:sp>
        </p:grpSp>
        <p:grpSp>
          <p:nvGrpSpPr>
            <p:cNvPr id="164" name="Google Shape;164;p5"/>
            <p:cNvGrpSpPr/>
            <p:nvPr/>
          </p:nvGrpSpPr>
          <p:grpSpPr>
            <a:xfrm>
              <a:off x="709218" y="1130010"/>
              <a:ext cx="1268082" cy="718813"/>
              <a:chOff x="0" y="-1"/>
              <a:chExt cx="1268081" cy="718812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0" y="-1"/>
                <a:ext cx="1268081" cy="71881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127" y="0"/>
                      <a:pt x="2518" y="0"/>
                    </a:cubicBezTo>
                    <a:lnTo>
                      <a:pt x="19082" y="0"/>
                    </a:lnTo>
                    <a:cubicBezTo>
                      <a:pt x="2047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473" y="21600"/>
                      <a:pt x="19082" y="21600"/>
                    </a:cubicBezTo>
                    <a:lnTo>
                      <a:pt x="2518" y="21600"/>
                    </a:lnTo>
                    <a:cubicBezTo>
                      <a:pt x="112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5"/>
              <p:cNvSpPr txBox="1"/>
              <p:nvPr/>
            </p:nvSpPr>
            <p:spPr>
              <a:xfrm>
                <a:off x="43302" y="199799"/>
                <a:ext cx="1181479" cy="22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YES</a:t>
                </a:r>
                <a:endParaRPr/>
              </a:p>
            </p:txBody>
          </p:sp>
        </p:grpSp>
        <p:grpSp>
          <p:nvGrpSpPr>
            <p:cNvPr id="167" name="Google Shape;167;p5"/>
            <p:cNvGrpSpPr/>
            <p:nvPr/>
          </p:nvGrpSpPr>
          <p:grpSpPr>
            <a:xfrm>
              <a:off x="3020875" y="1130011"/>
              <a:ext cx="1230386" cy="718789"/>
              <a:chOff x="0" y="0"/>
              <a:chExt cx="1230385" cy="718788"/>
            </a:xfrm>
          </p:grpSpPr>
          <p:sp>
            <p:nvSpPr>
              <p:cNvPr id="168" name="Google Shape;168;p5"/>
              <p:cNvSpPr/>
              <p:nvPr/>
            </p:nvSpPr>
            <p:spPr>
              <a:xfrm>
                <a:off x="0" y="0"/>
                <a:ext cx="1230385" cy="718788"/>
              </a:xfrm>
              <a:prstGeom prst="roundRect">
                <a:avLst>
                  <a:gd name="adj" fmla="val 16667"/>
                </a:avLst>
              </a:prstGeom>
              <a:solidFill>
                <a:srgbClr val="F4B183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5"/>
              <p:cNvSpPr txBox="1"/>
              <p:nvPr/>
            </p:nvSpPr>
            <p:spPr>
              <a:xfrm>
                <a:off x="3316" y="90111"/>
                <a:ext cx="1223700" cy="5387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or not sure </a:t>
                </a:r>
                <a:endParaRPr/>
              </a:p>
            </p:txBody>
          </p:sp>
        </p:grpSp>
        <p:grpSp>
          <p:nvGrpSpPr>
            <p:cNvPr id="170" name="Google Shape;170;p5"/>
            <p:cNvGrpSpPr/>
            <p:nvPr/>
          </p:nvGrpSpPr>
          <p:grpSpPr>
            <a:xfrm>
              <a:off x="2857186" y="2260023"/>
              <a:ext cx="1557949" cy="1088020"/>
              <a:chOff x="0" y="0"/>
              <a:chExt cx="1557948" cy="1088018"/>
            </a:xfrm>
          </p:grpSpPr>
          <p:sp>
            <p:nvSpPr>
              <p:cNvPr id="171" name="Google Shape;171;p5"/>
              <p:cNvSpPr/>
              <p:nvPr/>
            </p:nvSpPr>
            <p:spPr>
              <a:xfrm>
                <a:off x="0" y="0"/>
                <a:ext cx="1557948" cy="108801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 txBox="1"/>
              <p:nvPr/>
            </p:nvSpPr>
            <p:spPr>
              <a:xfrm>
                <a:off x="59463" y="277189"/>
                <a:ext cx="1439021" cy="533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 here to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QUIZ 2</a:t>
                </a:r>
                <a:endParaRPr/>
              </a:p>
            </p:txBody>
          </p:sp>
        </p:grpSp>
        <p:grpSp>
          <p:nvGrpSpPr>
            <p:cNvPr id="173" name="Google Shape;173;p5"/>
            <p:cNvGrpSpPr/>
            <p:nvPr/>
          </p:nvGrpSpPr>
          <p:grpSpPr>
            <a:xfrm>
              <a:off x="-1" y="3328475"/>
              <a:ext cx="2215891" cy="426541"/>
              <a:chOff x="-1" y="0"/>
              <a:chExt cx="2215890" cy="426539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-1" y="0"/>
                <a:ext cx="2215890" cy="426539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 txBox="1"/>
              <p:nvPr/>
            </p:nvSpPr>
            <p:spPr>
              <a:xfrm>
                <a:off x="6349" y="84188"/>
                <a:ext cx="2203190" cy="25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Cardiac coherence </a:t>
                </a:r>
                <a:r>
                  <a:rPr lang="en-US" sz="13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76" name="Google Shape;176;p5"/>
            <p:cNvGrpSpPr/>
            <p:nvPr/>
          </p:nvGrpSpPr>
          <p:grpSpPr>
            <a:xfrm>
              <a:off x="494314" y="2266701"/>
              <a:ext cx="1563579" cy="1092012"/>
              <a:chOff x="0" y="0"/>
              <a:chExt cx="1563578" cy="1092010"/>
            </a:xfrm>
          </p:grpSpPr>
          <p:sp>
            <p:nvSpPr>
              <p:cNvPr id="177" name="Google Shape;177;p5"/>
              <p:cNvSpPr/>
              <p:nvPr/>
            </p:nvSpPr>
            <p:spPr>
              <a:xfrm>
                <a:off x="0" y="0"/>
                <a:ext cx="1563578" cy="109201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 txBox="1"/>
              <p:nvPr/>
            </p:nvSpPr>
            <p:spPr>
              <a:xfrm>
                <a:off x="59656" y="162643"/>
                <a:ext cx="1444265" cy="7667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Ask for help and click here to ACTIVITY 2</a:t>
                </a:r>
                <a:endParaRPr/>
              </a:p>
            </p:txBody>
          </p:sp>
        </p:grpSp>
        <p:grpSp>
          <p:nvGrpSpPr>
            <p:cNvPr id="179" name="Google Shape;179;p5"/>
            <p:cNvGrpSpPr/>
            <p:nvPr/>
          </p:nvGrpSpPr>
          <p:grpSpPr>
            <a:xfrm>
              <a:off x="2772198" y="3330519"/>
              <a:ext cx="1947437" cy="391186"/>
              <a:chOff x="-1" y="0"/>
              <a:chExt cx="1947436" cy="391184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-1" y="0"/>
                <a:ext cx="1947436" cy="391184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 txBox="1"/>
              <p:nvPr/>
            </p:nvSpPr>
            <p:spPr>
              <a:xfrm>
                <a:off x="6349" y="127056"/>
                <a:ext cx="1934736" cy="137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Body stabilisation</a:t>
                </a:r>
                <a:endParaRPr/>
              </a:p>
            </p:txBody>
          </p:sp>
        </p:grpSp>
      </p:grpSp>
      <p:sp>
        <p:nvSpPr>
          <p:cNvPr id="182" name="Google Shape;182;p5"/>
          <p:cNvSpPr txBox="1"/>
          <p:nvPr/>
        </p:nvSpPr>
        <p:spPr>
          <a:xfrm>
            <a:off x="1913400" y="75174"/>
            <a:ext cx="3000001" cy="8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Leaning Unit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intervention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5"/>
          <p:cNvCxnSpPr/>
          <p:nvPr/>
        </p:nvCxnSpPr>
        <p:spPr>
          <a:xfrm flipH="1">
            <a:off x="2149752" y="3467877"/>
            <a:ext cx="14400" cy="4284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5"/>
          <p:cNvCxnSpPr/>
          <p:nvPr/>
        </p:nvCxnSpPr>
        <p:spPr>
          <a:xfrm>
            <a:off x="4509717" y="3478373"/>
            <a:ext cx="1" cy="4113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5"/>
          <p:cNvSpPr txBox="1"/>
          <p:nvPr/>
        </p:nvSpPr>
        <p:spPr>
          <a:xfrm>
            <a:off x="4371149" y="5736725"/>
            <a:ext cx="2450101" cy="28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by Yoann Boyer on Unsplash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6" descr="Google Shape;350;g10d6193f67e_5_1"/>
          <p:cNvPicPr preferRelativeResize="0"/>
          <p:nvPr/>
        </p:nvPicPr>
        <p:blipFill rotWithShape="1">
          <a:blip r:embed="rId3">
            <a:alphaModFix/>
          </a:blip>
          <a:srcRect l="2600" r="2600" b="3916"/>
          <a:stretch/>
        </p:blipFill>
        <p:spPr>
          <a:xfrm>
            <a:off x="177280" y="1253296"/>
            <a:ext cx="6503440" cy="4920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6"/>
          <p:cNvGrpSpPr/>
          <p:nvPr/>
        </p:nvGrpSpPr>
        <p:grpSpPr>
          <a:xfrm>
            <a:off x="769350" y="1682374"/>
            <a:ext cx="5371348" cy="3950987"/>
            <a:chOff x="0" y="0"/>
            <a:chExt cx="5371347" cy="3950985"/>
          </a:xfrm>
        </p:grpSpPr>
        <p:sp>
          <p:nvSpPr>
            <p:cNvPr id="192" name="Google Shape;192;p6"/>
            <p:cNvSpPr/>
            <p:nvPr/>
          </p:nvSpPr>
          <p:spPr>
            <a:xfrm>
              <a:off x="2871534" y="756348"/>
              <a:ext cx="1197879" cy="432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2789"/>
                  </a:lnTo>
                  <a:lnTo>
                    <a:pt x="21600" y="12789"/>
                  </a:lnTo>
                  <a:lnTo>
                    <a:pt x="2160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1503378" y="756348"/>
              <a:ext cx="1368134" cy="4370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1600" y="12877"/>
                  </a:lnTo>
                  <a:lnTo>
                    <a:pt x="0" y="12877"/>
                  </a:lnTo>
                  <a:lnTo>
                    <a:pt x="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6"/>
            <p:cNvGrpSpPr/>
            <p:nvPr/>
          </p:nvGrpSpPr>
          <p:grpSpPr>
            <a:xfrm>
              <a:off x="1542865" y="0"/>
              <a:ext cx="2657229" cy="878702"/>
              <a:chOff x="0" y="0"/>
              <a:chExt cx="2657228" cy="878701"/>
            </a:xfrm>
          </p:grpSpPr>
          <p:sp>
            <p:nvSpPr>
              <p:cNvPr id="195" name="Google Shape;195;p6"/>
              <p:cNvSpPr/>
              <p:nvPr/>
            </p:nvSpPr>
            <p:spPr>
              <a:xfrm>
                <a:off x="0" y="0"/>
                <a:ext cx="2657228" cy="878701"/>
              </a:xfrm>
              <a:prstGeom prst="roundRect">
                <a:avLst>
                  <a:gd name="adj" fmla="val 16667"/>
                </a:avLst>
              </a:prstGeom>
              <a:solidFill>
                <a:srgbClr val="68349A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alibri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 txBox="1"/>
              <p:nvPr/>
            </p:nvSpPr>
            <p:spPr>
              <a:xfrm>
                <a:off x="56302" y="287645"/>
                <a:ext cx="2544607" cy="303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50" tIns="6950" rIns="6950" bIns="6950" anchor="ctr" anchorCtr="0">
                <a:spAutoFit/>
              </a:bodyPr>
              <a:lstStyle/>
              <a:p>
                <a:pPr marL="95488" marR="0" lvl="0" indent="-95488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Roboto"/>
                  <a:buAutoNum type="arabicPeriod" startAt="3"/>
                </a:pPr>
                <a:r>
                  <a:rPr lang="en-US" sz="1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Are you experiencing emotional sign of distress ? </a:t>
                </a:r>
                <a:endParaRPr/>
              </a:p>
            </p:txBody>
          </p:sp>
        </p:grpSp>
        <p:grpSp>
          <p:nvGrpSpPr>
            <p:cNvPr id="197" name="Google Shape;197;p6"/>
            <p:cNvGrpSpPr/>
            <p:nvPr/>
          </p:nvGrpSpPr>
          <p:grpSpPr>
            <a:xfrm>
              <a:off x="793756" y="1188984"/>
              <a:ext cx="1419242" cy="756327"/>
              <a:chOff x="-1" y="-1"/>
              <a:chExt cx="1419240" cy="756325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-1" y="-1"/>
                <a:ext cx="1419240" cy="75632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127" y="0"/>
                      <a:pt x="2518" y="0"/>
                    </a:cubicBezTo>
                    <a:lnTo>
                      <a:pt x="19082" y="0"/>
                    </a:lnTo>
                    <a:cubicBezTo>
                      <a:pt x="2047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473" y="21600"/>
                      <a:pt x="19082" y="21600"/>
                    </a:cubicBezTo>
                    <a:lnTo>
                      <a:pt x="2518" y="21600"/>
                    </a:lnTo>
                    <a:cubicBezTo>
                      <a:pt x="112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6"/>
              <p:cNvSpPr txBox="1"/>
              <p:nvPr/>
            </p:nvSpPr>
            <p:spPr>
              <a:xfrm>
                <a:off x="48463" y="216214"/>
                <a:ext cx="1322314" cy="22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YES</a:t>
                </a:r>
                <a:endParaRPr/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3380968" y="1188985"/>
              <a:ext cx="1377051" cy="756302"/>
              <a:chOff x="0" y="0"/>
              <a:chExt cx="1377049" cy="756301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0" y="0"/>
                <a:ext cx="1377049" cy="756301"/>
              </a:xfrm>
              <a:prstGeom prst="roundRect">
                <a:avLst>
                  <a:gd name="adj" fmla="val 16667"/>
                </a:avLst>
              </a:prstGeom>
              <a:solidFill>
                <a:srgbClr val="F4B183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6"/>
              <p:cNvSpPr txBox="1"/>
              <p:nvPr/>
            </p:nvSpPr>
            <p:spPr>
              <a:xfrm>
                <a:off x="3712" y="108872"/>
                <a:ext cx="1369567" cy="538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or not sure </a:t>
                </a:r>
                <a:endParaRPr/>
              </a:p>
            </p:txBody>
          </p:sp>
        </p:grpSp>
        <p:grpSp>
          <p:nvGrpSpPr>
            <p:cNvPr id="203" name="Google Shape;203;p6"/>
            <p:cNvGrpSpPr/>
            <p:nvPr/>
          </p:nvGrpSpPr>
          <p:grpSpPr>
            <a:xfrm>
              <a:off x="3197767" y="2377971"/>
              <a:ext cx="1743660" cy="1144802"/>
              <a:chOff x="0" y="0"/>
              <a:chExt cx="1743658" cy="1144800"/>
            </a:xfrm>
          </p:grpSpPr>
          <p:sp>
            <p:nvSpPr>
              <p:cNvPr id="204" name="Google Shape;204;p6"/>
              <p:cNvSpPr/>
              <p:nvPr/>
            </p:nvSpPr>
            <p:spPr>
              <a:xfrm>
                <a:off x="0" y="0"/>
                <a:ext cx="1743658" cy="11448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6"/>
              <p:cNvSpPr txBox="1"/>
              <p:nvPr/>
            </p:nvSpPr>
            <p:spPr>
              <a:xfrm>
                <a:off x="73351" y="294025"/>
                <a:ext cx="1596780" cy="462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 here to QUIZZ 3</a:t>
                </a:r>
                <a:endParaRPr/>
              </a:p>
            </p:txBody>
          </p:sp>
        </p:grpSp>
        <p:grpSp>
          <p:nvGrpSpPr>
            <p:cNvPr id="206" name="Google Shape;206;p6"/>
            <p:cNvGrpSpPr/>
            <p:nvPr/>
          </p:nvGrpSpPr>
          <p:grpSpPr>
            <a:xfrm>
              <a:off x="0" y="3502182"/>
              <a:ext cx="2480027" cy="448803"/>
              <a:chOff x="0" y="-1"/>
              <a:chExt cx="2480026" cy="448802"/>
            </a:xfrm>
          </p:grpSpPr>
          <p:sp>
            <p:nvSpPr>
              <p:cNvPr id="207" name="Google Shape;207;p6"/>
              <p:cNvSpPr/>
              <p:nvPr/>
            </p:nvSpPr>
            <p:spPr>
              <a:xfrm>
                <a:off x="0" y="-1"/>
                <a:ext cx="2480026" cy="448802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 txBox="1"/>
              <p:nvPr/>
            </p:nvSpPr>
            <p:spPr>
              <a:xfrm>
                <a:off x="6350" y="110164"/>
                <a:ext cx="2467326" cy="228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Grounding </a:t>
                </a:r>
                <a:endParaRPr/>
              </a:p>
            </p:txBody>
          </p:sp>
        </p:grpSp>
        <p:grpSp>
          <p:nvGrpSpPr>
            <p:cNvPr id="209" name="Google Shape;209;p6"/>
            <p:cNvGrpSpPr/>
            <p:nvPr/>
          </p:nvGrpSpPr>
          <p:grpSpPr>
            <a:xfrm>
              <a:off x="553237" y="2384998"/>
              <a:ext cx="1749960" cy="1149002"/>
              <a:chOff x="0" y="0"/>
              <a:chExt cx="1749959" cy="1149001"/>
            </a:xfrm>
          </p:grpSpPr>
          <p:sp>
            <p:nvSpPr>
              <p:cNvPr id="210" name="Google Shape;210;p6"/>
              <p:cNvSpPr/>
              <p:nvPr/>
            </p:nvSpPr>
            <p:spPr>
              <a:xfrm>
                <a:off x="0" y="0"/>
                <a:ext cx="1749959" cy="1149001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6"/>
              <p:cNvSpPr txBox="1"/>
              <p:nvPr/>
            </p:nvSpPr>
            <p:spPr>
              <a:xfrm>
                <a:off x="62440" y="110637"/>
                <a:ext cx="1625078" cy="927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Ask for help and click here to ACTIVITY 3</a:t>
                </a:r>
                <a:endParaRPr/>
              </a:p>
            </p:txBody>
          </p:sp>
        </p:grpSp>
        <p:sp>
          <p:nvSpPr>
            <p:cNvPr id="212" name="Google Shape;212;p6"/>
            <p:cNvSpPr/>
            <p:nvPr/>
          </p:nvSpPr>
          <p:spPr>
            <a:xfrm>
              <a:off x="3071671" y="3502183"/>
              <a:ext cx="2299676" cy="436201"/>
            </a:xfrm>
            <a:prstGeom prst="rect">
              <a:avLst/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3082308" y="3649835"/>
              <a:ext cx="2254786" cy="15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5" tIns="8225" rIns="8225" bIns="82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Emotional  Stabilisation </a:t>
              </a:r>
              <a:endParaRPr/>
            </a:p>
          </p:txBody>
        </p:sp>
      </p:grpSp>
      <p:cxnSp>
        <p:nvCxnSpPr>
          <p:cNvPr id="214" name="Google Shape;214;p6"/>
          <p:cNvCxnSpPr/>
          <p:nvPr/>
        </p:nvCxnSpPr>
        <p:spPr>
          <a:xfrm>
            <a:off x="4840323" y="3689883"/>
            <a:ext cx="1" cy="3648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6"/>
          <p:cNvCxnSpPr/>
          <p:nvPr/>
        </p:nvCxnSpPr>
        <p:spPr>
          <a:xfrm>
            <a:off x="2361536" y="3689883"/>
            <a:ext cx="1" cy="3648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6"/>
          <p:cNvSpPr txBox="1">
            <a:spLocks noGrp="1"/>
          </p:cNvSpPr>
          <p:nvPr>
            <p:ph type="title" idx="4294967295"/>
          </p:nvPr>
        </p:nvSpPr>
        <p:spPr>
          <a:xfrm>
            <a:off x="513148" y="623655"/>
            <a:ext cx="5915102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alibri"/>
              <a:buNone/>
            </a:pPr>
            <a:r>
              <a:rPr lang="en-US" sz="2900"/>
              <a:t>3 - Emotional stabilisation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1913400" y="75174"/>
            <a:ext cx="3000001" cy="8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Leaning Unit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intervention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4039425" y="5833524"/>
            <a:ext cx="3000001" cy="32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mes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Photo by</a:t>
            </a:r>
            <a:r>
              <a:rPr lang="en-US" sz="900" b="1" i="0" u="sng" strike="noStrike" cap="none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  <a:hlinkClick r:id="rId4">
                  <a:extLst>
                    <a:ext uri="{A12FA001-AC4F-418D-AE19-62706E023703}">
                      <ahyp:hlinkClr xmlns:v="urn:schemas-microsoft-com:vml" xmlns:pvml="urn:schemas-microsoft-com:office:powerpoint" xmlns:p15="http://schemas.microsoft.com/office/powerpoint/2012/main" xmlns:p14="http://schemas.microsoft.com/office/powerpoint/2010/main" xmlns:o="urn:schemas-microsoft-com:office:office" xmlns:mv="urn:schemas-microsoft-com:mac:vml" xmlns:mc="http://schemas.openxmlformats.org/markup-compatibility/2006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9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Yuyeung Lau on</a:t>
            </a:r>
            <a:r>
              <a:rPr lang="en-US" sz="900" b="1" i="0" u="sng" strike="noStrike" cap="none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  <a:hlinkClick r:id="rId5">
                  <a:extLst>
                    <a:ext uri="{A12FA001-AC4F-418D-AE19-62706E023703}">
                      <ahyp:hlinkClr xmlns:v="urn:schemas-microsoft-com:vml" xmlns:pvml="urn:schemas-microsoft-com:office:powerpoint" xmlns:p15="http://schemas.microsoft.com/office/powerpoint/2012/main" xmlns:p14="http://schemas.microsoft.com/office/powerpoint/2010/main" xmlns:o="urn:schemas-microsoft-com:office:office" xmlns:mv="urn:schemas-microsoft-com:mac:vml" xmlns:mc="http://schemas.openxmlformats.org/markup-compatibility/2006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900" b="1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Unsplash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v="urn:schemas-microsoft-com:vml" xmlns:pvml="urn:schemas-microsoft-com:office:powerpoint" xmlns:p15="http://schemas.microsoft.com/office/powerpoint/2012/main" xmlns:o="urn:schemas-microsoft-com:office:office" xmlns:mv="urn:schemas-microsoft-com:mac:vml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7" descr="Google Shape;379;g10d6193f67e_5_29"/>
          <p:cNvPicPr preferRelativeResize="0"/>
          <p:nvPr/>
        </p:nvPicPr>
        <p:blipFill rotWithShape="1">
          <a:blip r:embed="rId3">
            <a:alphaModFix/>
          </a:blip>
          <a:srcRect t="18024" r="24798"/>
          <a:stretch/>
        </p:blipFill>
        <p:spPr>
          <a:xfrm>
            <a:off x="192630" y="1369921"/>
            <a:ext cx="6472740" cy="480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7"/>
          <p:cNvGrpSpPr/>
          <p:nvPr/>
        </p:nvGrpSpPr>
        <p:grpSpPr>
          <a:xfrm>
            <a:off x="921670" y="1825150"/>
            <a:ext cx="5036798" cy="3835524"/>
            <a:chOff x="0" y="0"/>
            <a:chExt cx="5036797" cy="3835523"/>
          </a:xfrm>
        </p:grpSpPr>
        <p:sp>
          <p:nvSpPr>
            <p:cNvPr id="225" name="Google Shape;225;p7"/>
            <p:cNvSpPr/>
            <p:nvPr/>
          </p:nvSpPr>
          <p:spPr>
            <a:xfrm>
              <a:off x="2528594" y="772294"/>
              <a:ext cx="1194503" cy="4163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2789"/>
                  </a:lnTo>
                  <a:lnTo>
                    <a:pt x="21600" y="12789"/>
                  </a:lnTo>
                  <a:lnTo>
                    <a:pt x="2160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1164295" y="772294"/>
              <a:ext cx="1364278" cy="420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1600" y="12877"/>
                  </a:lnTo>
                  <a:lnTo>
                    <a:pt x="0" y="12877"/>
                  </a:lnTo>
                  <a:lnTo>
                    <a:pt x="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7"/>
            <p:cNvGrpSpPr/>
            <p:nvPr/>
          </p:nvGrpSpPr>
          <p:grpSpPr>
            <a:xfrm>
              <a:off x="1086250" y="0"/>
              <a:ext cx="2928536" cy="934491"/>
              <a:chOff x="0" y="0"/>
              <a:chExt cx="2928534" cy="934490"/>
            </a:xfrm>
          </p:grpSpPr>
          <p:sp>
            <p:nvSpPr>
              <p:cNvPr id="228" name="Google Shape;228;p7"/>
              <p:cNvSpPr/>
              <p:nvPr/>
            </p:nvSpPr>
            <p:spPr>
              <a:xfrm>
                <a:off x="0" y="0"/>
                <a:ext cx="2928534" cy="934490"/>
              </a:xfrm>
              <a:prstGeom prst="roundRect">
                <a:avLst>
                  <a:gd name="adj" fmla="val 16667"/>
                </a:avLst>
              </a:prstGeom>
              <a:solidFill>
                <a:srgbClr val="68349A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Calibri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62048" y="467215"/>
                <a:ext cx="2804450" cy="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950" tIns="6950" rIns="6950" bIns="6950" anchor="ctr" anchorCtr="0">
                <a:spAutoFit/>
              </a:bodyPr>
              <a:lstStyle/>
              <a:p>
                <a:pPr marL="0" marR="0" lvl="0" indent="4572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Roboto"/>
                  <a:buNone/>
                </a:pPr>
                <a:r>
                  <a:rPr lang="en-US" sz="1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4- Are you experiencing cognitive sign of distress ? </a:t>
                </a:r>
                <a:endParaRPr/>
              </a:p>
            </p:txBody>
          </p:sp>
        </p:grpSp>
        <p:grpSp>
          <p:nvGrpSpPr>
            <p:cNvPr id="230" name="Google Shape;230;p7"/>
            <p:cNvGrpSpPr/>
            <p:nvPr/>
          </p:nvGrpSpPr>
          <p:grpSpPr>
            <a:xfrm>
              <a:off x="456673" y="1188621"/>
              <a:ext cx="1415241" cy="727813"/>
              <a:chOff x="-1" y="0"/>
              <a:chExt cx="1415239" cy="727811"/>
            </a:xfrm>
          </p:grpSpPr>
          <p:sp>
            <p:nvSpPr>
              <p:cNvPr id="231" name="Google Shape;231;p7"/>
              <p:cNvSpPr/>
              <p:nvPr/>
            </p:nvSpPr>
            <p:spPr>
              <a:xfrm>
                <a:off x="-1" y="0"/>
                <a:ext cx="1415239" cy="72781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127" y="0"/>
                      <a:pt x="2518" y="0"/>
                    </a:cubicBezTo>
                    <a:lnTo>
                      <a:pt x="19082" y="0"/>
                    </a:lnTo>
                    <a:cubicBezTo>
                      <a:pt x="2047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473" y="21600"/>
                      <a:pt x="19082" y="21600"/>
                    </a:cubicBezTo>
                    <a:lnTo>
                      <a:pt x="2518" y="21600"/>
                    </a:lnTo>
                    <a:cubicBezTo>
                      <a:pt x="112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48327" y="318464"/>
                <a:ext cx="1318587" cy="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YES</a:t>
                </a:r>
                <a:endParaRPr/>
              </a:p>
            </p:txBody>
          </p:sp>
        </p:grpSp>
        <p:grpSp>
          <p:nvGrpSpPr>
            <p:cNvPr id="233" name="Google Shape;233;p7"/>
            <p:cNvGrpSpPr/>
            <p:nvPr/>
          </p:nvGrpSpPr>
          <p:grpSpPr>
            <a:xfrm>
              <a:off x="3036593" y="1188621"/>
              <a:ext cx="1373169" cy="727789"/>
              <a:chOff x="0" y="0"/>
              <a:chExt cx="1373168" cy="727788"/>
            </a:xfrm>
          </p:grpSpPr>
          <p:sp>
            <p:nvSpPr>
              <p:cNvPr id="234" name="Google Shape;234;p7"/>
              <p:cNvSpPr/>
              <p:nvPr/>
            </p:nvSpPr>
            <p:spPr>
              <a:xfrm>
                <a:off x="0" y="0"/>
                <a:ext cx="1373168" cy="727788"/>
              </a:xfrm>
              <a:prstGeom prst="roundRect">
                <a:avLst>
                  <a:gd name="adj" fmla="val 16667"/>
                </a:avLst>
              </a:prstGeom>
              <a:solidFill>
                <a:srgbClr val="F4B183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3701" y="363981"/>
                <a:ext cx="1365707" cy="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or not sure </a:t>
                </a:r>
                <a:endParaRPr/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2853908" y="2332782"/>
              <a:ext cx="1738745" cy="1101643"/>
              <a:chOff x="0" y="0"/>
              <a:chExt cx="1738744" cy="1101642"/>
            </a:xfrm>
          </p:grpSpPr>
          <p:sp>
            <p:nvSpPr>
              <p:cNvPr id="237" name="Google Shape;237;p7"/>
              <p:cNvSpPr/>
              <p:nvPr/>
            </p:nvSpPr>
            <p:spPr>
              <a:xfrm>
                <a:off x="0" y="0"/>
                <a:ext cx="1738744" cy="110164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73145" y="505490"/>
                <a:ext cx="1592278" cy="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 here to QUIZZ4</a:t>
                </a:r>
                <a:endParaRPr/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>
              <a:off x="0" y="3414612"/>
              <a:ext cx="2338263" cy="413587"/>
              <a:chOff x="0" y="0"/>
              <a:chExt cx="2338262" cy="413585"/>
            </a:xfrm>
          </p:grpSpPr>
          <p:sp>
            <p:nvSpPr>
              <p:cNvPr id="240" name="Google Shape;240;p7"/>
              <p:cNvSpPr/>
              <p:nvPr/>
            </p:nvSpPr>
            <p:spPr>
              <a:xfrm>
                <a:off x="6350" y="0"/>
                <a:ext cx="2331912" cy="407235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 txBox="1"/>
              <p:nvPr/>
            </p:nvSpPr>
            <p:spPr>
              <a:xfrm>
                <a:off x="0" y="43911"/>
                <a:ext cx="2319937" cy="369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find your happy place/anchoring </a:t>
                </a:r>
                <a:endParaRPr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>
              <a:off x="216832" y="2339543"/>
              <a:ext cx="1745027" cy="1105685"/>
              <a:chOff x="0" y="0"/>
              <a:chExt cx="1745026" cy="1105683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0" y="0"/>
                <a:ext cx="1745026" cy="1105683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60324" y="552841"/>
                <a:ext cx="1624377" cy="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1200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Ask for help and clic here to ACTIVITY 4</a:t>
                </a:r>
                <a:endParaRPr/>
              </a:p>
            </p:txBody>
          </p:sp>
        </p:grpSp>
        <p:sp>
          <p:nvSpPr>
            <p:cNvPr id="245" name="Google Shape;245;p7"/>
            <p:cNvSpPr/>
            <p:nvPr/>
          </p:nvSpPr>
          <p:spPr>
            <a:xfrm>
              <a:off x="2692726" y="3414612"/>
              <a:ext cx="2328534" cy="420911"/>
            </a:xfrm>
            <a:prstGeom prst="rect">
              <a:avLst/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833132" y="3614370"/>
              <a:ext cx="2203665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8225" tIns="8225" rIns="8225" bIns="82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Calibri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Cognitive  stabilisation </a:t>
              </a:r>
              <a:endParaRPr/>
            </a:p>
          </p:txBody>
        </p:sp>
      </p:grpSp>
      <p:cxnSp>
        <p:nvCxnSpPr>
          <p:cNvPr id="247" name="Google Shape;247;p7"/>
          <p:cNvCxnSpPr/>
          <p:nvPr/>
        </p:nvCxnSpPr>
        <p:spPr>
          <a:xfrm>
            <a:off x="4642373" y="3745483"/>
            <a:ext cx="1" cy="3648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7"/>
          <p:cNvCxnSpPr/>
          <p:nvPr/>
        </p:nvCxnSpPr>
        <p:spPr>
          <a:xfrm>
            <a:off x="2022561" y="3800671"/>
            <a:ext cx="1" cy="3903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7"/>
          <p:cNvSpPr txBox="1">
            <a:spLocks noGrp="1"/>
          </p:cNvSpPr>
          <p:nvPr>
            <p:ph type="title" idx="4294967295"/>
          </p:nvPr>
        </p:nvSpPr>
        <p:spPr>
          <a:xfrm>
            <a:off x="513148" y="623655"/>
            <a:ext cx="5915102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/>
              <a:t>4 -</a:t>
            </a:r>
            <a:r>
              <a:rPr lang="en-US" sz="2900"/>
              <a:t> Cognitive stabilisation</a:t>
            </a:r>
            <a:endParaRPr/>
          </a:p>
        </p:txBody>
      </p:sp>
      <p:sp>
        <p:nvSpPr>
          <p:cNvPr id="250" name="Google Shape;250;p7"/>
          <p:cNvSpPr txBox="1"/>
          <p:nvPr/>
        </p:nvSpPr>
        <p:spPr>
          <a:xfrm>
            <a:off x="4511275" y="5855049"/>
            <a:ext cx="2086201" cy="29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by Elisa Ventur on Unsplash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1913400" y="75174"/>
            <a:ext cx="3000001" cy="8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Leaning Unit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intervention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v="urn:schemas-microsoft-com:vml" xmlns:pvml="urn:schemas-microsoft-com:office:powerpoint" xmlns:p15="http://schemas.microsoft.com/office/powerpoint/2012/main" xmlns:o="urn:schemas-microsoft-com:office:office" xmlns:mv="urn:schemas-microsoft-com:mac:vml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8" descr="Google Shape;408;g10d6193f67e_5_58"/>
          <p:cNvPicPr preferRelativeResize="0"/>
          <p:nvPr/>
        </p:nvPicPr>
        <p:blipFill rotWithShape="1">
          <a:blip r:embed="rId3">
            <a:alphaModFix/>
          </a:blip>
          <a:srcRect l="2503" t="9904" r="2503" b="6"/>
          <a:stretch/>
        </p:blipFill>
        <p:spPr>
          <a:xfrm>
            <a:off x="171691" y="1361160"/>
            <a:ext cx="6514594" cy="47483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8"/>
          <p:cNvCxnSpPr/>
          <p:nvPr/>
        </p:nvCxnSpPr>
        <p:spPr>
          <a:xfrm>
            <a:off x="4175373" y="4054683"/>
            <a:ext cx="1" cy="3648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8" name="Google Shape;258;p8"/>
          <p:cNvCxnSpPr/>
          <p:nvPr/>
        </p:nvCxnSpPr>
        <p:spPr>
          <a:xfrm>
            <a:off x="2283311" y="4054683"/>
            <a:ext cx="1" cy="3648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9" name="Google Shape;259;p8"/>
          <p:cNvSpPr txBox="1">
            <a:spLocks noGrp="1"/>
          </p:cNvSpPr>
          <p:nvPr>
            <p:ph type="title" idx="4294967295"/>
          </p:nvPr>
        </p:nvSpPr>
        <p:spPr>
          <a:xfrm>
            <a:off x="526173" y="741005"/>
            <a:ext cx="5915102" cy="74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14"/>
              <a:buFont typeface="Calibri"/>
              <a:buNone/>
            </a:pPr>
            <a:r>
              <a:rPr lang="en-US" sz="2314"/>
              <a:t>5 - Social stabilisation </a:t>
            </a:r>
            <a:endParaRPr sz="258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8"/>
          <p:cNvGrpSpPr/>
          <p:nvPr/>
        </p:nvGrpSpPr>
        <p:grpSpPr>
          <a:xfrm>
            <a:off x="782361" y="1486498"/>
            <a:ext cx="5293283" cy="4119633"/>
            <a:chOff x="-2" y="-1"/>
            <a:chExt cx="5293282" cy="4119631"/>
          </a:xfrm>
        </p:grpSpPr>
        <p:sp>
          <p:nvSpPr>
            <p:cNvPr id="261" name="Google Shape;261;p8"/>
            <p:cNvSpPr/>
            <p:nvPr/>
          </p:nvSpPr>
          <p:spPr>
            <a:xfrm>
              <a:off x="2738499" y="749662"/>
              <a:ext cx="1276272" cy="404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2789"/>
                  </a:lnTo>
                  <a:lnTo>
                    <a:pt x="21600" y="12789"/>
                  </a:lnTo>
                  <a:lnTo>
                    <a:pt x="2160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280807" y="749662"/>
              <a:ext cx="1457669" cy="4082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1600" y="12877"/>
                  </a:lnTo>
                  <a:lnTo>
                    <a:pt x="0" y="12877"/>
                  </a:lnTo>
                  <a:lnTo>
                    <a:pt x="0" y="21600"/>
                  </a:lnTo>
                </a:path>
              </a:pathLst>
            </a:custGeom>
            <a:noFill/>
            <a:ln w="12700" cap="flat" cmpd="sng">
              <a:solidFill>
                <a:srgbClr val="365A9B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8"/>
            <p:cNvGrpSpPr/>
            <p:nvPr/>
          </p:nvGrpSpPr>
          <p:grpSpPr>
            <a:xfrm>
              <a:off x="1076812" y="-1"/>
              <a:ext cx="3129006" cy="1008550"/>
              <a:chOff x="0" y="0"/>
              <a:chExt cx="3129004" cy="1008548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0" y="0"/>
                <a:ext cx="3129004" cy="1008548"/>
              </a:xfrm>
              <a:prstGeom prst="roundRect">
                <a:avLst>
                  <a:gd name="adj" fmla="val 16667"/>
                </a:avLst>
              </a:prstGeom>
              <a:solidFill>
                <a:srgbClr val="68349A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 txBox="1"/>
              <p:nvPr/>
            </p:nvSpPr>
            <p:spPr>
              <a:xfrm>
                <a:off x="55582" y="306023"/>
                <a:ext cx="3017839" cy="396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Roboto"/>
                  <a:buNone/>
                </a:pPr>
                <a:r>
                  <a:rPr lang="en-US" sz="10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5. </a:t>
                </a:r>
                <a:r>
                  <a:rPr lang="en-US" sz="15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 you feel belongingness, and support from members of the group ?</a:t>
                </a:r>
                <a:r>
                  <a:rPr lang="en-US" sz="13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266" name="Google Shape;266;p8"/>
            <p:cNvGrpSpPr/>
            <p:nvPr/>
          </p:nvGrpSpPr>
          <p:grpSpPr>
            <a:xfrm>
              <a:off x="524746" y="1153787"/>
              <a:ext cx="1512120" cy="706486"/>
              <a:chOff x="-1" y="-1"/>
              <a:chExt cx="1512118" cy="706484"/>
            </a:xfrm>
          </p:grpSpPr>
          <p:sp>
            <p:nvSpPr>
              <p:cNvPr id="267" name="Google Shape;267;p8"/>
              <p:cNvSpPr/>
              <p:nvPr/>
            </p:nvSpPr>
            <p:spPr>
              <a:xfrm>
                <a:off x="-1" y="-1"/>
                <a:ext cx="1512118" cy="70648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1127" y="0"/>
                      <a:pt x="2518" y="0"/>
                    </a:cubicBezTo>
                    <a:lnTo>
                      <a:pt x="19082" y="0"/>
                    </a:lnTo>
                    <a:cubicBezTo>
                      <a:pt x="2047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0473" y="21600"/>
                      <a:pt x="19082" y="21600"/>
                    </a:cubicBezTo>
                    <a:lnTo>
                      <a:pt x="2518" y="21600"/>
                    </a:lnTo>
                    <a:cubicBezTo>
                      <a:pt x="112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8"/>
              <p:cNvSpPr txBox="1"/>
              <p:nvPr/>
            </p:nvSpPr>
            <p:spPr>
              <a:xfrm>
                <a:off x="51635" y="194405"/>
                <a:ext cx="1408849" cy="229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25" tIns="10125" rIns="10125" bIns="1012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YES</a:t>
                </a:r>
                <a:endParaRPr/>
              </a:p>
            </p:txBody>
          </p:sp>
        </p:grpSp>
        <p:grpSp>
          <p:nvGrpSpPr>
            <p:cNvPr id="269" name="Google Shape;269;p8"/>
            <p:cNvGrpSpPr/>
            <p:nvPr/>
          </p:nvGrpSpPr>
          <p:grpSpPr>
            <a:xfrm>
              <a:off x="3281272" y="1153788"/>
              <a:ext cx="1467168" cy="706462"/>
              <a:chOff x="0" y="0"/>
              <a:chExt cx="1467167" cy="706460"/>
            </a:xfrm>
          </p:grpSpPr>
          <p:sp>
            <p:nvSpPr>
              <p:cNvPr id="270" name="Google Shape;270;p8"/>
              <p:cNvSpPr/>
              <p:nvPr/>
            </p:nvSpPr>
            <p:spPr>
              <a:xfrm>
                <a:off x="0" y="0"/>
                <a:ext cx="1467167" cy="706460"/>
              </a:xfrm>
              <a:prstGeom prst="roundRect">
                <a:avLst>
                  <a:gd name="adj" fmla="val 16667"/>
                </a:avLst>
              </a:prstGeom>
              <a:solidFill>
                <a:srgbClr val="F4B183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8"/>
              <p:cNvSpPr txBox="1"/>
              <p:nvPr/>
            </p:nvSpPr>
            <p:spPr>
              <a:xfrm>
                <a:off x="40835" y="202952"/>
                <a:ext cx="1385496" cy="300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Not sure </a:t>
                </a:r>
                <a:endParaRPr/>
              </a:p>
            </p:txBody>
          </p:sp>
        </p:grpSp>
        <p:grpSp>
          <p:nvGrpSpPr>
            <p:cNvPr id="272" name="Google Shape;272;p8"/>
            <p:cNvGrpSpPr/>
            <p:nvPr/>
          </p:nvGrpSpPr>
          <p:grpSpPr>
            <a:xfrm>
              <a:off x="3085973" y="2272942"/>
              <a:ext cx="1857769" cy="1069360"/>
              <a:chOff x="0" y="0"/>
              <a:chExt cx="1857768" cy="1069358"/>
            </a:xfrm>
          </p:grpSpPr>
          <p:sp>
            <p:nvSpPr>
              <p:cNvPr id="273" name="Google Shape;273;p8"/>
              <p:cNvSpPr/>
              <p:nvPr/>
            </p:nvSpPr>
            <p:spPr>
              <a:xfrm>
                <a:off x="0" y="0"/>
                <a:ext cx="1857768" cy="106935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 txBox="1"/>
              <p:nvPr/>
            </p:nvSpPr>
            <p:spPr>
              <a:xfrm>
                <a:off x="58552" y="267859"/>
                <a:ext cx="1740663" cy="533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Click here to QUIZZ 5</a:t>
                </a:r>
                <a:endParaRPr/>
              </a:p>
            </p:txBody>
          </p:sp>
        </p:grpSp>
        <p:grpSp>
          <p:nvGrpSpPr>
            <p:cNvPr id="275" name="Google Shape;275;p8"/>
            <p:cNvGrpSpPr/>
            <p:nvPr/>
          </p:nvGrpSpPr>
          <p:grpSpPr>
            <a:xfrm>
              <a:off x="-2" y="3413169"/>
              <a:ext cx="2321374" cy="706461"/>
              <a:chOff x="-1" y="0"/>
              <a:chExt cx="2321372" cy="706459"/>
            </a:xfrm>
          </p:grpSpPr>
          <p:sp>
            <p:nvSpPr>
              <p:cNvPr id="276" name="Google Shape;276;p8"/>
              <p:cNvSpPr/>
              <p:nvPr/>
            </p:nvSpPr>
            <p:spPr>
              <a:xfrm>
                <a:off x="-1" y="0"/>
                <a:ext cx="2321372" cy="706459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8"/>
              <p:cNvSpPr txBox="1"/>
              <p:nvPr/>
            </p:nvSpPr>
            <p:spPr>
              <a:xfrm>
                <a:off x="6349" y="156444"/>
                <a:ext cx="2308672" cy="393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Group </a:t>
                </a: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Protocole Butterfly </a:t>
                </a:r>
                <a:endParaRPr/>
              </a:p>
            </p:txBody>
          </p:sp>
        </p:grpSp>
        <p:grpSp>
          <p:nvGrpSpPr>
            <p:cNvPr id="278" name="Google Shape;278;p8"/>
            <p:cNvGrpSpPr/>
            <p:nvPr/>
          </p:nvGrpSpPr>
          <p:grpSpPr>
            <a:xfrm>
              <a:off x="268486" y="2270983"/>
              <a:ext cx="1864482" cy="1073283"/>
              <a:chOff x="0" y="0"/>
              <a:chExt cx="1864481" cy="107328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0" y="0"/>
                <a:ext cx="1864481" cy="1073281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100"/>
                  <a:buFont typeface="Calibri"/>
                  <a:buNone/>
                </a:pPr>
                <a:endParaRPr sz="2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8"/>
              <p:cNvSpPr txBox="1"/>
              <p:nvPr/>
            </p:nvSpPr>
            <p:spPr>
              <a:xfrm>
                <a:off x="58743" y="72777"/>
                <a:ext cx="1746994" cy="927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675" tIns="45675" rIns="45675" bIns="45675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Ask for help and clic here to ACTIVITY 4</a:t>
                </a:r>
                <a:endParaRPr/>
              </a:p>
            </p:txBody>
          </p:sp>
        </p:grpSp>
        <p:grpSp>
          <p:nvGrpSpPr>
            <p:cNvPr id="281" name="Google Shape;281;p8"/>
            <p:cNvGrpSpPr/>
            <p:nvPr/>
          </p:nvGrpSpPr>
          <p:grpSpPr>
            <a:xfrm>
              <a:off x="2971907" y="3413168"/>
              <a:ext cx="2321373" cy="706461"/>
              <a:chOff x="-1" y="0"/>
              <a:chExt cx="2321372" cy="706459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-1" y="0"/>
                <a:ext cx="2321372" cy="706459"/>
              </a:xfrm>
              <a:prstGeom prst="rect">
                <a:avLst/>
              </a:prstGeom>
              <a:solidFill>
                <a:srgbClr val="FFFFFF">
                  <a:alpha val="89019"/>
                </a:srgbClr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Calibri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 txBox="1"/>
              <p:nvPr/>
            </p:nvSpPr>
            <p:spPr>
              <a:xfrm>
                <a:off x="6349" y="284694"/>
                <a:ext cx="2262972" cy="137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Calibri"/>
                  <a:buNone/>
                </a:pPr>
                <a:r>
                  <a:rPr lang="en-US" sz="1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Social stabilition, </a:t>
                </a:r>
                <a:endParaRPr/>
              </a:p>
            </p:txBody>
          </p:sp>
        </p:grpSp>
      </p:grpSp>
      <p:sp>
        <p:nvSpPr>
          <p:cNvPr id="284" name="Google Shape;284;p8"/>
          <p:cNvSpPr txBox="1"/>
          <p:nvPr/>
        </p:nvSpPr>
        <p:spPr>
          <a:xfrm>
            <a:off x="4913400" y="5762225"/>
            <a:ext cx="2099101" cy="28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 by Hannah Busing on Unsplash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1913400" y="75174"/>
            <a:ext cx="3000001" cy="88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Leaning Unit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intervention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v="urn:schemas-microsoft-com:vml" xmlns:pvml="urn:schemas-microsoft-com:office:powerpoint" xmlns:p15="http://schemas.microsoft.com/office/powerpoint/2012/main" xmlns:o="urn:schemas-microsoft-com:office:office" xmlns:mv="urn:schemas-microsoft-com:mac:vml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9"/>
          <p:cNvGrpSpPr/>
          <p:nvPr/>
        </p:nvGrpSpPr>
        <p:grpSpPr>
          <a:xfrm>
            <a:off x="2654740" y="4154393"/>
            <a:ext cx="1757103" cy="2345339"/>
            <a:chOff x="0" y="-1"/>
            <a:chExt cx="1757101" cy="2345337"/>
          </a:xfrm>
        </p:grpSpPr>
        <p:cxnSp>
          <p:nvCxnSpPr>
            <p:cNvPr id="291" name="Google Shape;291;p9"/>
            <p:cNvCxnSpPr/>
            <p:nvPr/>
          </p:nvCxnSpPr>
          <p:spPr>
            <a:xfrm flipH="1">
              <a:off x="878585" y="909780"/>
              <a:ext cx="1" cy="525601"/>
            </a:xfrm>
            <a:prstGeom prst="straightConnector1">
              <a:avLst/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92" name="Google Shape;292;p9"/>
            <p:cNvGrpSpPr/>
            <p:nvPr/>
          </p:nvGrpSpPr>
          <p:grpSpPr>
            <a:xfrm>
              <a:off x="0" y="-1"/>
              <a:ext cx="1757101" cy="909902"/>
              <a:chOff x="0" y="0"/>
              <a:chExt cx="1757100" cy="909900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0" y="0"/>
                <a:ext cx="1757100" cy="909900"/>
              </a:xfrm>
              <a:prstGeom prst="roundRect">
                <a:avLst>
                  <a:gd name="adj" fmla="val 16667"/>
                </a:avLst>
              </a:prstGeom>
              <a:solidFill>
                <a:srgbClr val="68349A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9"/>
              <p:cNvSpPr txBox="1"/>
              <p:nvPr/>
            </p:nvSpPr>
            <p:spPr>
              <a:xfrm>
                <a:off x="50767" y="334126"/>
                <a:ext cx="1655565" cy="241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Thanks </a:t>
                </a:r>
                <a:endParaRPr/>
              </a:p>
            </p:txBody>
          </p:sp>
        </p:grpSp>
        <p:grpSp>
          <p:nvGrpSpPr>
            <p:cNvPr id="295" name="Google Shape;295;p9"/>
            <p:cNvGrpSpPr/>
            <p:nvPr/>
          </p:nvGrpSpPr>
          <p:grpSpPr>
            <a:xfrm>
              <a:off x="0" y="1435434"/>
              <a:ext cx="1757101" cy="909902"/>
              <a:chOff x="0" y="0"/>
              <a:chExt cx="1757100" cy="909900"/>
            </a:xfrm>
          </p:grpSpPr>
          <p:sp>
            <p:nvSpPr>
              <p:cNvPr id="296" name="Google Shape;296;p9"/>
              <p:cNvSpPr/>
              <p:nvPr/>
            </p:nvSpPr>
            <p:spPr>
              <a:xfrm>
                <a:off x="0" y="0"/>
                <a:ext cx="1757100" cy="9099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9"/>
              <p:cNvSpPr txBox="1"/>
              <p:nvPr/>
            </p:nvSpPr>
            <p:spPr>
              <a:xfrm>
                <a:off x="50767" y="118479"/>
                <a:ext cx="1655565" cy="67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lang="en-US" sz="1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Keep going to another Unit</a:t>
                </a:r>
                <a:endParaRPr/>
              </a:p>
            </p:txBody>
          </p:sp>
        </p:grpSp>
      </p:grpSp>
      <p:pic>
        <p:nvPicPr>
          <p:cNvPr id="298" name="Google Shape;298;p9" descr="Google Shape;436;g10d6193f67e_8_14"/>
          <p:cNvPicPr preferRelativeResize="0"/>
          <p:nvPr/>
        </p:nvPicPr>
        <p:blipFill rotWithShape="1">
          <a:blip r:embed="rId3">
            <a:alphaModFix/>
          </a:blip>
          <a:srcRect r="13" b="7"/>
          <a:stretch/>
        </p:blipFill>
        <p:spPr>
          <a:xfrm>
            <a:off x="591939" y="821533"/>
            <a:ext cx="5674024" cy="300838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1812275" y="65175"/>
            <a:ext cx="3000001" cy="177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Leaning Unit 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intervention </a:t>
            </a:r>
            <a:b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v="urn:schemas-microsoft-com:vml" xmlns:pvml="urn:schemas-microsoft-com:office:powerpoint" xmlns:p15="http://schemas.microsoft.com/office/powerpoint/2012/main" xmlns:o="urn:schemas-microsoft-com:office:office" xmlns:mv="urn:schemas-microsoft-com:mac:vml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Custom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 Neue</vt:lpstr>
      <vt:lpstr>Calibri</vt:lpstr>
      <vt:lpstr>Roboto</vt:lpstr>
      <vt:lpstr>Times</vt:lpstr>
      <vt:lpstr>Tema di Office</vt:lpstr>
      <vt:lpstr>PowerPoint Presentation</vt:lpstr>
      <vt:lpstr>PowerPoint Presentation</vt:lpstr>
      <vt:lpstr>1 - Victim status awareness  </vt:lpstr>
      <vt:lpstr>2 - Body Stabilisation</vt:lpstr>
      <vt:lpstr>3 - Emotional stabilisation</vt:lpstr>
      <vt:lpstr>4 - Cognitive stabilisation</vt:lpstr>
      <vt:lpstr>5 - Social stabilisation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Giordano</dc:creator>
  <cp:lastModifiedBy>Antonio Giordano</cp:lastModifiedBy>
  <cp:revision>1</cp:revision>
  <dcterms:modified xsi:type="dcterms:W3CDTF">2022-08-05T14:16:41Z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845182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