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6858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i6VfFtLZryhRRN1AbCWDuGq/R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00" d="100"/>
          <a:sy n="100" d="100"/>
        </p:scale>
        <p:origin x="2592" y="16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4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3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4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5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6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subTitle" idx="1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3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2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4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2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3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4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5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6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14440" y="1122480"/>
            <a:ext cx="58291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dt" idx="10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sldNum" idx="12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326960" cy="6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/>
          <p:cNvPicPr preferRelativeResize="0"/>
          <p:nvPr/>
        </p:nvPicPr>
        <p:blipFill rotWithShape="1">
          <a:blip r:embed="rId15">
            <a:alphaModFix/>
          </a:blip>
          <a:srcRect t="12633"/>
          <a:stretch/>
        </p:blipFill>
        <p:spPr>
          <a:xfrm>
            <a:off x="4757040" y="6356520"/>
            <a:ext cx="1950480" cy="3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/>
          <p:nvPr/>
        </p:nvSpPr>
        <p:spPr>
          <a:xfrm>
            <a:off x="-83880" y="74412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184040" cy="5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/>
          <p:nvPr/>
        </p:nvSpPr>
        <p:spPr>
          <a:xfrm>
            <a:off x="0" y="664056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/>
        </p:nvSpPr>
        <p:spPr>
          <a:xfrm>
            <a:off x="0" y="3068960"/>
            <a:ext cx="6697080" cy="197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 fontScale="92500" lnSpcReduction="20000"/>
          </a:bodyPr>
          <a:lstStyle/>
          <a:p>
            <a:pPr algn="ctr"/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2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</a:t>
            </a:r>
            <a:r>
              <a:rPr lang="it-IT" sz="1600" b="1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 Unit 3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 your team and coordinate yourself in the intersectoral network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 </a:t>
            </a:r>
            <a:r>
              <a:rPr lang="it-IT" sz="1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0" y="5028120"/>
            <a:ext cx="4210200" cy="137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endParaRPr lang="it-IT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of Presov,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Slovakia</a:t>
            </a:r>
            <a:endParaRPr lang="it-IT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 descr="C:\Users\Francy\Desktop\Toolkit\final Toolkit 1\pisctures for Toolkit 1\toolkit 1 post intervention pictures LU5\introduction benjamin-elliott-vc9u77c0LO4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05248" y="-12484768"/>
            <a:ext cx="12877800" cy="96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7;g1147ee49017_0_0">
            <a:extLst>
              <a:ext uri="{FF2B5EF4-FFF2-40B4-BE49-F238E27FC236}">
                <a16:creationId xmlns:a16="http://schemas.microsoft.com/office/drawing/2014/main" id="{F2B288D3-AFA2-BB7F-64F3-BE0E7BB05BB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0" y="5879738"/>
            <a:ext cx="1013300" cy="88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89371D7-0494-13A7-4812-90524255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9944" b="9944"/>
          <a:stretch/>
        </p:blipFill>
        <p:spPr bwMode="auto">
          <a:xfrm>
            <a:off x="1468940" y="1104164"/>
            <a:ext cx="3708400" cy="197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471600" y="567748"/>
            <a:ext cx="5914800" cy="99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002060"/>
              </a:buClr>
              <a:buSzPts val="3600"/>
            </a:pPr>
            <a:r>
              <a:rPr lang="it-IT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L.U. 3 – Coordinate </a:t>
            </a:r>
            <a:r>
              <a:rPr lang="it-IT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team and coordinate </a:t>
            </a:r>
            <a:r>
              <a:rPr lang="it-IT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yourself</a:t>
            </a:r>
            <a:r>
              <a:rPr lang="it-IT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it-IT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intersectoral</a:t>
            </a:r>
            <a:r>
              <a:rPr lang="it-IT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network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2"/>
          <p:cNvGrpSpPr/>
          <p:nvPr/>
        </p:nvGrpSpPr>
        <p:grpSpPr>
          <a:xfrm>
            <a:off x="511560" y="1383120"/>
            <a:ext cx="6005160" cy="4088520"/>
            <a:chOff x="511560" y="1383120"/>
            <a:chExt cx="6005160" cy="4088520"/>
          </a:xfrm>
        </p:grpSpPr>
        <p:sp>
          <p:nvSpPr>
            <p:cNvPr id="133" name="Google Shape;133;p2"/>
            <p:cNvSpPr/>
            <p:nvPr/>
          </p:nvSpPr>
          <p:spPr>
            <a:xfrm>
              <a:off x="511560" y="138312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88480" y="13831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88900" indent="-88900">
                <a:lnSpc>
                  <a:spcPct val="90000"/>
                </a:lnSpc>
                <a:buClr>
                  <a:srgbClr val="FFFFFF"/>
                </a:buClr>
                <a:buSzPts val="1000"/>
                <a:buFont typeface="Calibri"/>
                <a:buAutoNum type="arabicPeriod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Evaluation of the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effect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of the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intervention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effectivity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the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1: Check the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effect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520" y="1458720"/>
              <a:ext cx="1200600" cy="605520"/>
            </a:xfrm>
            <a:prstGeom prst="roundRect">
              <a:avLst>
                <a:gd name="adj" fmla="val 16667"/>
              </a:avLst>
            </a:prstGeom>
            <a:blipFill>
              <a:blip r:embed="rId3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11560" y="221616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88480" y="221616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127000" indent="-127000">
                <a:lnSpc>
                  <a:spcPct val="90000"/>
                </a:lnSpc>
                <a:buClr>
                  <a:srgbClr val="FFFFFF"/>
                </a:buClr>
                <a:buSzPts val="1000"/>
                <a:buFont typeface="Calibri"/>
                <a:buAutoNum type="arabicPeriod" startAt="2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Evaluation of the team coordinator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carry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out an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the team coordinator? 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150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2: </a:t>
              </a:r>
              <a:r>
                <a:rPr lang="sk-SK" sz="10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Check</a:t>
              </a:r>
              <a:r>
                <a:rPr lang="sk-SK" sz="10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sk-SK" sz="10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the</a:t>
              </a:r>
              <a:r>
                <a:rPr lang="sk-SK" sz="10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sk-SK" sz="10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coordinator</a:t>
              </a:r>
              <a:endParaRPr lang="sk-SK" sz="1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87520" y="229176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4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11560" y="308736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88480" y="3087360"/>
              <a:ext cx="4728240" cy="7567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Self-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evaluation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of team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members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carry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out a self-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the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context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the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3: Check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yourself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87520" y="312480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5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11560" y="388188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88480" y="3881880"/>
              <a:ext cx="4728240" cy="7567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8150" tIns="38150" rIns="38150" bIns="3815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4. Team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evaluation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Arial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role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are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adopting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a team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situations?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4: Check the team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8680" y="3933056"/>
              <a:ext cx="1200600" cy="648072"/>
            </a:xfrm>
            <a:prstGeom prst="roundRect">
              <a:avLst>
                <a:gd name="adj" fmla="val 10000"/>
              </a:avLst>
            </a:prstGeom>
            <a:blipFill>
              <a:blip r:embed="rId6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1560" y="471492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788480" y="47149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Proposal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for new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measures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prepare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 plan for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improving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team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functioning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5: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 plan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87520" y="479052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7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48" name="Google Shape;148;p2" descr="C:\Users\Francy\Desktop\Toolkit\final Toolkit 1\pisctures for Toolkit 1\toolkit 1 post intervention pictures LU5\1 staff niilo-isotalo-SS-Okn2A3C8-unsplash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5149063" y="-18317415"/>
            <a:ext cx="3780000" cy="472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/>
          <p:cNvPicPr preferRelativeResize="0"/>
          <p:nvPr/>
        </p:nvPicPr>
        <p:blipFill>
          <a:blip r:embed="rId3"/>
          <a:srcRect/>
          <a:stretch/>
        </p:blipFill>
        <p:spPr>
          <a:xfrm>
            <a:off x="-20214" y="1276226"/>
            <a:ext cx="6878213" cy="47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551875" y="404726"/>
            <a:ext cx="59148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8000" lnSpcReduction="10000"/>
          </a:bodyPr>
          <a:lstStyle/>
          <a:p>
            <a:pPr algn="ctr">
              <a:lnSpc>
                <a:spcPct val="90000"/>
              </a:lnSpc>
            </a:pPr>
            <a:r>
              <a:rPr lang="it-IT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GB" sz="3400" dirty="0">
                <a:latin typeface="Calibri"/>
                <a:cs typeface="Calibri"/>
              </a:rPr>
              <a:t>Evaluation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400" dirty="0">
                <a:latin typeface="Calibri"/>
                <a:cs typeface="Calibri"/>
              </a:rPr>
              <a:t>of the effect of the intervention</a:t>
            </a:r>
            <a:r>
              <a:rPr lang="sk-SK" sz="3400" dirty="0">
                <a:latin typeface="Calibri"/>
                <a:cs typeface="Calibri"/>
              </a:rPr>
              <a:t> 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4" name="Google Shape;196;p4">
            <a:extLst>
              <a:ext uri="{FF2B5EF4-FFF2-40B4-BE49-F238E27FC236}">
                <a16:creationId xmlns:a16="http://schemas.microsoft.com/office/drawing/2014/main" id="{5EEE5C3A-F3DC-B8FE-1355-AE7F3305D480}"/>
              </a:ext>
            </a:extLst>
          </p:cNvPr>
          <p:cNvSpPr/>
          <p:nvPr/>
        </p:nvSpPr>
        <p:spPr>
          <a:xfrm>
            <a:off x="4145022" y="2826864"/>
            <a:ext cx="1445462" cy="90963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3"/>
          <p:cNvGrpSpPr/>
          <p:nvPr/>
        </p:nvGrpSpPr>
        <p:grpSpPr>
          <a:xfrm>
            <a:off x="927731" y="1522824"/>
            <a:ext cx="5538945" cy="4174444"/>
            <a:chOff x="1983960" y="2579187"/>
            <a:chExt cx="3142842" cy="3013821"/>
          </a:xfrm>
        </p:grpSpPr>
        <p:sp>
          <p:nvSpPr>
            <p:cNvPr id="161" name="Google Shape;161;p3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2" name="Google Shape;162;p3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3" name="Google Shape;163;p3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4" name="Google Shape;164;p3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5" name="Google Shape;165;p3"/>
            <p:cNvSpPr/>
            <p:nvPr/>
          </p:nvSpPr>
          <p:spPr>
            <a:xfrm>
              <a:off x="2706840" y="2579187"/>
              <a:ext cx="1427760" cy="56757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37080" y="2594497"/>
              <a:ext cx="1366920" cy="485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25" tIns="6825" rIns="682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ct val="90000"/>
                </a:lnSpc>
              </a:pPr>
              <a:r>
                <a:rPr lang="it-IT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evaluate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effectivity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the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provided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983960" y="4489200"/>
              <a:ext cx="1066320" cy="93168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201400" y="5316278"/>
              <a:ext cx="1077120" cy="27673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 the </a:t>
              </a:r>
              <a:r>
                <a:rPr lang="it-IT" sz="15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effect</a:t>
              </a:r>
              <a:endParaRPr lang="it-IT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675600" y="4483080"/>
              <a:ext cx="1088280" cy="937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721680" y="4528800"/>
              <a:ext cx="99648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6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sz="1600" dirty="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845502" y="5111280"/>
              <a:ext cx="1281300" cy="39834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GB" sz="1500" b="1" dirty="0">
                  <a:solidFill>
                    <a:schemeClr val="dk1"/>
                  </a:solidFill>
                </a:rPr>
                <a:t>Evaluation of the team coordinator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/>
          <p:cNvPicPr preferRelativeResize="0"/>
          <p:nvPr/>
        </p:nvPicPr>
        <p:blipFill>
          <a:blip r:embed="rId3"/>
          <a:srcRect/>
          <a:stretch/>
        </p:blipFill>
        <p:spPr>
          <a:xfrm>
            <a:off x="8050" y="1398776"/>
            <a:ext cx="6841901" cy="47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692696" y="557188"/>
            <a:ext cx="59148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it-IT" sz="3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GB" sz="3500" dirty="0">
                <a:latin typeface="Calibri"/>
                <a:cs typeface="Calibri"/>
              </a:rPr>
              <a:t>Evaluation of the team coordinator</a:t>
            </a:r>
            <a:b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4"/>
          <p:cNvGrpSpPr/>
          <p:nvPr/>
        </p:nvGrpSpPr>
        <p:grpSpPr>
          <a:xfrm>
            <a:off x="972794" y="1587853"/>
            <a:ext cx="4912413" cy="4403443"/>
            <a:chOff x="2029320" y="2464415"/>
            <a:chExt cx="2920405" cy="2999212"/>
          </a:xfrm>
        </p:grpSpPr>
        <p:sp>
          <p:nvSpPr>
            <p:cNvPr id="184" name="Google Shape;184;p4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5" name="Google Shape;185;p4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6" name="Google Shape;186;p4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7" name="Google Shape;187;p4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2706840" y="2464415"/>
              <a:ext cx="1427760" cy="68234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737260" y="2593336"/>
              <a:ext cx="13669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lang="en-GB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Are you aware of how to carry out an evaluation of the team coordinator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 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069578" y="4489017"/>
              <a:ext cx="1023511" cy="490271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sz="14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</a:t>
              </a:r>
              <a:endParaRPr lang="it-IT" sz="14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397210" y="4957058"/>
              <a:ext cx="1023511" cy="39236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</a:t>
              </a:r>
              <a:r>
                <a:rPr lang="sk-SK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sk-SK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</a:t>
              </a:r>
              <a:r>
                <a:rPr lang="sk-SK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sk-SK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coordinator</a:t>
              </a:r>
              <a:endParaRPr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112386" y="5175653"/>
              <a:ext cx="1066054" cy="197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653500" y="4439972"/>
              <a:ext cx="1088280" cy="66125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dirty="0">
                  <a:solidFill>
                    <a:schemeClr val="bg1"/>
                  </a:solidFill>
                </a:rPr>
                <a:t>Go </a:t>
              </a:r>
              <a:r>
                <a:rPr lang="sk-SK" dirty="0" err="1">
                  <a:solidFill>
                    <a:schemeClr val="bg1"/>
                  </a:solidFill>
                </a:rPr>
                <a:t>the</a:t>
              </a:r>
              <a:r>
                <a:rPr lang="sk-SK" dirty="0">
                  <a:solidFill>
                    <a:schemeClr val="bg1"/>
                  </a:solidFill>
                </a:rPr>
                <a:t> </a:t>
              </a:r>
              <a:r>
                <a:rPr lang="sk-SK" dirty="0" err="1">
                  <a:solidFill>
                    <a:schemeClr val="bg1"/>
                  </a:solidFill>
                </a:rPr>
                <a:t>the</a:t>
              </a:r>
              <a:r>
                <a:rPr lang="sk-SK" dirty="0">
                  <a:solidFill>
                    <a:schemeClr val="bg1"/>
                  </a:solidFill>
                </a:rPr>
                <a:t> </a:t>
              </a:r>
              <a:r>
                <a:rPr lang="sk-SK" dirty="0" err="1">
                  <a:solidFill>
                    <a:schemeClr val="bg1"/>
                  </a:solidFill>
                </a:rPr>
                <a:t>next</a:t>
              </a:r>
              <a:r>
                <a:rPr lang="sk-SK" dirty="0">
                  <a:solidFill>
                    <a:schemeClr val="bg1"/>
                  </a:solidFill>
                </a:rPr>
                <a:t> </a:t>
              </a:r>
              <a:r>
                <a:rPr lang="sk-SK" dirty="0" err="1">
                  <a:solidFill>
                    <a:schemeClr val="bg1"/>
                  </a:solidFill>
                </a:rPr>
                <a:t>question</a:t>
              </a:r>
              <a:endParaRPr lang="sk-SK" dirty="0">
                <a:solidFill>
                  <a:schemeClr val="bg1"/>
                </a:solidFill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721680" y="4528800"/>
              <a:ext cx="99648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1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3739123" y="5041022"/>
              <a:ext cx="1210602" cy="42260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Self-evaluation of team members</a:t>
              </a:r>
              <a:r>
                <a:rPr lang="en-GB" sz="1800" dirty="0">
                  <a:effectLst/>
                </a:rPr>
                <a:t> </a:t>
              </a:r>
              <a:endPara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422400"/>
            <a:ext cx="6858001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"/>
          <p:cNvSpPr txBox="1"/>
          <p:nvPr/>
        </p:nvSpPr>
        <p:spPr>
          <a:xfrm>
            <a:off x="476672" y="519088"/>
            <a:ext cx="5914800" cy="103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Self-evaluation of team members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5"/>
          <p:cNvCxnSpPr/>
          <p:nvPr/>
        </p:nvCxnSpPr>
        <p:spPr>
          <a:xfrm>
            <a:off x="7965504" y="3789040"/>
            <a:ext cx="914400" cy="9144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08" name="Google Shape;208;p5"/>
          <p:cNvGrpSpPr/>
          <p:nvPr/>
        </p:nvGrpSpPr>
        <p:grpSpPr>
          <a:xfrm>
            <a:off x="692752" y="1740398"/>
            <a:ext cx="5472503" cy="3945549"/>
            <a:chOff x="1983960" y="2388571"/>
            <a:chExt cx="2953799" cy="3100384"/>
          </a:xfrm>
        </p:grpSpPr>
        <p:sp>
          <p:nvSpPr>
            <p:cNvPr id="209" name="Google Shape;209;p5"/>
            <p:cNvSpPr/>
            <p:nvPr/>
          </p:nvSpPr>
          <p:spPr>
            <a:xfrm>
              <a:off x="4174200" y="4121280"/>
              <a:ext cx="91200" cy="36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3420720" y="3147120"/>
              <a:ext cx="798900" cy="3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2469960" y="4124880"/>
              <a:ext cx="89400" cy="36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solidFill>
              <a:srgbClr val="0C0C0C"/>
            </a:solidFill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2" name="Google Shape;212;p5"/>
            <p:cNvSpPr/>
            <p:nvPr/>
          </p:nvSpPr>
          <p:spPr>
            <a:xfrm>
              <a:off x="2515680" y="3147120"/>
              <a:ext cx="905100" cy="35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3" name="Google Shape;213;p5"/>
            <p:cNvSpPr/>
            <p:nvPr/>
          </p:nvSpPr>
          <p:spPr>
            <a:xfrm>
              <a:off x="2706840" y="2388571"/>
              <a:ext cx="1427700" cy="75812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737290" y="2577154"/>
              <a:ext cx="13668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2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GB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Are you aware of how to carry out a self-evaluation in the context of the provided intervention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072520" y="3504960"/>
              <a:ext cx="885600" cy="61950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102760" y="3535200"/>
              <a:ext cx="8250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983960" y="4489200"/>
              <a:ext cx="1066200" cy="93180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2029320" y="4421246"/>
              <a:ext cx="9753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3</a:t>
              </a:r>
              <a:endParaRPr lang="it-IT" dirty="0"/>
            </a:p>
          </p:txBody>
        </p:sp>
        <p:sp>
          <p:nvSpPr>
            <p:cNvPr id="219" name="Google Shape;219;p5"/>
            <p:cNvSpPr/>
            <p:nvPr/>
          </p:nvSpPr>
          <p:spPr>
            <a:xfrm flipH="1">
              <a:off x="2101695" y="5105206"/>
              <a:ext cx="1224900" cy="383749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sk-SK" sz="1600" b="1" dirty="0" err="1">
                  <a:solidFill>
                    <a:schemeClr val="dk1"/>
                  </a:solidFill>
                </a:rPr>
                <a:t>Check</a:t>
              </a:r>
              <a:r>
                <a:rPr lang="sk-SK" sz="1600" b="1" dirty="0">
                  <a:solidFill>
                    <a:schemeClr val="dk1"/>
                  </a:solidFill>
                </a:rPr>
                <a:t> </a:t>
              </a:r>
              <a:r>
                <a:rPr lang="sk-SK" sz="1600" b="1" dirty="0" err="1">
                  <a:solidFill>
                    <a:schemeClr val="dk1"/>
                  </a:solidFill>
                </a:rPr>
                <a:t>yourself</a:t>
              </a:r>
              <a:endParaRPr sz="1600" b="1" dirty="0">
                <a:solidFill>
                  <a:schemeClr val="dk1"/>
                </a:solidFill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790080" y="3501360"/>
              <a:ext cx="859200" cy="61950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820320" y="3531600"/>
              <a:ext cx="7989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675600" y="4483080"/>
              <a:ext cx="1088400" cy="937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dirty="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721680" y="4528800"/>
              <a:ext cx="99660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3732959" y="5130023"/>
              <a:ext cx="1204800" cy="2829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GB" sz="1400" b="1" dirty="0">
                  <a:latin typeface="Calibri"/>
                  <a:cs typeface="Calibri"/>
                </a:rPr>
                <a:t>Team evaluation</a:t>
              </a:r>
              <a:endParaRPr lang="en-GB" sz="1050" b="1" dirty="0">
                <a:solidFill>
                  <a:schemeClr val="dk1"/>
                </a:solidFill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819240" y="5105206"/>
              <a:ext cx="1077000" cy="2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"/>
          <p:cNvPicPr preferRelativeResize="0"/>
          <p:nvPr/>
        </p:nvPicPr>
        <p:blipFill>
          <a:blip r:embed="rId3"/>
          <a:srcRect l="2907" r="2907"/>
          <a:stretch/>
        </p:blipFill>
        <p:spPr>
          <a:xfrm>
            <a:off x="0" y="1390650"/>
            <a:ext cx="6858000" cy="48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548680" y="638493"/>
            <a:ext cx="5914800" cy="87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GB" sz="4500" dirty="0">
                <a:latin typeface="Calibri"/>
                <a:cs typeface="Calibri"/>
              </a:rPr>
              <a:t>Team evaluation</a:t>
            </a:r>
            <a:r>
              <a:rPr lang="sk-SK" sz="4500" dirty="0">
                <a:latin typeface="Calibri"/>
                <a:cs typeface="Calibri"/>
              </a:rPr>
              <a:t> </a:t>
            </a: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6"/>
          <p:cNvGrpSpPr/>
          <p:nvPr/>
        </p:nvGrpSpPr>
        <p:grpSpPr>
          <a:xfrm>
            <a:off x="532714" y="1612319"/>
            <a:ext cx="5792577" cy="4265177"/>
            <a:chOff x="1983960" y="2441016"/>
            <a:chExt cx="3046320" cy="3032476"/>
          </a:xfrm>
        </p:grpSpPr>
        <p:sp>
          <p:nvSpPr>
            <p:cNvPr id="233" name="Google Shape;233;p6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3394431" y="3147117"/>
              <a:ext cx="825000" cy="36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5" name="Google Shape;235;p6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6" name="Google Shape;236;p6"/>
            <p:cNvSpPr/>
            <p:nvPr/>
          </p:nvSpPr>
          <p:spPr>
            <a:xfrm>
              <a:off x="2515684" y="2933627"/>
              <a:ext cx="885600" cy="57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7" name="Google Shape;237;p6"/>
            <p:cNvSpPr/>
            <p:nvPr/>
          </p:nvSpPr>
          <p:spPr>
            <a:xfrm>
              <a:off x="2667183" y="2441020"/>
              <a:ext cx="1467300" cy="492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737080" y="2441016"/>
              <a:ext cx="13668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2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4 . 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role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are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used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adopting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a team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that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provides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</a:t>
              </a:r>
              <a:r>
                <a:rPr lang="it-IT" sz="1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situations?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1983960" y="4489200"/>
              <a:ext cx="1066320" cy="93168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4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097568" y="5157818"/>
              <a:ext cx="1590508" cy="31567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 the team</a:t>
              </a:r>
              <a:endParaRPr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101320" y="5105206"/>
              <a:ext cx="1077120" cy="31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794168" y="3519478"/>
              <a:ext cx="825000" cy="5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3801683" y="4474869"/>
              <a:ext cx="911557" cy="78817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3877422" y="4421246"/>
              <a:ext cx="847050" cy="844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3839553" y="5052594"/>
              <a:ext cx="1190727" cy="42089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chemeClr val="dk1"/>
                  </a:solidFill>
                </a:rPr>
                <a:t>Proposal for new measures</a:t>
              </a:r>
              <a:r>
                <a:rPr lang="sk-SK" sz="1600" b="1" dirty="0">
                  <a:solidFill>
                    <a:schemeClr val="dk1"/>
                  </a:solidFill>
                </a:rPr>
                <a:t> </a:t>
              </a:r>
              <a:endParaRPr sz="1600" b="1" dirty="0">
                <a:solidFill>
                  <a:schemeClr val="dk1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rot="10800000">
              <a:off x="3871108" y="5086994"/>
              <a:ext cx="1025250" cy="22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7"/>
          <p:cNvPicPr preferRelativeResize="0"/>
          <p:nvPr/>
        </p:nvPicPr>
        <p:blipFill>
          <a:blip r:embed="rId3"/>
          <a:srcRect l="592" r="592"/>
          <a:stretch/>
        </p:blipFill>
        <p:spPr>
          <a:xfrm>
            <a:off x="0" y="1628800"/>
            <a:ext cx="6858000" cy="461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 txBox="1"/>
          <p:nvPr/>
        </p:nvSpPr>
        <p:spPr>
          <a:xfrm>
            <a:off x="476672" y="836712"/>
            <a:ext cx="5914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it-IT" sz="45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Proposal</a:t>
            </a: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new </a:t>
            </a:r>
            <a:r>
              <a:rPr lang="it-IT" sz="45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measures</a:t>
            </a: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sz="4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7"/>
          <p:cNvGrpSpPr/>
          <p:nvPr/>
        </p:nvGrpSpPr>
        <p:grpSpPr>
          <a:xfrm>
            <a:off x="775218" y="1729402"/>
            <a:ext cx="4933145" cy="4104480"/>
            <a:chOff x="2029320" y="2527200"/>
            <a:chExt cx="2734560" cy="2942701"/>
          </a:xfrm>
        </p:grpSpPr>
        <p:sp>
          <p:nvSpPr>
            <p:cNvPr id="258" name="Google Shape;258;p7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1" name="Google Shape;261;p7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2" name="Google Shape;262;p7"/>
            <p:cNvSpPr/>
            <p:nvPr/>
          </p:nvSpPr>
          <p:spPr>
            <a:xfrm>
              <a:off x="2706840" y="2527200"/>
              <a:ext cx="1427760" cy="61956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2737080" y="2557440"/>
              <a:ext cx="13669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GB" dirty="0">
                  <a:solidFill>
                    <a:schemeClr val="lt1"/>
                  </a:solidFill>
                </a:rPr>
                <a:t>Are you aware of how to prepare a plan for improving </a:t>
              </a:r>
              <a:r>
                <a:rPr lang="en-GB">
                  <a:solidFill>
                    <a:schemeClr val="lt1"/>
                  </a:solidFill>
                </a:rPr>
                <a:t>team functioning</a:t>
              </a:r>
              <a:r>
                <a:rPr lang="it-IT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063792" y="4489000"/>
              <a:ext cx="886139" cy="709771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2029320" y="4534561"/>
              <a:ext cx="925174" cy="667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5</a:t>
              </a:r>
              <a:endParaRPr lang="it-IT" dirty="0"/>
            </a:p>
          </p:txBody>
        </p:sp>
        <p:sp>
          <p:nvSpPr>
            <p:cNvPr id="269" name="Google Shape;269;p7"/>
            <p:cNvSpPr/>
            <p:nvPr/>
          </p:nvSpPr>
          <p:spPr>
            <a:xfrm rot="10800000">
              <a:off x="2101320" y="5056890"/>
              <a:ext cx="1077120" cy="413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98437" y="4483080"/>
              <a:ext cx="965443" cy="71940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798437" y="4547316"/>
              <a:ext cx="915075" cy="807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have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finished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nit 3 </a:t>
              </a:r>
              <a:endParaRPr lang="it-IT" dirty="0"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60053" y="5065450"/>
              <a:ext cx="1140466" cy="355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Prepare</a:t>
              </a:r>
              <a:r>
                <a:rPr lang="it-IT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 plan</a:t>
              </a:r>
              <a:endParaRPr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76205C8-9F05-85E2-8521-F8998E36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" name="Google Shape;279;p8"/>
          <p:cNvGrpSpPr/>
          <p:nvPr/>
        </p:nvGrpSpPr>
        <p:grpSpPr>
          <a:xfrm>
            <a:off x="2543040" y="2383200"/>
            <a:ext cx="1932480" cy="2445840"/>
            <a:chOff x="2543040" y="2383200"/>
            <a:chExt cx="1932480" cy="2445840"/>
          </a:xfrm>
        </p:grpSpPr>
        <p:sp>
          <p:nvSpPr>
            <p:cNvPr id="280" name="Google Shape;280;p8"/>
            <p:cNvSpPr/>
            <p:nvPr/>
          </p:nvSpPr>
          <p:spPr>
            <a:xfrm>
              <a:off x="3375720" y="3292920"/>
              <a:ext cx="91080" cy="525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81" name="Google Shape;281;p8"/>
            <p:cNvSpPr/>
            <p:nvPr/>
          </p:nvSpPr>
          <p:spPr>
            <a:xfrm>
              <a:off x="2543040" y="2383200"/>
              <a:ext cx="1756800" cy="90936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587320" y="242748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0" tIns="15100" rIns="15100" bIns="128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sz="24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75" tIns="10075" rIns="40675" bIns="100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1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543040" y="3818520"/>
              <a:ext cx="1756800" cy="90936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587320" y="386280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00" tIns="11500" rIns="11500" bIns="128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 sz="1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25" tIns="11875" rIns="48225" bIns="11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900" b="0" i="1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sz="19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422</Words>
  <Application>Microsoft Macintosh PowerPoint</Application>
  <PresentationFormat>Vlastná</PresentationFormat>
  <Paragraphs>70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Roboto</vt:lpstr>
      <vt:lpstr>Times New Roman</vt:lpstr>
      <vt:lpstr>Calibri</vt:lpstr>
      <vt:lpstr>Arial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Giorgio Fantini</dc:creator>
  <cp:lastModifiedBy>Baník Gabriel</cp:lastModifiedBy>
  <cp:revision>9</cp:revision>
  <dcterms:created xsi:type="dcterms:W3CDTF">2021-12-29T09:32:30Z</dcterms:created>
  <dcterms:modified xsi:type="dcterms:W3CDTF">2022-10-08T20:45:15Z</dcterms:modified>
</cp:coreProperties>
</file>