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6858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i6VfFtLZryhRRN1AbCWDuGq/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 snapToGrid="0">
      <p:cViewPr varScale="1">
        <p:scale>
          <a:sx n="100" d="100"/>
          <a:sy n="100" d="100"/>
        </p:scale>
        <p:origin x="1384" y="168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2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4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2"/>
          </p:nvPr>
        </p:nvSpPr>
        <p:spPr>
          <a:xfrm>
            <a:off x="24717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body" idx="3"/>
          </p:nvPr>
        </p:nvSpPr>
        <p:spPr>
          <a:xfrm>
            <a:off x="4471560" y="182556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4"/>
          </p:nvPr>
        </p:nvSpPr>
        <p:spPr>
          <a:xfrm>
            <a:off x="47160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5"/>
          </p:nvPr>
        </p:nvSpPr>
        <p:spPr>
          <a:xfrm>
            <a:off x="24717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6"/>
          </p:nvPr>
        </p:nvSpPr>
        <p:spPr>
          <a:xfrm>
            <a:off x="4471560" y="4098240"/>
            <a:ext cx="19044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471600" y="365040"/>
            <a:ext cx="591480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3"/>
          </p:nvPr>
        </p:nvSpPr>
        <p:spPr>
          <a:xfrm>
            <a:off x="3502440" y="409824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2"/>
          </p:nvPr>
        </p:nvSpPr>
        <p:spPr>
          <a:xfrm>
            <a:off x="3502440" y="1825560"/>
            <a:ext cx="28861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3"/>
          </p:nvPr>
        </p:nvSpPr>
        <p:spPr>
          <a:xfrm>
            <a:off x="471600" y="4098240"/>
            <a:ext cx="5914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14440" y="1122480"/>
            <a:ext cx="582912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0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326960" cy="66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9"/>
          <p:cNvPicPr preferRelativeResize="0"/>
          <p:nvPr/>
        </p:nvPicPr>
        <p:blipFill rotWithShape="1">
          <a:blip r:embed="rId15">
            <a:alphaModFix/>
          </a:blip>
          <a:srcRect t="12633"/>
          <a:stretch/>
        </p:blipFill>
        <p:spPr>
          <a:xfrm>
            <a:off x="4757040" y="6356520"/>
            <a:ext cx="1950480" cy="3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-83880" y="74412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471600" y="365040"/>
            <a:ext cx="591480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1600" y="1825560"/>
            <a:ext cx="5914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60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600" y="6356520"/>
            <a:ext cx="231408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40" y="6356520"/>
            <a:ext cx="15426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184040" cy="5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/>
          <p:nvPr/>
        </p:nvSpPr>
        <p:spPr>
          <a:xfrm>
            <a:off x="0" y="6640560"/>
            <a:ext cx="1195920" cy="1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/>
        </p:nvSpPr>
        <p:spPr>
          <a:xfrm>
            <a:off x="76200" y="3068960"/>
            <a:ext cx="6697080" cy="197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 fontScale="92500" lnSpcReduction="10000"/>
          </a:bodyPr>
          <a:lstStyle/>
          <a:p>
            <a:pPr algn="ctr">
              <a:lnSpc>
                <a:spcPct val="90000"/>
              </a:lnSpc>
              <a:buSzPts val="1600"/>
            </a:pP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1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</a:t>
            </a:r>
            <a:r>
              <a:rPr lang="it-IT" sz="1600" b="1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ning Unit 1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agencies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maxi-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psychosocial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services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fully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mapped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incorporated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psychosocial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plan</a:t>
            </a:r>
          </a:p>
          <a:p>
            <a:pPr algn="ctr">
              <a:lnSpc>
                <a:spcPct val="90000"/>
              </a:lnSpc>
              <a:buSzPts val="1600"/>
            </a:pP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 </a:t>
            </a:r>
            <a:r>
              <a:rPr lang="it-IT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0" y="5028120"/>
            <a:ext cx="4210200" cy="137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endParaRPr lang="it-IT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of Presov, </a:t>
            </a: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Slovakia</a:t>
            </a:r>
            <a:endParaRPr lang="it-IT"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 descr="C:\Users\Francy\Desktop\Toolkit\final Toolkit 1\pisctures for Toolkit 1\toolkit 1 post intervention pictures LU5\introduction benjamin-elliott-vc9u77c0LO4-unspla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805248" y="-12484768"/>
            <a:ext cx="12877800" cy="96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7;g1147ee49017_0_0">
            <a:extLst>
              <a:ext uri="{FF2B5EF4-FFF2-40B4-BE49-F238E27FC236}">
                <a16:creationId xmlns:a16="http://schemas.microsoft.com/office/drawing/2014/main" id="{F2B288D3-AFA2-BB7F-64F3-BE0E7BB05BB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0" y="5879738"/>
            <a:ext cx="1013300" cy="88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89371D7-0494-13A7-4812-90524255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9944" b="9944"/>
          <a:stretch/>
        </p:blipFill>
        <p:spPr bwMode="auto">
          <a:xfrm>
            <a:off x="1468940" y="1104164"/>
            <a:ext cx="3708400" cy="197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471600" y="567748"/>
            <a:ext cx="5914800" cy="99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002060"/>
              </a:buClr>
              <a:buSzPts val="3600"/>
            </a:pP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L.U. 1 – 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agencies</a:t>
            </a:r>
            <a:endParaRPr lang="it-IT" sz="72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002060"/>
              </a:buClr>
              <a:buSzPts val="3600"/>
            </a:pP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operating</a:t>
            </a:r>
            <a:r>
              <a:rPr lang="it-IT" sz="7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the maxi-</a:t>
            </a:r>
            <a:r>
              <a:rPr lang="it-IT" sz="7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7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2"/>
          <p:cNvGrpSpPr/>
          <p:nvPr/>
        </p:nvGrpSpPr>
        <p:grpSpPr>
          <a:xfrm>
            <a:off x="511560" y="1383120"/>
            <a:ext cx="6005160" cy="4088520"/>
            <a:chOff x="511560" y="1383120"/>
            <a:chExt cx="6005160" cy="4088520"/>
          </a:xfrm>
        </p:grpSpPr>
        <p:sp>
          <p:nvSpPr>
            <p:cNvPr id="133" name="Google Shape;133;p2"/>
            <p:cNvSpPr/>
            <p:nvPr/>
          </p:nvSpPr>
          <p:spPr>
            <a:xfrm>
              <a:off x="511560" y="13831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88480" y="13831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88900" indent="-88900">
                <a:lnSpc>
                  <a:spcPct val="90000"/>
                </a:lnSpc>
                <a:buClr>
                  <a:srgbClr val="FFFFFF"/>
                </a:buClr>
                <a:buSzPts val="1000"/>
                <a:buFont typeface="Calibri"/>
                <a:buAutoNum type="arabicPeriod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Updating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the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map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there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any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new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organizations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 site of the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Being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update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87520" y="1458720"/>
              <a:ext cx="1200600" cy="605520"/>
            </a:xfrm>
            <a:prstGeom prst="roundRect">
              <a:avLst>
                <a:gd name="adj" fmla="val 16667"/>
              </a:avLst>
            </a:prstGeom>
            <a:blipFill>
              <a:blip r:embed="rId3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1560" y="22161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788480" y="221616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 marL="127000" indent="-127000">
                <a:lnSpc>
                  <a:spcPct val="90000"/>
                </a:lnSpc>
                <a:buClr>
                  <a:srgbClr val="FFFFFF"/>
                </a:buClr>
                <a:buSzPts val="1000"/>
                <a:buFont typeface="Calibri"/>
                <a:buAutoNum type="arabicPeriod" startAt="2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Identifying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new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needs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noticed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any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new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needs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of the people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have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to? 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2: New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needs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7520" y="229176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4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11560" y="308736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788480" y="3087360"/>
              <a:ext cx="4728240" cy="7567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Reflection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on new situations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Were there any new, unusual situations that needed to be addressed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lang="it-IT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3: New situations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87520" y="312480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5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11560" y="388188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788480" y="3881880"/>
              <a:ext cx="4728240" cy="7567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38150" tIns="38150" rIns="38150" bIns="38150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4.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Effectiveness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communication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with the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external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Was communication with other </a:t>
              </a:r>
              <a:r>
                <a:rPr lang="en-US" sz="1000" dirty="0" err="1">
                  <a:solidFill>
                    <a:srgbClr val="FFFFFF"/>
                  </a:solidFill>
                  <a:latin typeface="Calibri"/>
                  <a:cs typeface="Calibri"/>
                </a:rPr>
                <a:t>organisations</a:t>
              </a:r>
              <a:r>
                <a:rPr lang="en-US" sz="1000" dirty="0">
                  <a:solidFill>
                    <a:srgbClr val="FFFFFF"/>
                  </a:solidFill>
                  <a:latin typeface="Calibri"/>
                  <a:cs typeface="Calibri"/>
                </a:rPr>
                <a:t> effective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-63500" algn="l" rtl="0">
                <a:lnSpc>
                  <a:spcPct val="90000"/>
                </a:lnSpc>
                <a:spcBef>
                  <a:spcPts val="349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4: </a:t>
              </a:r>
              <a:r>
                <a:rPr lang="it-IT" sz="10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ommunication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obstacles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8680" y="3933056"/>
              <a:ext cx="1200600" cy="648072"/>
            </a:xfrm>
            <a:prstGeom prst="roundRect">
              <a:avLst>
                <a:gd name="adj" fmla="val 10000"/>
              </a:avLst>
            </a:prstGeom>
            <a:blipFill>
              <a:blip r:embed="rId6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1560" y="4714920"/>
              <a:ext cx="6005160" cy="756720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788480" y="4714920"/>
              <a:ext cx="4728240" cy="75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38150" rIns="38150" bIns="38150" anchor="t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Effectiveness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of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cooperation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coordination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lvl="1" indent="-63500">
                <a:lnSpc>
                  <a:spcPct val="90000"/>
                </a:lnSpc>
                <a:spcBef>
                  <a:spcPts val="349"/>
                </a:spcBef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Was cooperation with other </a:t>
              </a:r>
              <a:r>
                <a:rPr lang="en-US" sz="10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organisations</a:t>
              </a:r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effective</a:t>
              </a:r>
              <a:r>
                <a:rPr lang="it-IT" sz="1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240" marR="0" lvl="1" indent="-6350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Char char="•"/>
              </a:pP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5: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Being</a:t>
              </a:r>
              <a:r>
                <a:rPr lang="it-IT" sz="10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0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effective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87520" y="4790520"/>
              <a:ext cx="1200600" cy="605520"/>
            </a:xfrm>
            <a:prstGeom prst="roundRect">
              <a:avLst>
                <a:gd name="adj" fmla="val 10000"/>
              </a:avLst>
            </a:prstGeom>
            <a:blipFill>
              <a:blip r:embed="rId7"/>
              <a:stretch>
                <a:fillRect/>
              </a:stretch>
            </a:blip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48" name="Google Shape;148;p2" descr="C:\Users\Francy\Desktop\Toolkit\final Toolkit 1\pisctures for Toolkit 1\toolkit 1 post intervention pictures LU5\1 staff niilo-isotalo-SS-Okn2A3C8-unsplash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15149063" y="-18317415"/>
            <a:ext cx="3780000" cy="4724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/>
          <p:cNvPicPr preferRelativeResize="0"/>
          <p:nvPr/>
        </p:nvPicPr>
        <p:blipFill>
          <a:blip r:embed="rId3"/>
          <a:srcRect/>
          <a:stretch/>
        </p:blipFill>
        <p:spPr>
          <a:xfrm>
            <a:off x="-20214" y="1276226"/>
            <a:ext cx="6878213" cy="4754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551875" y="404726"/>
            <a:ext cx="5914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5500"/>
          </a:bodyPr>
          <a:lstStyle/>
          <a:p>
            <a:pPr algn="ctr">
              <a:lnSpc>
                <a:spcPct val="90000"/>
              </a:lnSpc>
            </a:pPr>
            <a:r>
              <a:rPr lang="it-IT" sz="3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300" dirty="0">
                <a:latin typeface="Calibri"/>
                <a:cs typeface="Calibri"/>
              </a:rPr>
              <a:t>Updating the map</a:t>
            </a:r>
            <a:r>
              <a:rPr lang="sk-SK" sz="3300" dirty="0">
                <a:latin typeface="Calibri"/>
                <a:cs typeface="Calibri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3"/>
          <p:cNvGrpSpPr/>
          <p:nvPr/>
        </p:nvGrpSpPr>
        <p:grpSpPr>
          <a:xfrm>
            <a:off x="927731" y="1522824"/>
            <a:ext cx="5154379" cy="4174445"/>
            <a:chOff x="1983960" y="2579187"/>
            <a:chExt cx="2924636" cy="3013822"/>
          </a:xfrm>
        </p:grpSpPr>
        <p:sp>
          <p:nvSpPr>
            <p:cNvPr id="161" name="Google Shape;161;p3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2" name="Google Shape;162;p3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3" name="Google Shape;163;p3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4" name="Google Shape;164;p3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65" name="Google Shape;165;p3"/>
            <p:cNvSpPr/>
            <p:nvPr/>
          </p:nvSpPr>
          <p:spPr>
            <a:xfrm>
              <a:off x="2706840" y="2579187"/>
              <a:ext cx="1427760" cy="56757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737080" y="2631173"/>
              <a:ext cx="1366920" cy="485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25" tIns="6825" rIns="682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ct val="90000"/>
                </a:lnSpc>
              </a:pPr>
              <a:r>
                <a:rPr lang="it-IT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Were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there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any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new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organizations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the site of the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intervention</a:t>
              </a:r>
              <a:r>
                <a:rPr lang="it-IT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983960" y="4489200"/>
              <a:ext cx="1066320" cy="93168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6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600" dirty="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201400" y="5121000"/>
              <a:ext cx="1077120" cy="47200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Identifying new needs</a:t>
              </a:r>
              <a:r>
                <a:rPr lang="sk-SK" sz="1400" dirty="0">
                  <a:effectLst/>
                </a:rPr>
                <a:t> </a:t>
              </a:r>
              <a:endParaRPr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675600" y="4483080"/>
              <a:ext cx="1088280" cy="937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721680" y="4528800"/>
              <a:ext cx="99648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1</a:t>
              </a:r>
              <a:endParaRPr lang="it-IT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820316" y="5120940"/>
              <a:ext cx="1088280" cy="210649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5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Being</a:t>
              </a:r>
              <a:r>
                <a:rPr lang="it-IT" sz="15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update</a:t>
              </a:r>
              <a:endParaRPr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4"/>
          <p:cNvPicPr preferRelativeResize="0"/>
          <p:nvPr/>
        </p:nvPicPr>
        <p:blipFill>
          <a:blip r:embed="rId3"/>
          <a:srcRect/>
          <a:stretch/>
        </p:blipFill>
        <p:spPr>
          <a:xfrm>
            <a:off x="8050" y="1398776"/>
            <a:ext cx="6841901" cy="470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692696" y="620688"/>
            <a:ext cx="5914800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5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500" dirty="0">
                <a:latin typeface="Calibri"/>
                <a:cs typeface="Calibri"/>
              </a:rPr>
              <a:t>Identifying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latin typeface="Calibri"/>
                <a:cs typeface="Calibri"/>
              </a:rPr>
              <a:t>new needs</a:t>
            </a:r>
            <a:r>
              <a:rPr lang="sk-SK" sz="3500" dirty="0">
                <a:latin typeface="Calibri"/>
                <a:cs typeface="Calibri"/>
              </a:rPr>
              <a:t> </a:t>
            </a:r>
            <a:br>
              <a:rPr lang="it-IT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4"/>
          <p:cNvGrpSpPr/>
          <p:nvPr/>
        </p:nvGrpSpPr>
        <p:grpSpPr>
          <a:xfrm>
            <a:off x="972794" y="1587853"/>
            <a:ext cx="4912413" cy="4340422"/>
            <a:chOff x="2029320" y="2464415"/>
            <a:chExt cx="2920405" cy="2956288"/>
          </a:xfrm>
        </p:grpSpPr>
        <p:sp>
          <p:nvSpPr>
            <p:cNvPr id="184" name="Google Shape;184;p4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5" name="Google Shape;185;p4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6" name="Google Shape;186;p4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7" name="Google Shape;187;p4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8" name="Google Shape;188;p4"/>
            <p:cNvSpPr/>
            <p:nvPr/>
          </p:nvSpPr>
          <p:spPr>
            <a:xfrm>
              <a:off x="2706840" y="2464415"/>
              <a:ext cx="1427760" cy="682345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737260" y="2593336"/>
              <a:ext cx="13669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en-US" dirty="0">
                  <a:solidFill>
                    <a:schemeClr val="lt1"/>
                  </a:solidFill>
                </a:rPr>
                <a:t>Have</a:t>
              </a:r>
              <a:r>
                <a: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chemeClr val="lt1"/>
                  </a:solidFill>
                </a:rPr>
                <a:t>you noticed any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chemeClr val="lt1"/>
                  </a:solidFill>
                </a:rPr>
                <a:t>new needs of the people you have provided crisis intervention to</a:t>
              </a:r>
              <a:r>
                <a:rPr lang="it-IT"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 </a:t>
              </a: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069578" y="4489017"/>
              <a:ext cx="1023511" cy="490271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the the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112386" y="4957058"/>
              <a:ext cx="1308334" cy="46364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Reflection on new situations</a:t>
              </a:r>
              <a:r>
                <a:rPr lang="sk-SK" sz="2000" dirty="0">
                  <a:effectLst/>
                </a:rPr>
                <a:t> 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112386" y="5175653"/>
              <a:ext cx="1066054" cy="197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653500" y="4439972"/>
              <a:ext cx="1088280" cy="661257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3721680" y="4528800"/>
              <a:ext cx="99648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sz="16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Activity 2</a:t>
              </a:r>
              <a:endParaRPr lang="it-IT" sz="1600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 flipH="1">
              <a:off x="3739123" y="5041022"/>
              <a:ext cx="1210602" cy="26087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New </a:t>
              </a:r>
              <a:r>
                <a:rPr lang="it-IT" sz="16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needs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5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460500"/>
            <a:ext cx="6858001" cy="476754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"/>
          <p:cNvSpPr txBox="1"/>
          <p:nvPr/>
        </p:nvSpPr>
        <p:spPr>
          <a:xfrm>
            <a:off x="476672" y="519088"/>
            <a:ext cx="5914800" cy="103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14350" indent="-514350" algn="ctr">
              <a:lnSpc>
                <a:spcPct val="90000"/>
              </a:lnSpc>
              <a:buSzPct val="100000"/>
              <a:buFont typeface="Calibri"/>
              <a:buAutoNum type="arabicPeriod" startAt="3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 on new situations</a:t>
            </a:r>
            <a:endParaRPr sz="36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5"/>
          <p:cNvCxnSpPr/>
          <p:nvPr/>
        </p:nvCxnSpPr>
        <p:spPr>
          <a:xfrm>
            <a:off x="7965504" y="3789040"/>
            <a:ext cx="914400" cy="9144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208" name="Google Shape;208;p5"/>
          <p:cNvGrpSpPr/>
          <p:nvPr/>
        </p:nvGrpSpPr>
        <p:grpSpPr>
          <a:xfrm>
            <a:off x="692752" y="1740398"/>
            <a:ext cx="5472503" cy="4177997"/>
            <a:chOff x="1983960" y="2388571"/>
            <a:chExt cx="2953799" cy="3283040"/>
          </a:xfrm>
        </p:grpSpPr>
        <p:sp>
          <p:nvSpPr>
            <p:cNvPr id="209" name="Google Shape;209;p5"/>
            <p:cNvSpPr/>
            <p:nvPr/>
          </p:nvSpPr>
          <p:spPr>
            <a:xfrm>
              <a:off x="4174200" y="4121280"/>
              <a:ext cx="91200" cy="36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0" name="Google Shape;210;p5"/>
            <p:cNvSpPr/>
            <p:nvPr/>
          </p:nvSpPr>
          <p:spPr>
            <a:xfrm>
              <a:off x="3420720" y="3147120"/>
              <a:ext cx="798900" cy="3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1" name="Google Shape;211;p5"/>
            <p:cNvSpPr/>
            <p:nvPr/>
          </p:nvSpPr>
          <p:spPr>
            <a:xfrm>
              <a:off x="2469960" y="4124880"/>
              <a:ext cx="89400" cy="36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solidFill>
              <a:srgbClr val="0C0C0C"/>
            </a:solidFill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2" name="Google Shape;212;p5"/>
            <p:cNvSpPr/>
            <p:nvPr/>
          </p:nvSpPr>
          <p:spPr>
            <a:xfrm>
              <a:off x="2515680" y="3147120"/>
              <a:ext cx="905100" cy="35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13" name="Google Shape;213;p5"/>
            <p:cNvSpPr/>
            <p:nvPr/>
          </p:nvSpPr>
          <p:spPr>
            <a:xfrm>
              <a:off x="2706840" y="2388571"/>
              <a:ext cx="1427700" cy="758129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737290" y="2577154"/>
              <a:ext cx="13668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US" dirty="0">
                  <a:solidFill>
                    <a:srgbClr val="FFFFFF"/>
                  </a:solidFill>
                  <a:latin typeface="Calibri"/>
                  <a:cs typeface="Calibri"/>
                </a:rPr>
                <a:t>Were</a:t>
              </a:r>
              <a:r>
                <a: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FFFFFF"/>
                  </a:solidFill>
                  <a:latin typeface="Calibri"/>
                  <a:cs typeface="Calibri"/>
                </a:rPr>
                <a:t>there any new, unusual situations that needed to be addressed</a:t>
              </a:r>
              <a:r>
                <a:rPr lang="it-IT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072520" y="3504960"/>
              <a:ext cx="885600" cy="61950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102760" y="3535200"/>
              <a:ext cx="8250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983960" y="4489200"/>
              <a:ext cx="1066200" cy="93180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2029320" y="4421246"/>
              <a:ext cx="9753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dirty="0"/>
            </a:p>
          </p:txBody>
        </p:sp>
        <p:sp>
          <p:nvSpPr>
            <p:cNvPr id="219" name="Google Shape;219;p5"/>
            <p:cNvSpPr/>
            <p:nvPr/>
          </p:nvSpPr>
          <p:spPr>
            <a:xfrm flipH="1">
              <a:off x="2101695" y="5105206"/>
              <a:ext cx="1224900" cy="566405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r"/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Effectiveness of communication with the external environment</a:t>
              </a:r>
              <a:r>
                <a:rPr lang="sk-SK" sz="1100" dirty="0">
                  <a:effectLst/>
                </a:rPr>
                <a:t> </a:t>
              </a:r>
              <a:endParaRPr b="1" dirty="0">
                <a:solidFill>
                  <a:schemeClr val="dk1"/>
                </a:solidFill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790080" y="3501360"/>
              <a:ext cx="859200" cy="61950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820320" y="3531600"/>
              <a:ext cx="7989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3675600" y="4483080"/>
              <a:ext cx="1088400" cy="937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3721680" y="4528800"/>
              <a:ext cx="996600" cy="84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3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flipH="1">
              <a:off x="3732959" y="5130023"/>
              <a:ext cx="1204800" cy="282900"/>
            </a:xfrm>
            <a:prstGeom prst="rect">
              <a:avLst/>
            </a:prstGeom>
            <a:solidFill>
              <a:schemeClr val="lt1">
                <a:alpha val="89800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New situations</a:t>
              </a:r>
              <a:endParaRPr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3819240" y="5105206"/>
              <a:ext cx="1077000" cy="25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"/>
          <p:cNvPicPr preferRelativeResize="0"/>
          <p:nvPr/>
        </p:nvPicPr>
        <p:blipFill>
          <a:blip r:embed="rId3"/>
          <a:srcRect l="14625" r="14625"/>
          <a:stretch/>
        </p:blipFill>
        <p:spPr>
          <a:xfrm>
            <a:off x="0" y="1390650"/>
            <a:ext cx="6858000" cy="48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"/>
          <p:cNvSpPr txBox="1"/>
          <p:nvPr/>
        </p:nvSpPr>
        <p:spPr>
          <a:xfrm>
            <a:off x="548680" y="638493"/>
            <a:ext cx="5914800" cy="87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algn="ctr">
              <a:lnSpc>
                <a:spcPct val="90000"/>
              </a:lnSpc>
            </a:pP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4500" dirty="0">
                <a:latin typeface="Calibri"/>
                <a:cs typeface="Calibri"/>
              </a:rPr>
              <a:t>Effectiveness of communication with the external environment</a:t>
            </a:r>
            <a:r>
              <a:rPr lang="sk-SK" sz="4500" dirty="0">
                <a:latin typeface="Calibri"/>
                <a:cs typeface="Calibri"/>
              </a:rPr>
              <a:t> </a:t>
            </a:r>
            <a:endParaRPr sz="4500" dirty="0">
              <a:latin typeface="Calibri"/>
              <a:cs typeface="Calibri"/>
            </a:endParaRPr>
          </a:p>
        </p:txBody>
      </p:sp>
      <p:grpSp>
        <p:nvGrpSpPr>
          <p:cNvPr id="232" name="Google Shape;232;p6"/>
          <p:cNvGrpSpPr/>
          <p:nvPr/>
        </p:nvGrpSpPr>
        <p:grpSpPr>
          <a:xfrm>
            <a:off x="532714" y="1612319"/>
            <a:ext cx="5792577" cy="4355033"/>
            <a:chOff x="1983960" y="2441016"/>
            <a:chExt cx="3046320" cy="3096362"/>
          </a:xfrm>
        </p:grpSpPr>
        <p:sp>
          <p:nvSpPr>
            <p:cNvPr id="233" name="Google Shape;233;p6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4" name="Google Shape;234;p6"/>
            <p:cNvSpPr/>
            <p:nvPr/>
          </p:nvSpPr>
          <p:spPr>
            <a:xfrm>
              <a:off x="3394431" y="3147117"/>
              <a:ext cx="825000" cy="36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5" name="Google Shape;235;p6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6" name="Google Shape;236;p6"/>
            <p:cNvSpPr/>
            <p:nvPr/>
          </p:nvSpPr>
          <p:spPr>
            <a:xfrm>
              <a:off x="2515684" y="2933627"/>
              <a:ext cx="885600" cy="57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7" name="Google Shape;237;p6"/>
            <p:cNvSpPr/>
            <p:nvPr/>
          </p:nvSpPr>
          <p:spPr>
            <a:xfrm>
              <a:off x="2667183" y="2441020"/>
              <a:ext cx="1467300" cy="49260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737080" y="2441016"/>
              <a:ext cx="1366800" cy="5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6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 </a:t>
              </a:r>
              <a:r>
                <a:rPr lang="it-IT" sz="1600" dirty="0">
                  <a:solidFill>
                    <a:srgbClr val="FFFFFF"/>
                  </a:solidFill>
                  <a:latin typeface="Calibri"/>
                  <a:cs typeface="Calibri"/>
                  <a:sym typeface="Calibri"/>
                </a:rPr>
                <a:t>. </a:t>
              </a: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Was communication with other </a:t>
              </a:r>
              <a:r>
                <a:rPr lang="en-US" sz="1600" dirty="0" err="1">
                  <a:solidFill>
                    <a:srgbClr val="FFFFFF"/>
                  </a:solidFill>
                  <a:latin typeface="Calibri"/>
                  <a:cs typeface="Calibri"/>
                </a:rPr>
                <a:t>organisations</a:t>
              </a: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 effective</a:t>
              </a:r>
              <a:r>
                <a:rPr lang="it-IT" sz="16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1983960" y="4489200"/>
              <a:ext cx="1066320" cy="931680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029320" y="4534560"/>
              <a:ext cx="975240" cy="84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Go to the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next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097568" y="5175878"/>
              <a:ext cx="1590508" cy="3615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Effectiveness</a:t>
              </a:r>
              <a:r>
                <a:rPr lang="it-IT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it-IT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cooperation</a:t>
              </a:r>
              <a:r>
                <a:rPr lang="it-IT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coordination</a:t>
              </a:r>
              <a:r>
                <a:rPr lang="it-IT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101320" y="5105206"/>
              <a:ext cx="1077120" cy="31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794168" y="3519478"/>
              <a:ext cx="825000" cy="5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3801683" y="4474869"/>
              <a:ext cx="911557" cy="78817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3877422" y="4421246"/>
              <a:ext cx="847050" cy="844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4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3839553" y="5052594"/>
              <a:ext cx="1190727" cy="42089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dirty="0" err="1">
                  <a:solidFill>
                    <a:schemeClr val="dk1"/>
                  </a:solidFill>
                </a:rPr>
                <a:t>Communication</a:t>
              </a:r>
              <a:r>
                <a:rPr lang="it-IT" sz="1600" b="1" dirty="0">
                  <a:solidFill>
                    <a:schemeClr val="dk1"/>
                  </a:solidFill>
                </a:rPr>
                <a:t> </a:t>
              </a:r>
              <a:r>
                <a:rPr lang="it-IT" sz="1600" b="1" dirty="0" err="1">
                  <a:solidFill>
                    <a:schemeClr val="dk1"/>
                  </a:solidFill>
                </a:rPr>
                <a:t>obstacles</a:t>
              </a:r>
              <a:endParaRPr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 rot="10800000">
              <a:off x="3871108" y="5086994"/>
              <a:ext cx="1025250" cy="222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7"/>
          <p:cNvPicPr preferRelativeResize="0"/>
          <p:nvPr/>
        </p:nvPicPr>
        <p:blipFill>
          <a:blip r:embed="rId3"/>
          <a:srcRect l="592" r="592"/>
          <a:stretch/>
        </p:blipFill>
        <p:spPr>
          <a:xfrm>
            <a:off x="0" y="1628800"/>
            <a:ext cx="6858000" cy="461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7"/>
          <p:cNvSpPr txBox="1"/>
          <p:nvPr/>
        </p:nvSpPr>
        <p:spPr>
          <a:xfrm>
            <a:off x="476672" y="836712"/>
            <a:ext cx="5914800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62500" lnSpcReduction="20000"/>
          </a:bodyPr>
          <a:lstStyle/>
          <a:p>
            <a:pPr algn="ctr">
              <a:lnSpc>
                <a:spcPct val="90000"/>
              </a:lnSpc>
            </a:pP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it-IT" sz="45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Effectiveness</a:t>
            </a: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45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4500" b="0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  <a:r>
              <a:rPr lang="it-IT" sz="4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4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7"/>
          <p:cNvGrpSpPr/>
          <p:nvPr/>
        </p:nvGrpSpPr>
        <p:grpSpPr>
          <a:xfrm>
            <a:off x="775218" y="1729402"/>
            <a:ext cx="5439006" cy="4104479"/>
            <a:chOff x="2029320" y="2527200"/>
            <a:chExt cx="3014971" cy="2942701"/>
          </a:xfrm>
        </p:grpSpPr>
        <p:sp>
          <p:nvSpPr>
            <p:cNvPr id="258" name="Google Shape;258;p7"/>
            <p:cNvSpPr/>
            <p:nvPr/>
          </p:nvSpPr>
          <p:spPr>
            <a:xfrm>
              <a:off x="4174200" y="4121280"/>
              <a:ext cx="91080" cy="36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25"/>
                  </a:lnTo>
                  <a:lnTo>
                    <a:pt x="60211" y="72025"/>
                  </a:lnTo>
                  <a:lnTo>
                    <a:pt x="60211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3420720" y="3147120"/>
              <a:ext cx="798840" cy="354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50"/>
                  </a:lnTo>
                  <a:lnTo>
                    <a:pt x="120000" y="71050"/>
                  </a:lnTo>
                  <a:lnTo>
                    <a:pt x="12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0" name="Google Shape;260;p7"/>
            <p:cNvSpPr/>
            <p:nvPr/>
          </p:nvSpPr>
          <p:spPr>
            <a:xfrm>
              <a:off x="2469960" y="4124880"/>
              <a:ext cx="91080" cy="3639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6"/>
                  </a:lnTo>
                  <a:lnTo>
                    <a:pt x="62129" y="72366"/>
                  </a:lnTo>
                  <a:lnTo>
                    <a:pt x="62129" y="120000"/>
                  </a:lnTo>
                </a:path>
              </a:pathLst>
            </a:custGeom>
            <a:noFill/>
            <a:ln w="126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1" name="Google Shape;261;p7"/>
            <p:cNvSpPr/>
            <p:nvPr/>
          </p:nvSpPr>
          <p:spPr>
            <a:xfrm>
              <a:off x="2515680" y="3147120"/>
              <a:ext cx="905040" cy="3578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62" name="Google Shape;262;p7"/>
            <p:cNvSpPr/>
            <p:nvPr/>
          </p:nvSpPr>
          <p:spPr>
            <a:xfrm>
              <a:off x="2706840" y="2527200"/>
              <a:ext cx="1427760" cy="61956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2737080" y="2557440"/>
              <a:ext cx="13669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874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it-IT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US" dirty="0">
                  <a:solidFill>
                    <a:srgbClr val="FFFFFF"/>
                  </a:solidFill>
                  <a:latin typeface="Calibri"/>
                  <a:cs typeface="Calibri"/>
                </a:rPr>
                <a:t>Was cooperation with other </a:t>
              </a:r>
              <a:r>
                <a:rPr lang="en-US" dirty="0" err="1">
                  <a:solidFill>
                    <a:srgbClr val="FFFFFF"/>
                  </a:solidFill>
                  <a:latin typeface="Calibri"/>
                  <a:cs typeface="Calibri"/>
                </a:rPr>
                <a:t>organisations</a:t>
              </a:r>
              <a:r>
                <a:rPr lang="en-US" dirty="0">
                  <a:solidFill>
                    <a:srgbClr val="FFFFFF"/>
                  </a:solidFill>
                  <a:latin typeface="Calibri"/>
                  <a:cs typeface="Calibri"/>
                </a:rPr>
                <a:t> effective</a:t>
              </a:r>
              <a:r>
                <a:rPr lang="it-IT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072520" y="3504960"/>
              <a:ext cx="885600" cy="619560"/>
            </a:xfrm>
            <a:prstGeom prst="flowChartAlternateProcess">
              <a:avLst/>
            </a:prstGeom>
            <a:solidFill>
              <a:srgbClr val="A8D08C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102760" y="3535200"/>
              <a:ext cx="82512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063792" y="4489000"/>
              <a:ext cx="886139" cy="709771"/>
            </a:xfrm>
            <a:prstGeom prst="flowChartAlternateProcess">
              <a:avLst/>
            </a:prstGeom>
            <a:solidFill>
              <a:schemeClr val="accent6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2029320" y="4534561"/>
              <a:ext cx="925174" cy="6679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have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it-IT" sz="1400" b="0" strike="noStrik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finished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nit 3 </a:t>
              </a:r>
              <a:endParaRPr lang="it-IT" dirty="0"/>
            </a:p>
          </p:txBody>
        </p:sp>
        <p:sp>
          <p:nvSpPr>
            <p:cNvPr id="269" name="Google Shape;269;p7"/>
            <p:cNvSpPr/>
            <p:nvPr/>
          </p:nvSpPr>
          <p:spPr>
            <a:xfrm rot="10800000">
              <a:off x="2101320" y="5056890"/>
              <a:ext cx="1077120" cy="413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790080" y="3501360"/>
              <a:ext cx="859320" cy="6195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820320" y="3531600"/>
              <a:ext cx="798840" cy="55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798437" y="4483080"/>
              <a:ext cx="965443" cy="71940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3798437" y="4547316"/>
              <a:ext cx="915075" cy="807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87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Click </a:t>
              </a:r>
              <a:r>
                <a:rPr lang="it-IT" sz="1400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here</a:t>
              </a:r>
              <a:endParaRPr lang="it-IT"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strike="noStrik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Activity 5</a:t>
              </a:r>
              <a:endParaRPr lang="it-IT" sz="1400" b="0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 flipH="1">
              <a:off x="3727056" y="5122433"/>
              <a:ext cx="1317235" cy="347468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Being</a:t>
              </a:r>
              <a:r>
                <a:rPr lang="it-IT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effective</a:t>
              </a:r>
              <a:endParaRPr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76205C8-9F05-85E2-8521-F8998E36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0" y="1500187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" name="Google Shape;279;p8"/>
          <p:cNvGrpSpPr/>
          <p:nvPr/>
        </p:nvGrpSpPr>
        <p:grpSpPr>
          <a:xfrm>
            <a:off x="2543040" y="2383200"/>
            <a:ext cx="1932480" cy="2445840"/>
            <a:chOff x="2543040" y="2383200"/>
            <a:chExt cx="1932480" cy="2445840"/>
          </a:xfrm>
        </p:grpSpPr>
        <p:sp>
          <p:nvSpPr>
            <p:cNvPr id="280" name="Google Shape;280;p8"/>
            <p:cNvSpPr/>
            <p:nvPr/>
          </p:nvSpPr>
          <p:spPr>
            <a:xfrm>
              <a:off x="3375720" y="3292920"/>
              <a:ext cx="91080" cy="525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6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81" name="Google Shape;281;p8"/>
            <p:cNvSpPr/>
            <p:nvPr/>
          </p:nvSpPr>
          <p:spPr>
            <a:xfrm>
              <a:off x="2543040" y="2383200"/>
              <a:ext cx="1756800" cy="909360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587320" y="242748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00" tIns="15100" rIns="15100" bIns="128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Thanks</a:t>
              </a:r>
              <a:endParaRPr sz="24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894400" y="309060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75" tIns="10075" rIns="40675" bIns="10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0" i="1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You have finished</a:t>
              </a:r>
              <a:endParaRPr sz="16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543040" y="3818520"/>
              <a:ext cx="1756800" cy="9093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60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587320" y="3862800"/>
              <a:ext cx="1667880" cy="820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00" tIns="11500" rIns="11500" bIns="128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Keep going to another Unit</a:t>
              </a:r>
              <a:endParaRPr sz="1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126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894400" y="4526280"/>
              <a:ext cx="1581120" cy="302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25" tIns="11875" rIns="48225" bIns="118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900" b="0" i="1" strike="noStrike">
                  <a:solidFill>
                    <a:srgbClr val="4472C4"/>
                  </a:solidFill>
                  <a:latin typeface="Calibri"/>
                  <a:ea typeface="Calibri"/>
                  <a:cs typeface="Calibri"/>
                  <a:sym typeface="Calibri"/>
                </a:rPr>
                <a:t>if you need</a:t>
              </a:r>
              <a:endParaRPr sz="19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378</Words>
  <Application>Microsoft Macintosh PowerPoint</Application>
  <PresentationFormat>Vlastná</PresentationFormat>
  <Paragraphs>73</Paragraphs>
  <Slides>8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4" baseType="lpstr">
      <vt:lpstr>Roboto</vt:lpstr>
      <vt:lpstr>Times New Roman</vt:lpstr>
      <vt:lpstr>Calibri</vt:lpstr>
      <vt:lpstr>Arial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Giorgio Fantini</dc:creator>
  <cp:lastModifiedBy>Baník Gabriel</cp:lastModifiedBy>
  <cp:revision>9</cp:revision>
  <dcterms:created xsi:type="dcterms:W3CDTF">2021-12-29T09:32:30Z</dcterms:created>
  <dcterms:modified xsi:type="dcterms:W3CDTF">2022-10-08T16:47:59Z</dcterms:modified>
</cp:coreProperties>
</file>