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i6VfFtLZryhRRN1AbCWDuGq/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100" d="100"/>
          <a:sy n="100" d="100"/>
        </p:scale>
        <p:origin x="2584" y="16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15">
            <a:alphaModFix/>
          </a:blip>
          <a:srcRect t="12633"/>
          <a:stretch/>
        </p:blipFill>
        <p:spPr>
          <a:xfrm>
            <a:off x="4757040" y="6356520"/>
            <a:ext cx="195048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0" y="3068960"/>
            <a:ext cx="6697080" cy="22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  <a:buSzPts val="1600"/>
            </a:pP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</a:t>
            </a:r>
            <a:r>
              <a:rPr lang="it-IT" sz="16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 Unit 7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4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to </a:t>
            </a:r>
            <a:r>
              <a:rPr lang="it-IT" sz="4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it-IT" sz="4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algn="ctr">
              <a:lnSpc>
                <a:spcPct val="90000"/>
              </a:lnSpc>
              <a:buSzPts val="1600"/>
            </a:pPr>
            <a:r>
              <a:rPr lang="it-IT" sz="4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r>
              <a:rPr lang="it-IT" sz="4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4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4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learning, </a:t>
            </a:r>
          </a:p>
          <a:p>
            <a:pPr algn="ctr">
              <a:lnSpc>
                <a:spcPct val="90000"/>
              </a:lnSpc>
              <a:buSzPts val="1600"/>
            </a:pPr>
            <a:r>
              <a:rPr lang="it-IT" sz="4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it-IT" sz="4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</a:p>
          <a:p>
            <a:pPr algn="ctr">
              <a:lnSpc>
                <a:spcPct val="90000"/>
              </a:lnSpc>
              <a:buSzPts val="1600"/>
            </a:pPr>
            <a:r>
              <a:rPr lang="it-IT" sz="4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profiting</a:t>
            </a:r>
            <a:r>
              <a:rPr lang="it-IT" sz="4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it-IT" sz="4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br>
              <a:rPr lang="it-IT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</a:t>
            </a: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0" y="5028120"/>
            <a:ext cx="4210200" cy="13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endParaRPr lang="it-IT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Presov,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Slovakia</a:t>
            </a:r>
            <a:endParaRPr lang="it-IT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 descr="C:\Users\Francy\Desktop\Toolkit\final Toolkit 1\pisctures for Toolkit 1\toolkit 1 post intervention pictures LU5\introduction benjamin-elliott-vc9u77c0LO4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05248" y="-12484768"/>
            <a:ext cx="12877800" cy="9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7;g1147ee49017_0_0">
            <a:extLst>
              <a:ext uri="{FF2B5EF4-FFF2-40B4-BE49-F238E27FC236}">
                <a16:creationId xmlns:a16="http://schemas.microsoft.com/office/drawing/2014/main" id="{F2B288D3-AFA2-BB7F-64F3-BE0E7BB05BB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0" y="5879738"/>
            <a:ext cx="1013300" cy="8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89371D7-0494-13A7-4812-90524255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73" r="773"/>
          <a:stretch/>
        </p:blipFill>
        <p:spPr bwMode="auto">
          <a:xfrm>
            <a:off x="1468940" y="1104164"/>
            <a:ext cx="3708400" cy="19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471600" y="567748"/>
            <a:ext cx="5914800" cy="99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002060"/>
              </a:buClr>
              <a:buSzPts val="3600"/>
            </a:pP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7 – Learning to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002060"/>
              </a:buClr>
              <a:buSzPts val="3600"/>
            </a:pP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learning,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</a:p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002060"/>
              </a:buClr>
              <a:buSzPts val="3600"/>
            </a:pP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profiting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endParaRPr lang="it-IT" sz="7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2"/>
          <p:cNvGrpSpPr/>
          <p:nvPr/>
        </p:nvGrpSpPr>
        <p:grpSpPr>
          <a:xfrm>
            <a:off x="511560" y="1383120"/>
            <a:ext cx="6005160" cy="4088520"/>
            <a:chOff x="511560" y="1383120"/>
            <a:chExt cx="6005160" cy="4088520"/>
          </a:xfrm>
        </p:grpSpPr>
        <p:sp>
          <p:nvSpPr>
            <p:cNvPr id="133" name="Google Shape;133;p2"/>
            <p:cNvSpPr/>
            <p:nvPr/>
          </p:nvSpPr>
          <p:spPr>
            <a:xfrm>
              <a:off x="511560" y="13831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88480" y="13831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88900" indent="-88900">
                <a:lnSpc>
                  <a:spcPct val="90000"/>
                </a:lnSpc>
                <a:buClr>
                  <a:srgbClr val="FFFFFF"/>
                </a:buClr>
                <a:buSzPts val="1000"/>
                <a:buFont typeface="Calibri"/>
                <a:buAutoNum type="arabicPeriod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Cognition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ability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recognize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an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urgent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crisis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situation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 a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situation, can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recognize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situations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important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can be put off from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those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urgent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Urgency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520" y="1458720"/>
              <a:ext cx="1200600" cy="605520"/>
            </a:xfrm>
            <a:prstGeom prst="roundRect">
              <a:avLst>
                <a:gd name="adj" fmla="val 16667"/>
              </a:avLst>
            </a:prstGeom>
            <a:blipFill>
              <a:blip r:embed="rId3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1560" y="22161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88480" y="22161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127000" indent="-127000">
                <a:lnSpc>
                  <a:spcPct val="90000"/>
                </a:lnSpc>
                <a:buClr>
                  <a:srgbClr val="FFFFFF"/>
                </a:buClr>
                <a:buSzPts val="1000"/>
                <a:buFont typeface="Calibri"/>
                <a:buAutoNum type="arabicPeriod" startAt="2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Emotions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and working with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emotions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in a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crisis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situation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understand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own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people's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emotions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situation?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2: Emoticons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7520" y="229176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4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11560" y="30873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88480" y="30746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Motivation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awareness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resources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that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motivate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Can you name the specific resources that motivate you in your work in a crisis situation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Resources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87520" y="312480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5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1560" y="388188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88480" y="386918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4. Clear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effectively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clearly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situation?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clear and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distinct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people in the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situation?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Essential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information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8680" y="3933056"/>
              <a:ext cx="1200600" cy="648072"/>
            </a:xfrm>
            <a:prstGeom prst="roundRect">
              <a:avLst>
                <a:gd name="adj" fmla="val 10000"/>
              </a:avLst>
            </a:prstGeom>
            <a:blipFill>
              <a:blip r:embed="rId6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1560" y="47149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788480" y="47149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Load management in a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crisis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situation 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stay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focused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calm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situation?</a:t>
              </a:r>
              <a:endParaRPr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5: </a:t>
              </a:r>
              <a:r>
                <a:rPr lang="it-IT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Stay </a:t>
              </a:r>
              <a:r>
                <a:rPr lang="it-IT" sz="10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focused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87520" y="479052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7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8" name="Google Shape;148;p2" descr="C:\Users\Francy\Desktop\Toolkit\final Toolkit 1\pisctures for Toolkit 1\toolkit 1 post intervention pictures LU5\1 staff niilo-isotalo-SS-Okn2A3C8-unsplash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5149063" y="-18317415"/>
            <a:ext cx="3780000" cy="472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>
          <a:blip r:embed="rId3"/>
          <a:srcRect/>
          <a:stretch/>
        </p:blipFill>
        <p:spPr>
          <a:xfrm>
            <a:off x="-20214" y="1388173"/>
            <a:ext cx="6878213" cy="470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551875" y="404726"/>
            <a:ext cx="5914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8000"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Cognition</a:t>
            </a:r>
            <a:r>
              <a:rPr lang="it-I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ability</a:t>
            </a:r>
            <a:r>
              <a:rPr lang="it-I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recognize</a:t>
            </a:r>
            <a:r>
              <a:rPr lang="it-I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urgent</a:t>
            </a:r>
            <a:r>
              <a:rPr lang="it-I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situation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3"/>
          <p:cNvGrpSpPr/>
          <p:nvPr/>
        </p:nvGrpSpPr>
        <p:grpSpPr>
          <a:xfrm>
            <a:off x="927731" y="1522824"/>
            <a:ext cx="5494557" cy="4179476"/>
            <a:chOff x="1983960" y="2579187"/>
            <a:chExt cx="3117656" cy="3017454"/>
          </a:xfrm>
        </p:grpSpPr>
        <p:sp>
          <p:nvSpPr>
            <p:cNvPr id="161" name="Google Shape;161;p3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2" name="Google Shape;162;p3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3" name="Google Shape;163;p3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4" name="Google Shape;164;p3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5" name="Google Shape;165;p3"/>
            <p:cNvSpPr/>
            <p:nvPr/>
          </p:nvSpPr>
          <p:spPr>
            <a:xfrm>
              <a:off x="2706840" y="2579187"/>
              <a:ext cx="1427760" cy="56757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37080" y="2631173"/>
              <a:ext cx="1366920" cy="485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25" tIns="6825" rIns="682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ct val="90000"/>
                </a:lnSpc>
              </a:pPr>
              <a:r>
                <a:rPr lang="it-IT" sz="105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 a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situation, can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recognize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situations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important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but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can be put off from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those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are </a:t>
              </a:r>
              <a:r>
                <a:rPr lang="it-IT" sz="105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urgent</a:t>
              </a:r>
              <a:r>
                <a:rPr lang="it-IT" sz="105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983960" y="4489200"/>
              <a:ext cx="1066320" cy="93168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201400" y="5153986"/>
              <a:ext cx="1077120" cy="3019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Urgency</a:t>
              </a: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675600" y="4483080"/>
              <a:ext cx="1088280" cy="93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721680" y="4528800"/>
              <a:ext cx="99648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6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6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820316" y="5120940"/>
              <a:ext cx="1281300" cy="47570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Emotions</a:t>
              </a:r>
              <a:r>
                <a:rPr lang="it-IT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it-IT" sz="12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understanding</a:t>
              </a:r>
              <a:r>
                <a:rPr lang="it-IT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working with </a:t>
              </a:r>
              <a:r>
                <a:rPr lang="it-IT" sz="12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emotions</a:t>
              </a:r>
              <a:r>
                <a:rPr lang="it-IT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2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situation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398776"/>
            <a:ext cx="6858001" cy="48385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692696" y="620688"/>
            <a:ext cx="59148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it-IT" sz="35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Emotions</a:t>
            </a: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35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working with </a:t>
            </a:r>
            <a:r>
              <a:rPr lang="it-IT" sz="35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emotions</a:t>
            </a: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it-IT" sz="35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situation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4"/>
          <p:cNvGrpSpPr/>
          <p:nvPr/>
        </p:nvGrpSpPr>
        <p:grpSpPr>
          <a:xfrm>
            <a:off x="972794" y="1587853"/>
            <a:ext cx="4912413" cy="4403443"/>
            <a:chOff x="2029320" y="2464415"/>
            <a:chExt cx="2920405" cy="2999212"/>
          </a:xfrm>
        </p:grpSpPr>
        <p:sp>
          <p:nvSpPr>
            <p:cNvPr id="184" name="Google Shape;184;p4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5" name="Google Shape;185;p4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6" name="Google Shape;186;p4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2706840" y="2464415"/>
              <a:ext cx="1427760" cy="68234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737260" y="2593336"/>
              <a:ext cx="13669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Do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understand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own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people's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emotions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situation? 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069578" y="4489017"/>
              <a:ext cx="1023511" cy="490271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sz="14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</a:t>
              </a:r>
              <a:endParaRPr lang="it-IT" sz="14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112386" y="4957058"/>
              <a:ext cx="1144979" cy="29243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Emoticons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112386" y="5175653"/>
              <a:ext cx="1066054" cy="197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653500" y="4439972"/>
              <a:ext cx="1088280" cy="66125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721680" y="4528800"/>
              <a:ext cx="99648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the the </a:t>
              </a:r>
              <a:r>
                <a:rPr lang="it-IT" sz="16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6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6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3739123" y="5041022"/>
              <a:ext cx="1210602" cy="42260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r>
                <a:rPr lang="it-IT" sz="1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it-IT" sz="12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r>
                <a:rPr lang="it-IT" sz="1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the </a:t>
              </a:r>
              <a:r>
                <a:rPr lang="it-IT" sz="12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resources</a:t>
              </a:r>
              <a:r>
                <a:rPr lang="it-IT" sz="1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that</a:t>
              </a:r>
              <a:r>
                <a:rPr lang="it-IT" sz="1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motivate </a:t>
              </a:r>
              <a:r>
                <a:rPr lang="it-IT" sz="12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552320"/>
            <a:ext cx="6858001" cy="46833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"/>
          <p:cNvSpPr txBox="1"/>
          <p:nvPr/>
        </p:nvSpPr>
        <p:spPr>
          <a:xfrm>
            <a:off x="476672" y="519088"/>
            <a:ext cx="5914800" cy="103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indent="-514350" algn="ctr">
              <a:lnSpc>
                <a:spcPct val="90000"/>
              </a:lnSpc>
              <a:buSzPct val="100000"/>
              <a:buFont typeface="Calibri"/>
              <a:buAutoNum type="arabicPeriod" startAt="3"/>
            </a:pPr>
            <a:r>
              <a:rPr lang="it-IT" sz="2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r>
              <a:rPr lang="it-IT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awareness</a:t>
            </a:r>
            <a:r>
              <a:rPr lang="it-IT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it-IT" sz="2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r>
              <a:rPr lang="it-IT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motivate </a:t>
            </a:r>
            <a:r>
              <a:rPr lang="it-IT" sz="28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 sz="280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5"/>
          <p:cNvCxnSpPr/>
          <p:nvPr/>
        </p:nvCxnSpPr>
        <p:spPr>
          <a:xfrm>
            <a:off x="7965504" y="3789040"/>
            <a:ext cx="914400" cy="9144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08" name="Google Shape;208;p5"/>
          <p:cNvGrpSpPr/>
          <p:nvPr/>
        </p:nvGrpSpPr>
        <p:grpSpPr>
          <a:xfrm>
            <a:off x="692752" y="1740398"/>
            <a:ext cx="5472503" cy="3887321"/>
            <a:chOff x="1983960" y="2388571"/>
            <a:chExt cx="2953799" cy="3054629"/>
          </a:xfrm>
        </p:grpSpPr>
        <p:sp>
          <p:nvSpPr>
            <p:cNvPr id="209" name="Google Shape;209;p5"/>
            <p:cNvSpPr/>
            <p:nvPr/>
          </p:nvSpPr>
          <p:spPr>
            <a:xfrm>
              <a:off x="4174200" y="4121280"/>
              <a:ext cx="91200" cy="36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3420720" y="3147120"/>
              <a:ext cx="798900" cy="3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2469960" y="4124880"/>
              <a:ext cx="89400" cy="36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solidFill>
              <a:srgbClr val="0C0C0C"/>
            </a:solidFill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2" name="Google Shape;212;p5"/>
            <p:cNvSpPr/>
            <p:nvPr/>
          </p:nvSpPr>
          <p:spPr>
            <a:xfrm>
              <a:off x="2515680" y="3147120"/>
              <a:ext cx="905100" cy="35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3" name="Google Shape;213;p5"/>
            <p:cNvSpPr/>
            <p:nvPr/>
          </p:nvSpPr>
          <p:spPr>
            <a:xfrm>
              <a:off x="2706840" y="2388571"/>
              <a:ext cx="1427700" cy="758129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737290" y="2577154"/>
              <a:ext cx="13668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Can you name the specific resources that motivate you in your work in a crisis situation</a:t>
              </a:r>
              <a:r>
                <a:rPr lang="it-IT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072520" y="3504960"/>
              <a:ext cx="885600" cy="61950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102760" y="3535200"/>
              <a:ext cx="8250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83960" y="4489200"/>
              <a:ext cx="1066200" cy="93180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029320" y="4421246"/>
              <a:ext cx="9753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3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flipH="1">
              <a:off x="2101695" y="5105206"/>
              <a:ext cx="1224900" cy="337994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it-IT" sz="1800" b="1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Resources</a:t>
              </a:r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790080" y="3501360"/>
              <a:ext cx="859200" cy="61950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820320" y="3531600"/>
              <a:ext cx="7989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675600" y="4483080"/>
              <a:ext cx="1088400" cy="93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721680" y="4528800"/>
              <a:ext cx="99660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3732959" y="5130023"/>
              <a:ext cx="1204800" cy="282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Clear </a:t>
              </a:r>
              <a:r>
                <a:rPr lang="it-IT" sz="14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819240" y="5105206"/>
              <a:ext cx="10770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/>
          <p:cNvPicPr preferRelativeResize="0"/>
          <p:nvPr/>
        </p:nvPicPr>
        <p:blipFill>
          <a:blip r:embed="rId3"/>
          <a:srcRect l="1802" r="1802"/>
          <a:stretch/>
        </p:blipFill>
        <p:spPr>
          <a:xfrm>
            <a:off x="0" y="1390650"/>
            <a:ext cx="6858000" cy="48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548680" y="638493"/>
            <a:ext cx="5914800" cy="87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it-IT" sz="4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Clear </a:t>
            </a:r>
            <a:r>
              <a:rPr lang="it-IT" sz="48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it-IT"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6"/>
          <p:cNvGrpSpPr/>
          <p:nvPr/>
        </p:nvGrpSpPr>
        <p:grpSpPr>
          <a:xfrm>
            <a:off x="532714" y="1501774"/>
            <a:ext cx="5792577" cy="4375722"/>
            <a:chOff x="1983960" y="2362420"/>
            <a:chExt cx="3046320" cy="3111072"/>
          </a:xfrm>
        </p:grpSpPr>
        <p:sp>
          <p:nvSpPr>
            <p:cNvPr id="233" name="Google Shape;233;p6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3394431" y="3147117"/>
              <a:ext cx="825000" cy="36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5" name="Google Shape;235;p6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6" name="Google Shape;236;p6"/>
            <p:cNvSpPr/>
            <p:nvPr/>
          </p:nvSpPr>
          <p:spPr>
            <a:xfrm>
              <a:off x="2515684" y="2933627"/>
              <a:ext cx="885600" cy="57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2667183" y="2362420"/>
              <a:ext cx="1467300" cy="57120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737080" y="2404898"/>
              <a:ext cx="13668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2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4 . 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communicate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effectively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clearly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situation?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clear and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distinct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people in the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983960" y="4489200"/>
              <a:ext cx="1066320" cy="93168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4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097568" y="5157818"/>
              <a:ext cx="1590508" cy="31567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Stay </a:t>
              </a:r>
              <a:r>
                <a:rPr lang="it-IT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focused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101320" y="5105206"/>
              <a:ext cx="1077120" cy="31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794168" y="3519478"/>
              <a:ext cx="8250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3801683" y="4474869"/>
              <a:ext cx="911557" cy="78817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3877422" y="4421246"/>
              <a:ext cx="847050" cy="84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839553" y="5052594"/>
              <a:ext cx="1190727" cy="42089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>
                  <a:solidFill>
                    <a:schemeClr val="dk1"/>
                  </a:solidFill>
                </a:rPr>
                <a:t>Load management in a </a:t>
              </a:r>
              <a:r>
                <a:rPr lang="it-IT" sz="1600" b="1" dirty="0" err="1">
                  <a:solidFill>
                    <a:schemeClr val="dk1"/>
                  </a:solidFill>
                </a:rPr>
                <a:t>crisis</a:t>
              </a:r>
              <a:r>
                <a:rPr lang="it-IT" sz="1600" b="1" dirty="0">
                  <a:solidFill>
                    <a:schemeClr val="dk1"/>
                  </a:solidFill>
                </a:rPr>
                <a:t> situation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10800000">
              <a:off x="3871108" y="5086994"/>
              <a:ext cx="1025250" cy="22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"/>
          <p:cNvPicPr preferRelativeResize="0"/>
          <p:nvPr/>
        </p:nvPicPr>
        <p:blipFill>
          <a:blip r:embed="rId3"/>
          <a:srcRect l="16525" r="16525"/>
          <a:stretch/>
        </p:blipFill>
        <p:spPr>
          <a:xfrm>
            <a:off x="0" y="1628800"/>
            <a:ext cx="6858000" cy="46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476672" y="836712"/>
            <a:ext cx="5914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it-IT" sz="32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Load management in a </a:t>
            </a:r>
            <a:r>
              <a:rPr lang="it-IT" sz="32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32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situation </a:t>
            </a:r>
            <a:br>
              <a:rPr lang="it-IT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7"/>
          <p:cNvGrpSpPr/>
          <p:nvPr/>
        </p:nvGrpSpPr>
        <p:grpSpPr>
          <a:xfrm>
            <a:off x="775218" y="1729402"/>
            <a:ext cx="4933145" cy="4104479"/>
            <a:chOff x="2029320" y="2527200"/>
            <a:chExt cx="2734560" cy="2942701"/>
          </a:xfrm>
        </p:grpSpPr>
        <p:sp>
          <p:nvSpPr>
            <p:cNvPr id="258" name="Google Shape;258;p7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1" name="Google Shape;261;p7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2" name="Google Shape;262;p7"/>
            <p:cNvSpPr/>
            <p:nvPr/>
          </p:nvSpPr>
          <p:spPr>
            <a:xfrm>
              <a:off x="2706840" y="2527200"/>
              <a:ext cx="1427760" cy="61956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737080" y="2557440"/>
              <a:ext cx="13669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2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stay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focused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composed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calm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a </a:t>
              </a:r>
              <a:r>
                <a:rPr lang="it-IT" sz="1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situation</a:t>
              </a:r>
              <a:r>
                <a:rPr lang="it-IT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063792" y="4489000"/>
              <a:ext cx="886139" cy="709771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029320" y="4534561"/>
              <a:ext cx="925174" cy="667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5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 rot="10800000">
              <a:off x="2101320" y="5056890"/>
              <a:ext cx="1077120" cy="413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98437" y="4483080"/>
              <a:ext cx="965443" cy="71940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798437" y="4547316"/>
              <a:ext cx="915075" cy="807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have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finished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nit 7 </a:t>
              </a:r>
              <a:endParaRPr lang="it-IT" dirty="0"/>
            </a:p>
          </p:txBody>
        </p:sp>
        <p:sp>
          <p:nvSpPr>
            <p:cNvPr id="268" name="Google Shape;268;p7"/>
            <p:cNvSpPr/>
            <p:nvPr/>
          </p:nvSpPr>
          <p:spPr>
            <a:xfrm flipH="1">
              <a:off x="2247044" y="5058706"/>
              <a:ext cx="1077121" cy="35424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Stay </a:t>
              </a:r>
              <a:r>
                <a:rPr lang="it-IT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focused</a:t>
              </a:r>
              <a:endPara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76205C8-9F05-85E2-8521-F8998E36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1146572"/>
            <a:ext cx="6858000" cy="45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" name="Google Shape;279;p8"/>
          <p:cNvGrpSpPr/>
          <p:nvPr/>
        </p:nvGrpSpPr>
        <p:grpSpPr>
          <a:xfrm>
            <a:off x="2543040" y="2383200"/>
            <a:ext cx="1932480" cy="2445840"/>
            <a:chOff x="2543040" y="2383200"/>
            <a:chExt cx="1932480" cy="2445840"/>
          </a:xfrm>
        </p:grpSpPr>
        <p:sp>
          <p:nvSpPr>
            <p:cNvPr id="280" name="Google Shape;280;p8"/>
            <p:cNvSpPr/>
            <p:nvPr/>
          </p:nvSpPr>
          <p:spPr>
            <a:xfrm>
              <a:off x="3375720" y="3292920"/>
              <a:ext cx="91080" cy="525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81" name="Google Shape;281;p8"/>
            <p:cNvSpPr/>
            <p:nvPr/>
          </p:nvSpPr>
          <p:spPr>
            <a:xfrm>
              <a:off x="2543040" y="2383200"/>
              <a:ext cx="1756800" cy="909360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587320" y="242748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0" tIns="15100" rIns="15100" bIns="128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sz="24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75" tIns="10075" rIns="40675" bIns="10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1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543040" y="3818520"/>
              <a:ext cx="1756800" cy="9093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587320" y="386280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00" tIns="11500" rIns="11500" bIns="128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25" tIns="11875" rIns="48225" bIns="11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900" b="0" i="1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9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480</Words>
  <Application>Microsoft Macintosh PowerPoint</Application>
  <PresentationFormat>Vlastná</PresentationFormat>
  <Paragraphs>76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Roboto</vt:lpstr>
      <vt:lpstr>Times New Roman</vt:lpstr>
      <vt:lpstr>Calibri</vt:lpstr>
      <vt:lpstr>Arial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Giorgio Fantini</dc:creator>
  <cp:lastModifiedBy>Baník Gabriel</cp:lastModifiedBy>
  <cp:revision>8</cp:revision>
  <dcterms:created xsi:type="dcterms:W3CDTF">2021-12-29T09:32:30Z</dcterms:created>
  <dcterms:modified xsi:type="dcterms:W3CDTF">2022-10-08T14:21:26Z</dcterms:modified>
</cp:coreProperties>
</file>