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iNmYA1ZKSKzsK4y9VMCUeYdem3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/>
          <p:nvPr>
            <p:ph idx="2" type="sldImg"/>
          </p:nvPr>
        </p:nvSpPr>
        <p:spPr>
          <a:xfrm>
            <a:off x="1714500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4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6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7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9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5:notes"/>
          <p:cNvSpPr/>
          <p:nvPr>
            <p:ph idx="2" type="sldImg"/>
          </p:nvPr>
        </p:nvSpPr>
        <p:spPr>
          <a:xfrm>
            <a:off x="1885950" y="1143000"/>
            <a:ext cx="30861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514350" y="1122363"/>
            <a:ext cx="58293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857250" y="3602038"/>
            <a:ext cx="51435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21" name="Google Shape;2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787" y="23813"/>
            <a:ext cx="1327156" cy="665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2"/>
          <p:cNvPicPr preferRelativeResize="0"/>
          <p:nvPr/>
        </p:nvPicPr>
        <p:blipFill rotWithShape="1">
          <a:blip r:embed="rId3">
            <a:alphaModFix/>
          </a:blip>
          <a:srcRect b="0" l="0" r="0" t="12638"/>
          <a:stretch/>
        </p:blipFill>
        <p:spPr>
          <a:xfrm>
            <a:off x="4757058" y="6227545"/>
            <a:ext cx="1932500" cy="50345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2"/>
          <p:cNvSpPr/>
          <p:nvPr/>
        </p:nvSpPr>
        <p:spPr>
          <a:xfrm>
            <a:off x="-83731" y="744108"/>
            <a:ext cx="1196161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r>
              <a:rPr b="0" i="0" lang="it-IT" sz="4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Number: 2020-1-PL-KA202-082075</a:t>
            </a:r>
            <a:r>
              <a:rPr b="0" i="0" lang="it-IT" sz="45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endParaRPr b="0" i="0" sz="59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1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" type="body"/>
          </p:nvPr>
        </p:nvSpPr>
        <p:spPr>
          <a:xfrm rot="5400000">
            <a:off x="1253331" y="1043781"/>
            <a:ext cx="4351338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2"/>
          <p:cNvSpPr txBox="1"/>
          <p:nvPr>
            <p:ph idx="1" type="body"/>
          </p:nvPr>
        </p:nvSpPr>
        <p:spPr>
          <a:xfrm rot="5400000">
            <a:off x="-259159" y="1095772"/>
            <a:ext cx="5811838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22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2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" type="body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30" name="Google Shape;30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788" y="23813"/>
            <a:ext cx="1184374" cy="57789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3"/>
          <p:cNvSpPr/>
          <p:nvPr/>
        </p:nvSpPr>
        <p:spPr>
          <a:xfrm>
            <a:off x="0" y="6640685"/>
            <a:ext cx="1196161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r>
              <a:rPr b="0" i="0" lang="it-IT" sz="4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Number: 2020-1-PL-KA202-082075</a:t>
            </a:r>
            <a:r>
              <a:rPr b="0" i="0" lang="it-IT" sz="45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endParaRPr b="0" i="0" sz="591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/>
          <p:nvPr>
            <p:ph type="title"/>
          </p:nvPr>
        </p:nvSpPr>
        <p:spPr>
          <a:xfrm>
            <a:off x="467916" y="1709740"/>
            <a:ext cx="5915025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" type="body"/>
          </p:nvPr>
        </p:nvSpPr>
        <p:spPr>
          <a:xfrm>
            <a:off x="467916" y="4589465"/>
            <a:ext cx="5915025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4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" type="body"/>
          </p:nvPr>
        </p:nvSpPr>
        <p:spPr>
          <a:xfrm>
            <a:off x="471488" y="1825625"/>
            <a:ext cx="29146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2" type="body"/>
          </p:nvPr>
        </p:nvSpPr>
        <p:spPr>
          <a:xfrm>
            <a:off x="3471863" y="1825625"/>
            <a:ext cx="29146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472381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" type="body"/>
          </p:nvPr>
        </p:nvSpPr>
        <p:spPr>
          <a:xfrm>
            <a:off x="472381" y="1681163"/>
            <a:ext cx="2901255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8" name="Google Shape;48;p16"/>
          <p:cNvSpPr txBox="1"/>
          <p:nvPr>
            <p:ph idx="2" type="body"/>
          </p:nvPr>
        </p:nvSpPr>
        <p:spPr>
          <a:xfrm>
            <a:off x="472381" y="2505075"/>
            <a:ext cx="2901255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3" type="body"/>
          </p:nvPr>
        </p:nvSpPr>
        <p:spPr>
          <a:xfrm>
            <a:off x="3471863" y="1681163"/>
            <a:ext cx="2915543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6"/>
          <p:cNvSpPr txBox="1"/>
          <p:nvPr>
            <p:ph idx="4" type="body"/>
          </p:nvPr>
        </p:nvSpPr>
        <p:spPr>
          <a:xfrm>
            <a:off x="3471863" y="2505075"/>
            <a:ext cx="2915543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8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"/>
          <p:cNvSpPr txBox="1"/>
          <p:nvPr>
            <p:ph type="title"/>
          </p:nvPr>
        </p:nvSpPr>
        <p:spPr>
          <a:xfrm>
            <a:off x="472381" y="457200"/>
            <a:ext cx="2211884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" type="body"/>
          </p:nvPr>
        </p:nvSpPr>
        <p:spPr>
          <a:xfrm>
            <a:off x="2915543" y="987427"/>
            <a:ext cx="3471863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6" name="Google Shape;66;p19"/>
          <p:cNvSpPr txBox="1"/>
          <p:nvPr>
            <p:ph idx="2" type="body"/>
          </p:nvPr>
        </p:nvSpPr>
        <p:spPr>
          <a:xfrm>
            <a:off x="472381" y="2057400"/>
            <a:ext cx="2211884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7" name="Google Shape;67;p19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0"/>
          <p:cNvSpPr txBox="1"/>
          <p:nvPr>
            <p:ph type="title"/>
          </p:nvPr>
        </p:nvSpPr>
        <p:spPr>
          <a:xfrm>
            <a:off x="472381" y="457200"/>
            <a:ext cx="2211884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/>
          <p:nvPr>
            <p:ph idx="2" type="pic"/>
          </p:nvPr>
        </p:nvSpPr>
        <p:spPr>
          <a:xfrm>
            <a:off x="2915543" y="987427"/>
            <a:ext cx="347186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20"/>
          <p:cNvSpPr txBox="1"/>
          <p:nvPr>
            <p:ph idx="1" type="body"/>
          </p:nvPr>
        </p:nvSpPr>
        <p:spPr>
          <a:xfrm>
            <a:off x="472381" y="2057400"/>
            <a:ext cx="2211884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4" name="Google Shape;74;p20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Relationship Id="rId4" Type="http://schemas.openxmlformats.org/officeDocument/2006/relationships/image" Target="../media/image10.jpg"/><Relationship Id="rId5" Type="http://schemas.openxmlformats.org/officeDocument/2006/relationships/image" Target="../media/image7.jpg"/><Relationship Id="rId6" Type="http://schemas.openxmlformats.org/officeDocument/2006/relationships/image" Target="../media/image11.jpg"/><Relationship Id="rId7" Type="http://schemas.openxmlformats.org/officeDocument/2006/relationships/image" Target="../media/image1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>
            <p:ph type="ctrTitle"/>
          </p:nvPr>
        </p:nvSpPr>
        <p:spPr>
          <a:xfrm>
            <a:off x="80367" y="3413796"/>
            <a:ext cx="6697266" cy="1833945"/>
          </a:xfrm>
          <a:prstGeom prst="rect">
            <a:avLst/>
          </a:prstGeom>
          <a:noFill/>
          <a:ln>
            <a:noFill/>
          </a:ln>
        </p:spPr>
        <p:txBody>
          <a:bodyPr anchorCtr="0" anchor="ctr" bIns="25700" lIns="51425" spcFirstLastPara="1" rIns="51425" wrap="square" tIns="2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8194"/>
              <a:buFont typeface="Calibri"/>
              <a:buNone/>
            </a:pPr>
            <a:r>
              <a:rPr b="1" lang="it-IT" sz="1800"/>
              <a:t>Toolkit 2</a:t>
            </a:r>
            <a:br>
              <a:rPr b="1" lang="it-IT" sz="1800"/>
            </a:br>
            <a:r>
              <a:rPr b="1" lang="it-IT" sz="1800"/>
              <a:t>Learning Unit 11</a:t>
            </a:r>
            <a:br>
              <a:rPr lang="it-IT" sz="1600"/>
            </a:br>
            <a:br>
              <a:rPr lang="it-IT" sz="1600"/>
            </a:br>
            <a:r>
              <a:rPr lang="it-IT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b="0" i="0" lang="it-IT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eview of your strong points in handling complex situations</a:t>
            </a:r>
            <a:br>
              <a:rPr b="0" i="0" lang="it-IT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it-IT" sz="1700">
                <a:solidFill>
                  <a:schemeClr val="dk1"/>
                </a:solidFill>
              </a:rPr>
              <a:t>Postintervention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r>
              <a:t/>
            </a:r>
            <a:endParaRPr sz="1350"/>
          </a:p>
        </p:txBody>
      </p:sp>
      <p:sp>
        <p:nvSpPr>
          <p:cNvPr id="94" name="Google Shape;94;p1"/>
          <p:cNvSpPr txBox="1"/>
          <p:nvPr/>
        </p:nvSpPr>
        <p:spPr>
          <a:xfrm>
            <a:off x="412050" y="5321808"/>
            <a:ext cx="4210500" cy="77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700" lIns="51425" spcFirstLastPara="1" rIns="51425" wrap="square" tIns="2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 by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t-IT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 Kochanowski University of Kielce</a:t>
            </a:r>
            <a:endParaRPr b="0" i="0" sz="1013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7551" y="757292"/>
            <a:ext cx="5044369" cy="24891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type="title"/>
          </p:nvPr>
        </p:nvSpPr>
        <p:spPr>
          <a:xfrm>
            <a:off x="420624" y="307615"/>
            <a:ext cx="6183749" cy="121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b="1" lang="it-IT" sz="2200"/>
              <a:t>Unit 11 – Content</a:t>
            </a:r>
            <a:br>
              <a:rPr b="1" lang="it-IT" sz="2000"/>
            </a:br>
            <a:r>
              <a:rPr b="1" lang="it-IT" sz="2000"/>
              <a:t>Review of your strong points in handling complex situations</a:t>
            </a:r>
            <a:endParaRPr b="1"/>
          </a:p>
        </p:txBody>
      </p:sp>
      <p:grpSp>
        <p:nvGrpSpPr>
          <p:cNvPr id="101" name="Google Shape;101;p2"/>
          <p:cNvGrpSpPr/>
          <p:nvPr/>
        </p:nvGrpSpPr>
        <p:grpSpPr>
          <a:xfrm>
            <a:off x="155448" y="1380743"/>
            <a:ext cx="6565392" cy="5248658"/>
            <a:chOff x="-3" y="0"/>
            <a:chExt cx="6005516" cy="3398529"/>
          </a:xfrm>
        </p:grpSpPr>
        <p:sp>
          <p:nvSpPr>
            <p:cNvPr id="102" name="Google Shape;102;p2"/>
            <p:cNvSpPr/>
            <p:nvPr/>
          </p:nvSpPr>
          <p:spPr>
            <a:xfrm>
              <a:off x="0" y="0"/>
              <a:ext cx="6005513" cy="629357"/>
            </a:xfrm>
            <a:prstGeom prst="roundRect">
              <a:avLst>
                <a:gd fmla="val 10000" name="adj"/>
              </a:avLst>
            </a:prstGeom>
            <a:solidFill>
              <a:srgbClr val="1F386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2C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"/>
            <p:cNvSpPr txBox="1"/>
            <p:nvPr/>
          </p:nvSpPr>
          <p:spPr>
            <a:xfrm>
              <a:off x="1301755" y="57999"/>
              <a:ext cx="4613906" cy="539392"/>
            </a:xfrm>
            <a:prstGeom prst="rect">
              <a:avLst/>
            </a:prstGeom>
            <a:solidFill>
              <a:srgbClr val="1F3864"/>
            </a:solidFill>
            <a:ln>
              <a:noFill/>
            </a:ln>
          </p:spPr>
          <p:txBody>
            <a:bodyPr anchorCtr="0" anchor="t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1. Recognizing symptoms of burnout</a:t>
              </a:r>
              <a:endParaRPr b="1" i="0" sz="1200" u="none" cap="none" strike="noStrike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3500" lvl="1" marL="5715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•"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Question: Could you recognize your own burnout?</a:t>
              </a:r>
              <a:endParaRPr b="1" i="0" sz="1200" u="none" cap="none" strike="noStrike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3500" lvl="1" marL="5715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•"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Activity 1: List of sympthoms</a:t>
              </a:r>
              <a:endParaRPr b="1" i="0" sz="1200" u="none" cap="none" strike="noStrike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0" y="692293"/>
              <a:ext cx="6005513" cy="629356"/>
            </a:xfrm>
            <a:prstGeom prst="roundRect">
              <a:avLst>
                <a:gd fmla="val 10000" name="adj"/>
              </a:avLst>
            </a:prstGeom>
            <a:solidFill>
              <a:srgbClr val="1F386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2C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1218806" y="732583"/>
              <a:ext cx="4680173" cy="589066"/>
            </a:xfrm>
            <a:prstGeom prst="rect">
              <a:avLst/>
            </a:prstGeom>
            <a:solidFill>
              <a:srgbClr val="1F3864"/>
            </a:solidFill>
            <a:ln>
              <a:noFill/>
            </a:ln>
          </p:spPr>
          <p:txBody>
            <a:bodyPr anchorCtr="0" anchor="t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2. Handling job burnout </a:t>
              </a:r>
              <a:endParaRPr/>
            </a:p>
            <a:p>
              <a:pPr indent="-171450" lvl="0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Question: Do you think you know what to do with burnout symptoms?</a:t>
              </a:r>
              <a:endParaRPr/>
            </a:p>
            <a:p>
              <a:pPr indent="-171450" lvl="0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Arial"/>
                <a:buChar char="•"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Activity 2:  Tips for overcoming burnout</a:t>
              </a:r>
              <a:endParaRPr b="1" i="0" sz="1200" u="none" cap="none" strike="noStrike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0" y="1416551"/>
              <a:ext cx="6005513" cy="629357"/>
            </a:xfrm>
            <a:prstGeom prst="roundRect">
              <a:avLst>
                <a:gd fmla="val 10000" name="adj"/>
              </a:avLst>
            </a:prstGeom>
            <a:solidFill>
              <a:srgbClr val="1F386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2C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1235488" y="1431464"/>
              <a:ext cx="4680173" cy="598741"/>
            </a:xfrm>
            <a:prstGeom prst="rect">
              <a:avLst/>
            </a:prstGeom>
            <a:solidFill>
              <a:srgbClr val="1F3864"/>
            </a:solidFill>
            <a:ln>
              <a:noFill/>
            </a:ln>
          </p:spPr>
          <p:txBody>
            <a:bodyPr anchorCtr="0" anchor="t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3. Giving feedback to members of the team</a:t>
              </a:r>
              <a:endParaRPr b="1" i="0" sz="1200" u="none" cap="none" strike="noStrike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3500" lvl="1" marL="5715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•"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Question: Do you think you can communicate constructive criticism?</a:t>
              </a:r>
              <a:endParaRPr/>
            </a:p>
            <a:p>
              <a:pPr indent="-63500" lvl="1" marL="5715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•"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Activity 3: Rules of constructive criticism</a:t>
              </a: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0" y="2076879"/>
              <a:ext cx="6005513" cy="629357"/>
            </a:xfrm>
            <a:prstGeom prst="roundRect">
              <a:avLst>
                <a:gd fmla="val 10000" name="adj"/>
              </a:avLst>
            </a:prstGeom>
            <a:solidFill>
              <a:srgbClr val="1F38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2C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-3" y="2140810"/>
              <a:ext cx="5915664" cy="481943"/>
            </a:xfrm>
            <a:prstGeom prst="rect">
              <a:avLst/>
            </a:prstGeom>
            <a:solidFill>
              <a:srgbClr val="1F3864"/>
            </a:solidFill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rgbClr val="FFF2C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0" y="2769172"/>
              <a:ext cx="6005513" cy="629357"/>
            </a:xfrm>
            <a:prstGeom prst="roundRect">
              <a:avLst>
                <a:gd fmla="val 10000" name="adj"/>
              </a:avLst>
            </a:prstGeom>
            <a:solidFill>
              <a:srgbClr val="1F386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2CC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1301755" y="2801137"/>
              <a:ext cx="4613907" cy="538079"/>
            </a:xfrm>
            <a:prstGeom prst="rect">
              <a:avLst/>
            </a:prstGeom>
            <a:solidFill>
              <a:srgbClr val="1F3864"/>
            </a:solidFill>
            <a:ln>
              <a:noFill/>
            </a:ln>
          </p:spPr>
          <p:txBody>
            <a:bodyPr anchorCtr="0" anchor="t" bIns="38100" lIns="38100" spcFirstLastPara="1" rIns="38100" wrap="square" tIns="381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5. Problem solving strengths 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Question: Can you help the team to name the competences that allow them to solve problems?</a:t>
              </a:r>
              <a:endParaRPr/>
            </a:p>
            <a:p>
              <a:pPr indent="-63500" lvl="1" marL="57150" marR="0" rtl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•"/>
              </a:pPr>
              <a:r>
                <a:rPr b="1" i="0" lang="it-IT" sz="12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Activity 5: Find competences that allow the team to solve problems</a:t>
              </a:r>
              <a:endParaRPr/>
            </a:p>
          </p:txBody>
        </p:sp>
      </p:grpSp>
      <p:sp>
        <p:nvSpPr>
          <p:cNvPr id="112" name="Google Shape;112;p2"/>
          <p:cNvSpPr txBox="1"/>
          <p:nvPr/>
        </p:nvSpPr>
        <p:spPr>
          <a:xfrm>
            <a:off x="1476545" y="4646260"/>
            <a:ext cx="506358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200" u="none" cap="none" strike="noStrike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4. Strong points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200" u="none" cap="none" strike="noStrike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• Question: Can you help people to point the most important strong points they show recently?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t-IT" sz="1200" u="none" cap="none" strike="noStrike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rPr>
              <a:t>• Activity 4: List of traits</a:t>
            </a:r>
            <a:endParaRPr b="1" i="0" sz="1200" u="none" cap="none" strike="noStrike">
              <a:solidFill>
                <a:srgbClr val="FFF2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raz zawierający zewnętrzne, niebo, drzewo, zachód słońca&#10;&#10;Opis wygenerowany automatycznie" id="113" name="Google Shape;1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202564" y="1453521"/>
            <a:ext cx="1190151" cy="868680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76200" rotWithShape="0" algn="tl" dir="7800000" dist="38100">
              <a:srgbClr val="000000">
                <a:alpha val="40000"/>
              </a:srgbClr>
            </a:outerShdw>
          </a:effectLst>
        </p:spPr>
      </p:pic>
      <p:pic>
        <p:nvPicPr>
          <p:cNvPr descr="Obraz zawierający drzewo, roślina, zamknąć&#10;&#10;Opis wygenerowany automatycznie" id="114" name="Google Shape;1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5400000">
            <a:off x="380679" y="2380521"/>
            <a:ext cx="833921" cy="1111504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76200" rotWithShape="0" algn="tl" dir="7800000" dist="38100">
              <a:srgbClr val="000000">
                <a:alpha val="40000"/>
              </a:srgbClr>
            </a:outerShdw>
          </a:effectLst>
        </p:spPr>
      </p:pic>
      <p:pic>
        <p:nvPicPr>
          <p:cNvPr descr="Obraz zawierający trawa, zewnętrzne, roślina, kwiat&#10;&#10;Opis wygenerowany automatycznie" id="115" name="Google Shape;115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5400000">
            <a:off x="404555" y="3479090"/>
            <a:ext cx="839006" cy="1175592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76200" rotWithShape="0" algn="tl" dir="7800000" dist="38100">
              <a:srgbClr val="000000">
                <a:alpha val="40000"/>
              </a:srgbClr>
            </a:outerShdw>
          </a:effectLst>
        </p:spPr>
      </p:pic>
      <p:pic>
        <p:nvPicPr>
          <p:cNvPr descr="Obraz zawierający niebo, roślina, słonecznik, żółty&#10;&#10;Opis wygenerowany automatycznie" id="116" name="Google Shape;116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19087" y="4658568"/>
            <a:ext cx="1209942" cy="806628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76200" rotWithShape="0" algn="tl" dir="7800000" dist="38100">
              <a:srgbClr val="000000">
                <a:alpha val="40000"/>
              </a:srgbClr>
            </a:outerShdw>
          </a:effectLst>
        </p:spPr>
      </p:pic>
      <p:pic>
        <p:nvPicPr>
          <p:cNvPr descr="Obraz zawierający drzewo, dłoń, zewnętrzne, niebo&#10;&#10;Opis wygenerowany automatycznie" id="117" name="Google Shape;117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00399" y="5733259"/>
            <a:ext cx="1228630" cy="817127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76200" rotWithShape="0" algn="tl" dir="7800000" dist="3810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948" y="1199935"/>
            <a:ext cx="6810105" cy="454007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"/>
          <p:cNvSpPr txBox="1"/>
          <p:nvPr>
            <p:ph type="title"/>
          </p:nvPr>
        </p:nvSpPr>
        <p:spPr>
          <a:xfrm>
            <a:off x="530353" y="986398"/>
            <a:ext cx="5936528" cy="1363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0606"/>
              <a:buNone/>
            </a:pPr>
            <a:br>
              <a:rPr lang="it-IT">
                <a:solidFill>
                  <a:schemeClr val="dk1"/>
                </a:solidFill>
              </a:rPr>
            </a:br>
            <a:endParaRPr/>
          </a:p>
        </p:txBody>
      </p:sp>
      <p:grpSp>
        <p:nvGrpSpPr>
          <p:cNvPr id="124" name="Google Shape;124;p3"/>
          <p:cNvGrpSpPr/>
          <p:nvPr/>
        </p:nvGrpSpPr>
        <p:grpSpPr>
          <a:xfrm>
            <a:off x="1371600" y="1463452"/>
            <a:ext cx="4663439" cy="4013843"/>
            <a:chOff x="1500689" y="-259388"/>
            <a:chExt cx="2965947" cy="3214993"/>
          </a:xfrm>
        </p:grpSpPr>
        <p:sp>
          <p:nvSpPr>
            <p:cNvPr id="125" name="Google Shape;125;p3"/>
            <p:cNvSpPr/>
            <p:nvPr/>
          </p:nvSpPr>
          <p:spPr>
            <a:xfrm>
              <a:off x="3702662" y="1594155"/>
              <a:ext cx="91440" cy="36173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26" name="Google Shape;126;p3"/>
            <p:cNvSpPr/>
            <p:nvPr/>
          </p:nvSpPr>
          <p:spPr>
            <a:xfrm>
              <a:off x="2949345" y="619842"/>
              <a:ext cx="799036" cy="35452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27" name="Google Shape;127;p3"/>
            <p:cNvSpPr/>
            <p:nvPr/>
          </p:nvSpPr>
          <p:spPr>
            <a:xfrm>
              <a:off x="1998307" y="1597731"/>
              <a:ext cx="91440" cy="364321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28" name="Google Shape;128;p3"/>
            <p:cNvSpPr/>
            <p:nvPr/>
          </p:nvSpPr>
          <p:spPr>
            <a:xfrm>
              <a:off x="2044027" y="619842"/>
              <a:ext cx="905318" cy="3581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29" name="Google Shape;129;p3"/>
            <p:cNvSpPr/>
            <p:nvPr/>
          </p:nvSpPr>
          <p:spPr>
            <a:xfrm>
              <a:off x="1601016" y="-259388"/>
              <a:ext cx="2546922" cy="879230"/>
            </a:xfrm>
            <a:prstGeom prst="roundRect">
              <a:avLst>
                <a:gd fmla="val 16667" name="adj"/>
              </a:avLst>
            </a:prstGeom>
            <a:solidFill>
              <a:srgbClr val="A7A4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"/>
            <p:cNvSpPr txBox="1"/>
            <p:nvPr/>
          </p:nvSpPr>
          <p:spPr>
            <a:xfrm>
              <a:off x="1684906" y="-108047"/>
              <a:ext cx="2397318" cy="697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6975" spcFirstLastPara="1" rIns="6975" wrap="square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Could you recognize your own burnout?</a:t>
              </a:r>
              <a:endParaRPr b="0" i="0" sz="1800" u="none" cap="none" strike="noStrike">
                <a:solidFill>
                  <a:srgbClr val="FFF2CC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2699641" y="502007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3"/>
            <p:cNvSpPr txBox="1"/>
            <p:nvPr/>
          </p:nvSpPr>
          <p:spPr>
            <a:xfrm>
              <a:off x="2699641" y="502007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Question</a:t>
              </a:r>
              <a:endPara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3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1684906" y="1460000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3"/>
            <p:cNvSpPr txBox="1"/>
            <p:nvPr/>
          </p:nvSpPr>
          <p:spPr>
            <a:xfrm>
              <a:off x="1684906" y="1460000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Answer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1501593" y="1962053"/>
              <a:ext cx="1077361" cy="931932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3"/>
            <p:cNvSpPr txBox="1"/>
            <p:nvPr/>
          </p:nvSpPr>
          <p:spPr>
            <a:xfrm>
              <a:off x="1500689" y="2035551"/>
              <a:ext cx="1129829" cy="8409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Please do activity 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1726935" y="2747135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3"/>
            <p:cNvSpPr txBox="1"/>
            <p:nvPr/>
          </p:nvSpPr>
          <p:spPr>
            <a:xfrm>
              <a:off x="1726935" y="2749009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1" i="0" lang="it-IT" sz="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Activity 1</a:t>
              </a:r>
              <a:endPara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3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3389275" y="1471766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3"/>
            <p:cNvSpPr txBox="1"/>
            <p:nvPr/>
          </p:nvSpPr>
          <p:spPr>
            <a:xfrm>
              <a:off x="3389275" y="1471766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Answer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3"/>
            <p:cNvSpPr txBox="1"/>
            <p:nvPr/>
          </p:nvSpPr>
          <p:spPr>
            <a:xfrm>
              <a:off x="3249910" y="2001679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the next question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7" name="Google Shape;147;p3"/>
          <p:cNvSpPr txBox="1"/>
          <p:nvPr/>
        </p:nvSpPr>
        <p:spPr>
          <a:xfrm>
            <a:off x="855388" y="744510"/>
            <a:ext cx="5749078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Recognizing symptoms of burnout </a:t>
            </a:r>
            <a:endParaRPr b="0" i="0" sz="2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/>
              <a:t>2. Handling burnout symptoms 	</a:t>
            </a:r>
            <a:endParaRPr/>
          </a:p>
        </p:txBody>
      </p:sp>
      <p:sp>
        <p:nvSpPr>
          <p:cNvPr id="153" name="Google Shape;153;p4"/>
          <p:cNvSpPr txBox="1"/>
          <p:nvPr>
            <p:ph idx="1" type="body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148518" y="677106"/>
            <a:ext cx="4560961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5" name="Google Shape;155;p4"/>
          <p:cNvGrpSpPr/>
          <p:nvPr/>
        </p:nvGrpSpPr>
        <p:grpSpPr>
          <a:xfrm>
            <a:off x="1627632" y="2066544"/>
            <a:ext cx="3858767" cy="3884339"/>
            <a:chOff x="1500689" y="-259388"/>
            <a:chExt cx="2965947" cy="3227621"/>
          </a:xfrm>
        </p:grpSpPr>
        <p:sp>
          <p:nvSpPr>
            <p:cNvPr id="156" name="Google Shape;156;p4"/>
            <p:cNvSpPr/>
            <p:nvPr/>
          </p:nvSpPr>
          <p:spPr>
            <a:xfrm>
              <a:off x="3702662" y="1594155"/>
              <a:ext cx="91440" cy="36173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57" name="Google Shape;157;p4"/>
            <p:cNvSpPr/>
            <p:nvPr/>
          </p:nvSpPr>
          <p:spPr>
            <a:xfrm>
              <a:off x="2949345" y="619842"/>
              <a:ext cx="799036" cy="35452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58" name="Google Shape;158;p4"/>
            <p:cNvSpPr/>
            <p:nvPr/>
          </p:nvSpPr>
          <p:spPr>
            <a:xfrm>
              <a:off x="1998307" y="1597731"/>
              <a:ext cx="91440" cy="364321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59" name="Google Shape;159;p4"/>
            <p:cNvSpPr/>
            <p:nvPr/>
          </p:nvSpPr>
          <p:spPr>
            <a:xfrm>
              <a:off x="2044027" y="619842"/>
              <a:ext cx="905318" cy="3581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60" name="Google Shape;160;p4"/>
            <p:cNvSpPr/>
            <p:nvPr/>
          </p:nvSpPr>
          <p:spPr>
            <a:xfrm>
              <a:off x="1601016" y="-259388"/>
              <a:ext cx="2546922" cy="879230"/>
            </a:xfrm>
            <a:prstGeom prst="roundRect">
              <a:avLst>
                <a:gd fmla="val 16667" name="adj"/>
              </a:avLst>
            </a:prstGeom>
            <a:solidFill>
              <a:srgbClr val="A7A4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4"/>
            <p:cNvSpPr txBox="1"/>
            <p:nvPr/>
          </p:nvSpPr>
          <p:spPr>
            <a:xfrm>
              <a:off x="1684906" y="-108047"/>
              <a:ext cx="2397318" cy="697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6975" spcFirstLastPara="1" rIns="6975" wrap="square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4"/>
            <p:cNvSpPr/>
            <p:nvPr/>
          </p:nvSpPr>
          <p:spPr>
            <a:xfrm>
              <a:off x="2699641" y="502007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4"/>
            <p:cNvSpPr txBox="1"/>
            <p:nvPr/>
          </p:nvSpPr>
          <p:spPr>
            <a:xfrm>
              <a:off x="2699641" y="502007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Question</a:t>
              </a:r>
              <a:endPara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4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4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4"/>
            <p:cNvSpPr/>
            <p:nvPr/>
          </p:nvSpPr>
          <p:spPr>
            <a:xfrm>
              <a:off x="1684906" y="1460000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4"/>
            <p:cNvSpPr txBox="1"/>
            <p:nvPr/>
          </p:nvSpPr>
          <p:spPr>
            <a:xfrm>
              <a:off x="1684906" y="1460000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Answer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4"/>
            <p:cNvSpPr/>
            <p:nvPr/>
          </p:nvSpPr>
          <p:spPr>
            <a:xfrm>
              <a:off x="1501593" y="1962053"/>
              <a:ext cx="1077361" cy="931932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4"/>
            <p:cNvSpPr txBox="1"/>
            <p:nvPr/>
          </p:nvSpPr>
          <p:spPr>
            <a:xfrm>
              <a:off x="1500689" y="2035551"/>
              <a:ext cx="1088529" cy="8409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Actvity 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4"/>
            <p:cNvSpPr/>
            <p:nvPr/>
          </p:nvSpPr>
          <p:spPr>
            <a:xfrm>
              <a:off x="1726935" y="2747135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4"/>
            <p:cNvSpPr txBox="1"/>
            <p:nvPr/>
          </p:nvSpPr>
          <p:spPr>
            <a:xfrm>
              <a:off x="1726935" y="2749009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1" i="0" lang="it-IT" sz="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Activity 2</a:t>
              </a:r>
              <a:endPara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4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4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4"/>
            <p:cNvSpPr/>
            <p:nvPr/>
          </p:nvSpPr>
          <p:spPr>
            <a:xfrm>
              <a:off x="3389275" y="1471766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4"/>
            <p:cNvSpPr txBox="1"/>
            <p:nvPr/>
          </p:nvSpPr>
          <p:spPr>
            <a:xfrm>
              <a:off x="3389275" y="1471766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Answer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4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4"/>
            <p:cNvSpPr txBox="1"/>
            <p:nvPr/>
          </p:nvSpPr>
          <p:spPr>
            <a:xfrm>
              <a:off x="3249910" y="2001679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Good! Go to the next question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4"/>
            <p:cNvSpPr/>
            <p:nvPr/>
          </p:nvSpPr>
          <p:spPr>
            <a:xfrm>
              <a:off x="3354489" y="2761637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9" name="Google Shape;179;p4"/>
          <p:cNvSpPr txBox="1"/>
          <p:nvPr/>
        </p:nvSpPr>
        <p:spPr>
          <a:xfrm>
            <a:off x="1924495" y="2188789"/>
            <a:ext cx="3429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 you think you know what to do with burnout symptoms?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/>
              <a:t>3. Giving feedback to members of the team	</a:t>
            </a:r>
            <a:endParaRPr/>
          </a:p>
        </p:txBody>
      </p:sp>
      <p:sp>
        <p:nvSpPr>
          <p:cNvPr id="185" name="Google Shape;185;p6"/>
          <p:cNvSpPr txBox="1"/>
          <p:nvPr>
            <p:ph idx="1" type="body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86" name="Google Shape;18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232939" y="551903"/>
            <a:ext cx="4392119" cy="68580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7" name="Google Shape;187;p6"/>
          <p:cNvGrpSpPr/>
          <p:nvPr/>
        </p:nvGrpSpPr>
        <p:grpSpPr>
          <a:xfrm>
            <a:off x="1627632" y="2066544"/>
            <a:ext cx="3858767" cy="3895344"/>
            <a:chOff x="1500689" y="-259388"/>
            <a:chExt cx="2965947" cy="3236765"/>
          </a:xfrm>
        </p:grpSpPr>
        <p:sp>
          <p:nvSpPr>
            <p:cNvPr id="188" name="Google Shape;188;p6"/>
            <p:cNvSpPr/>
            <p:nvPr/>
          </p:nvSpPr>
          <p:spPr>
            <a:xfrm>
              <a:off x="3702662" y="1594155"/>
              <a:ext cx="91440" cy="36173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89" name="Google Shape;189;p6"/>
            <p:cNvSpPr/>
            <p:nvPr/>
          </p:nvSpPr>
          <p:spPr>
            <a:xfrm>
              <a:off x="2949345" y="619842"/>
              <a:ext cx="799036" cy="35452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90" name="Google Shape;190;p6"/>
            <p:cNvSpPr/>
            <p:nvPr/>
          </p:nvSpPr>
          <p:spPr>
            <a:xfrm>
              <a:off x="1998307" y="1597731"/>
              <a:ext cx="91440" cy="364321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91" name="Google Shape;191;p6"/>
            <p:cNvSpPr/>
            <p:nvPr/>
          </p:nvSpPr>
          <p:spPr>
            <a:xfrm>
              <a:off x="2044027" y="619842"/>
              <a:ext cx="905318" cy="3581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92" name="Google Shape;192;p6"/>
            <p:cNvSpPr/>
            <p:nvPr/>
          </p:nvSpPr>
          <p:spPr>
            <a:xfrm>
              <a:off x="1601016" y="-259388"/>
              <a:ext cx="2546922" cy="879230"/>
            </a:xfrm>
            <a:prstGeom prst="roundRect">
              <a:avLst>
                <a:gd fmla="val 16667" name="adj"/>
              </a:avLst>
            </a:prstGeom>
            <a:solidFill>
              <a:srgbClr val="A7A4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6"/>
            <p:cNvSpPr txBox="1"/>
            <p:nvPr/>
          </p:nvSpPr>
          <p:spPr>
            <a:xfrm>
              <a:off x="1726935" y="-242130"/>
              <a:ext cx="2397318" cy="697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6975" spcFirstLastPara="1" rIns="6975" wrap="square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it-IT" sz="18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Do you think you can communicate constructive criticism?</a:t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6"/>
            <p:cNvSpPr/>
            <p:nvPr/>
          </p:nvSpPr>
          <p:spPr>
            <a:xfrm>
              <a:off x="2699641" y="502007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6"/>
            <p:cNvSpPr txBox="1"/>
            <p:nvPr/>
          </p:nvSpPr>
          <p:spPr>
            <a:xfrm>
              <a:off x="2699641" y="502007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Question</a:t>
              </a:r>
              <a:endPara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6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6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6"/>
            <p:cNvSpPr/>
            <p:nvPr/>
          </p:nvSpPr>
          <p:spPr>
            <a:xfrm>
              <a:off x="1684906" y="1460000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6"/>
            <p:cNvSpPr txBox="1"/>
            <p:nvPr/>
          </p:nvSpPr>
          <p:spPr>
            <a:xfrm>
              <a:off x="1684906" y="1460000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Answer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6"/>
            <p:cNvSpPr/>
            <p:nvPr/>
          </p:nvSpPr>
          <p:spPr>
            <a:xfrm>
              <a:off x="1501593" y="1962053"/>
              <a:ext cx="1077361" cy="931932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6"/>
            <p:cNvSpPr txBox="1"/>
            <p:nvPr/>
          </p:nvSpPr>
          <p:spPr>
            <a:xfrm>
              <a:off x="1500689" y="2035551"/>
              <a:ext cx="1088529" cy="8409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Actvity 3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6"/>
            <p:cNvSpPr/>
            <p:nvPr/>
          </p:nvSpPr>
          <p:spPr>
            <a:xfrm>
              <a:off x="1726935" y="2747135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6"/>
            <p:cNvSpPr txBox="1"/>
            <p:nvPr/>
          </p:nvSpPr>
          <p:spPr>
            <a:xfrm>
              <a:off x="1726935" y="2749009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1" i="0" lang="it-IT" sz="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Activity 3</a:t>
              </a:r>
              <a:endPara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6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6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6"/>
            <p:cNvSpPr/>
            <p:nvPr/>
          </p:nvSpPr>
          <p:spPr>
            <a:xfrm>
              <a:off x="3389275" y="1471766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6"/>
            <p:cNvSpPr txBox="1"/>
            <p:nvPr/>
          </p:nvSpPr>
          <p:spPr>
            <a:xfrm>
              <a:off x="3389275" y="1471766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Answer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6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6"/>
            <p:cNvSpPr txBox="1"/>
            <p:nvPr/>
          </p:nvSpPr>
          <p:spPr>
            <a:xfrm>
              <a:off x="3249910" y="2001679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next question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6"/>
            <p:cNvSpPr/>
            <p:nvPr/>
          </p:nvSpPr>
          <p:spPr>
            <a:xfrm>
              <a:off x="3354489" y="2761637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6"/>
            <p:cNvSpPr txBox="1"/>
            <p:nvPr/>
          </p:nvSpPr>
          <p:spPr>
            <a:xfrm>
              <a:off x="3336201" y="2770781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25400" spcFirstLastPara="1" rIns="25400" wrap="square" tIns="63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/>
              <a:t>4. Strong points	</a:t>
            </a:r>
            <a:endParaRPr sz="2900"/>
          </a:p>
        </p:txBody>
      </p:sp>
      <p:sp>
        <p:nvSpPr>
          <p:cNvPr id="217" name="Google Shape;217;p7"/>
          <p:cNvSpPr txBox="1"/>
          <p:nvPr>
            <p:ph idx="1" type="body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18" name="Google Shape;21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784844"/>
            <a:ext cx="6858000" cy="439211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9" name="Google Shape;219;p7"/>
          <p:cNvGrpSpPr/>
          <p:nvPr/>
        </p:nvGrpSpPr>
        <p:grpSpPr>
          <a:xfrm>
            <a:off x="1627632" y="2066544"/>
            <a:ext cx="3858767" cy="3895344"/>
            <a:chOff x="1500689" y="-259388"/>
            <a:chExt cx="2965947" cy="3236765"/>
          </a:xfrm>
        </p:grpSpPr>
        <p:sp>
          <p:nvSpPr>
            <p:cNvPr id="220" name="Google Shape;220;p7"/>
            <p:cNvSpPr/>
            <p:nvPr/>
          </p:nvSpPr>
          <p:spPr>
            <a:xfrm>
              <a:off x="3702662" y="1594155"/>
              <a:ext cx="91440" cy="36173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21" name="Google Shape;221;p7"/>
            <p:cNvSpPr/>
            <p:nvPr/>
          </p:nvSpPr>
          <p:spPr>
            <a:xfrm>
              <a:off x="2949345" y="619842"/>
              <a:ext cx="799036" cy="35452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22" name="Google Shape;222;p7"/>
            <p:cNvSpPr/>
            <p:nvPr/>
          </p:nvSpPr>
          <p:spPr>
            <a:xfrm>
              <a:off x="1998307" y="1597731"/>
              <a:ext cx="91440" cy="364321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23" name="Google Shape;223;p7"/>
            <p:cNvSpPr/>
            <p:nvPr/>
          </p:nvSpPr>
          <p:spPr>
            <a:xfrm>
              <a:off x="2044027" y="619842"/>
              <a:ext cx="905318" cy="3581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24" name="Google Shape;224;p7"/>
            <p:cNvSpPr/>
            <p:nvPr/>
          </p:nvSpPr>
          <p:spPr>
            <a:xfrm>
              <a:off x="1601016" y="-259388"/>
              <a:ext cx="2546922" cy="879230"/>
            </a:xfrm>
            <a:prstGeom prst="roundRect">
              <a:avLst>
                <a:gd fmla="val 16667" name="adj"/>
              </a:avLst>
            </a:prstGeom>
            <a:solidFill>
              <a:srgbClr val="A7A4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7"/>
            <p:cNvSpPr txBox="1"/>
            <p:nvPr/>
          </p:nvSpPr>
          <p:spPr>
            <a:xfrm>
              <a:off x="1726935" y="-242130"/>
              <a:ext cx="2397318" cy="892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6975" spcFirstLastPara="1" rIns="6975" wrap="square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it-IT" sz="18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Can you help people to point the most important strong points they show recently?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7"/>
            <p:cNvSpPr/>
            <p:nvPr/>
          </p:nvSpPr>
          <p:spPr>
            <a:xfrm>
              <a:off x="2699641" y="502007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7"/>
            <p:cNvSpPr txBox="1"/>
            <p:nvPr/>
          </p:nvSpPr>
          <p:spPr>
            <a:xfrm>
              <a:off x="2699641" y="502007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Question</a:t>
              </a:r>
              <a:endPara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8" name="Google Shape;228;p7"/>
            <p:cNvSpPr/>
            <p:nvPr/>
          </p:nvSpPr>
          <p:spPr>
            <a:xfrm>
              <a:off x="1601016" y="977943"/>
              <a:ext cx="886021" cy="619788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"/>
            <p:cNvSpPr txBox="1"/>
            <p:nvPr/>
          </p:nvSpPr>
          <p:spPr>
            <a:xfrm>
              <a:off x="1631271" y="1008198"/>
              <a:ext cx="825511" cy="5592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7"/>
            <p:cNvSpPr/>
            <p:nvPr/>
          </p:nvSpPr>
          <p:spPr>
            <a:xfrm>
              <a:off x="1684906" y="1460000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7"/>
            <p:cNvSpPr txBox="1"/>
            <p:nvPr/>
          </p:nvSpPr>
          <p:spPr>
            <a:xfrm>
              <a:off x="1684906" y="1460000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Answer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7"/>
            <p:cNvSpPr/>
            <p:nvPr/>
          </p:nvSpPr>
          <p:spPr>
            <a:xfrm>
              <a:off x="1501593" y="1962053"/>
              <a:ext cx="1077361" cy="931932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7"/>
            <p:cNvSpPr txBox="1"/>
            <p:nvPr/>
          </p:nvSpPr>
          <p:spPr>
            <a:xfrm>
              <a:off x="1500689" y="2035551"/>
              <a:ext cx="1088529" cy="8409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Actvity 4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7"/>
            <p:cNvSpPr/>
            <p:nvPr/>
          </p:nvSpPr>
          <p:spPr>
            <a:xfrm>
              <a:off x="1726935" y="2747135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7"/>
            <p:cNvSpPr txBox="1"/>
            <p:nvPr/>
          </p:nvSpPr>
          <p:spPr>
            <a:xfrm>
              <a:off x="1726935" y="2749009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1" i="0" lang="it-IT" sz="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Activity 4</a:t>
              </a:r>
              <a:endPara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>
              <a:off x="3318568" y="974366"/>
              <a:ext cx="859626" cy="619788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7"/>
            <p:cNvSpPr txBox="1"/>
            <p:nvPr/>
          </p:nvSpPr>
          <p:spPr>
            <a:xfrm>
              <a:off x="3348824" y="1004622"/>
              <a:ext cx="799114" cy="5592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"/>
            <p:cNvSpPr/>
            <p:nvPr/>
          </p:nvSpPr>
          <p:spPr>
            <a:xfrm>
              <a:off x="3389275" y="1471766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9" name="Google Shape;239;p7"/>
            <p:cNvSpPr txBox="1"/>
            <p:nvPr/>
          </p:nvSpPr>
          <p:spPr>
            <a:xfrm>
              <a:off x="3389275" y="1471766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Answer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>
              <a:off x="3204278" y="1955886"/>
              <a:ext cx="1088529" cy="938099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7"/>
            <p:cNvSpPr txBox="1"/>
            <p:nvPr/>
          </p:nvSpPr>
          <p:spPr>
            <a:xfrm>
              <a:off x="3249910" y="2001679"/>
              <a:ext cx="996941" cy="8465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next question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7"/>
            <p:cNvSpPr/>
            <p:nvPr/>
          </p:nvSpPr>
          <p:spPr>
            <a:xfrm>
              <a:off x="3354489" y="2761637"/>
              <a:ext cx="1077361" cy="206596"/>
            </a:xfrm>
            <a:prstGeom prst="rect">
              <a:avLst/>
            </a:prstGeom>
            <a:solidFill>
              <a:schemeClr val="lt1">
                <a:alpha val="89019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7"/>
            <p:cNvSpPr txBox="1"/>
            <p:nvPr/>
          </p:nvSpPr>
          <p:spPr>
            <a:xfrm>
              <a:off x="3336201" y="2770781"/>
              <a:ext cx="1077361" cy="2065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25400" spcFirstLastPara="1" rIns="25400" wrap="square" tIns="63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9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it-IT" sz="2900"/>
              <a:t>5. Problem solving strengths 	</a:t>
            </a:r>
            <a:endParaRPr sz="2900"/>
          </a:p>
        </p:txBody>
      </p:sp>
      <p:sp>
        <p:nvSpPr>
          <p:cNvPr id="249" name="Google Shape;249;p9"/>
          <p:cNvSpPr txBox="1"/>
          <p:nvPr>
            <p:ph idx="1" type="body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250" name="Google Shape;25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688702"/>
            <a:ext cx="6857999" cy="4561062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9"/>
          <p:cNvSpPr txBox="1"/>
          <p:nvPr/>
        </p:nvSpPr>
        <p:spPr>
          <a:xfrm>
            <a:off x="1700784" y="3275112"/>
            <a:ext cx="343814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2" name="Google Shape;252;p9"/>
          <p:cNvGrpSpPr/>
          <p:nvPr/>
        </p:nvGrpSpPr>
        <p:grpSpPr>
          <a:xfrm>
            <a:off x="1627597" y="2066555"/>
            <a:ext cx="3858618" cy="3849608"/>
            <a:chOff x="1500689" y="-259388"/>
            <a:chExt cx="2965886" cy="3236869"/>
          </a:xfrm>
        </p:grpSpPr>
        <p:sp>
          <p:nvSpPr>
            <p:cNvPr id="253" name="Google Shape;253;p9"/>
            <p:cNvSpPr/>
            <p:nvPr/>
          </p:nvSpPr>
          <p:spPr>
            <a:xfrm>
              <a:off x="3702662" y="1594155"/>
              <a:ext cx="91500" cy="36180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025"/>
                  </a:lnTo>
                  <a:lnTo>
                    <a:pt x="60211" y="72025"/>
                  </a:lnTo>
                  <a:lnTo>
                    <a:pt x="60211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54" name="Google Shape;254;p9"/>
            <p:cNvSpPr/>
            <p:nvPr/>
          </p:nvSpPr>
          <p:spPr>
            <a:xfrm>
              <a:off x="2949345" y="619842"/>
              <a:ext cx="798900" cy="35460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71050"/>
                  </a:lnTo>
                  <a:lnTo>
                    <a:pt x="120000" y="7105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55" name="Google Shape;255;p9"/>
            <p:cNvSpPr/>
            <p:nvPr/>
          </p:nvSpPr>
          <p:spPr>
            <a:xfrm>
              <a:off x="1998307" y="1597731"/>
              <a:ext cx="91500" cy="364200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72366"/>
                  </a:lnTo>
                  <a:lnTo>
                    <a:pt x="62129" y="72366"/>
                  </a:lnTo>
                  <a:lnTo>
                    <a:pt x="62129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56" name="Google Shape;256;p9"/>
            <p:cNvSpPr/>
            <p:nvPr/>
          </p:nvSpPr>
          <p:spPr>
            <a:xfrm>
              <a:off x="2044027" y="619842"/>
              <a:ext cx="905400" cy="35820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71538"/>
                  </a:lnTo>
                  <a:lnTo>
                    <a:pt x="0" y="71538"/>
                  </a:lnTo>
                  <a:lnTo>
                    <a:pt x="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257" name="Google Shape;257;p9"/>
            <p:cNvSpPr/>
            <p:nvPr/>
          </p:nvSpPr>
          <p:spPr>
            <a:xfrm>
              <a:off x="1601016" y="-259388"/>
              <a:ext cx="2547000" cy="879300"/>
            </a:xfrm>
            <a:prstGeom prst="roundRect">
              <a:avLst>
                <a:gd fmla="val 16667" name="adj"/>
              </a:avLst>
            </a:prstGeom>
            <a:solidFill>
              <a:srgbClr val="A7A4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9"/>
            <p:cNvSpPr txBox="1"/>
            <p:nvPr/>
          </p:nvSpPr>
          <p:spPr>
            <a:xfrm>
              <a:off x="1726935" y="-242130"/>
              <a:ext cx="2397300" cy="697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6975" spcFirstLastPara="1" rIns="6975" wrap="square" tIns="69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it-IT" sz="1800" u="none" cap="none" strike="noStrike">
                  <a:solidFill>
                    <a:srgbClr val="FFF2CC"/>
                  </a:solidFill>
                  <a:latin typeface="Calibri"/>
                  <a:ea typeface="Calibri"/>
                  <a:cs typeface="Calibri"/>
                  <a:sym typeface="Calibri"/>
                </a:rPr>
                <a:t>Can you help the team to name the competences that allow them to solve problems?</a:t>
              </a:r>
              <a:endPara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9"/>
            <p:cNvSpPr/>
            <p:nvPr/>
          </p:nvSpPr>
          <p:spPr>
            <a:xfrm>
              <a:off x="2699641" y="502007"/>
              <a:ext cx="1077300" cy="206700"/>
            </a:xfrm>
            <a:prstGeom prst="rect">
              <a:avLst/>
            </a:prstGeom>
            <a:solidFill>
              <a:schemeClr val="lt1">
                <a:alpha val="89020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9"/>
            <p:cNvSpPr txBox="1"/>
            <p:nvPr/>
          </p:nvSpPr>
          <p:spPr>
            <a:xfrm>
              <a:off x="2699641" y="502007"/>
              <a:ext cx="1077300" cy="20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Question</a:t>
              </a:r>
              <a:endPara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9"/>
            <p:cNvSpPr/>
            <p:nvPr/>
          </p:nvSpPr>
          <p:spPr>
            <a:xfrm>
              <a:off x="1601016" y="977943"/>
              <a:ext cx="885900" cy="619800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9"/>
            <p:cNvSpPr txBox="1"/>
            <p:nvPr/>
          </p:nvSpPr>
          <p:spPr>
            <a:xfrm>
              <a:off x="1631271" y="1008198"/>
              <a:ext cx="825600" cy="55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9"/>
            <p:cNvSpPr/>
            <p:nvPr/>
          </p:nvSpPr>
          <p:spPr>
            <a:xfrm>
              <a:off x="1684906" y="1460000"/>
              <a:ext cx="1077300" cy="206700"/>
            </a:xfrm>
            <a:prstGeom prst="rect">
              <a:avLst/>
            </a:prstGeom>
            <a:solidFill>
              <a:schemeClr val="lt1">
                <a:alpha val="89020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9"/>
            <p:cNvSpPr/>
            <p:nvPr/>
          </p:nvSpPr>
          <p:spPr>
            <a:xfrm>
              <a:off x="1501593" y="1962053"/>
              <a:ext cx="1077300" cy="931800"/>
            </a:xfrm>
            <a:prstGeom prst="flowChartAlternateProcess">
              <a:avLst/>
            </a:prstGeom>
            <a:solidFill>
              <a:srgbClr val="A8D0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9"/>
            <p:cNvSpPr txBox="1"/>
            <p:nvPr/>
          </p:nvSpPr>
          <p:spPr>
            <a:xfrm>
              <a:off x="1500689" y="2035551"/>
              <a:ext cx="1088400" cy="84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Go to Actvity 5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9"/>
            <p:cNvSpPr/>
            <p:nvPr/>
          </p:nvSpPr>
          <p:spPr>
            <a:xfrm>
              <a:off x="1726935" y="2747135"/>
              <a:ext cx="1077300" cy="206700"/>
            </a:xfrm>
            <a:prstGeom prst="rect">
              <a:avLst/>
            </a:prstGeom>
            <a:solidFill>
              <a:schemeClr val="lt1">
                <a:alpha val="89020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9"/>
            <p:cNvSpPr txBox="1"/>
            <p:nvPr/>
          </p:nvSpPr>
          <p:spPr>
            <a:xfrm>
              <a:off x="1726935" y="2749009"/>
              <a:ext cx="1077300" cy="20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1" i="0" lang="it-IT" sz="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Activity 5</a:t>
              </a:r>
              <a:endPara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9"/>
            <p:cNvSpPr/>
            <p:nvPr/>
          </p:nvSpPr>
          <p:spPr>
            <a:xfrm>
              <a:off x="3318568" y="974366"/>
              <a:ext cx="859500" cy="619800"/>
            </a:xfrm>
            <a:prstGeom prst="roundRect">
              <a:avLst>
                <a:gd fmla="val 16667" name="adj"/>
              </a:avLst>
            </a:prstGeom>
            <a:solidFill>
              <a:srgbClr val="F4B08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9"/>
            <p:cNvSpPr txBox="1"/>
            <p:nvPr/>
          </p:nvSpPr>
          <p:spPr>
            <a:xfrm>
              <a:off x="3348824" y="1004622"/>
              <a:ext cx="799200" cy="55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7450" lIns="10150" spcFirstLastPara="1" rIns="10150" wrap="square" tIns="10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b="0" i="0" lang="it-IT" sz="16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9"/>
            <p:cNvSpPr/>
            <p:nvPr/>
          </p:nvSpPr>
          <p:spPr>
            <a:xfrm>
              <a:off x="3389275" y="1471766"/>
              <a:ext cx="1077300" cy="206700"/>
            </a:xfrm>
            <a:prstGeom prst="rect">
              <a:avLst/>
            </a:prstGeom>
            <a:solidFill>
              <a:schemeClr val="lt1">
                <a:alpha val="89020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9"/>
            <p:cNvSpPr txBox="1"/>
            <p:nvPr/>
          </p:nvSpPr>
          <p:spPr>
            <a:xfrm>
              <a:off x="3389275" y="1471766"/>
              <a:ext cx="1077300" cy="20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Answer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9"/>
            <p:cNvSpPr/>
            <p:nvPr/>
          </p:nvSpPr>
          <p:spPr>
            <a:xfrm>
              <a:off x="3204278" y="1955886"/>
              <a:ext cx="1088400" cy="9381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it-IT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Great! That’s all</a:t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9"/>
            <p:cNvSpPr/>
            <p:nvPr/>
          </p:nvSpPr>
          <p:spPr>
            <a:xfrm>
              <a:off x="3354489" y="2761637"/>
              <a:ext cx="1077300" cy="206700"/>
            </a:xfrm>
            <a:prstGeom prst="rect">
              <a:avLst/>
            </a:prstGeom>
            <a:solidFill>
              <a:schemeClr val="lt1">
                <a:alpha val="89020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9"/>
            <p:cNvSpPr txBox="1"/>
            <p:nvPr/>
          </p:nvSpPr>
          <p:spPr>
            <a:xfrm>
              <a:off x="3336201" y="2770781"/>
              <a:ext cx="1077300" cy="20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" lIns="25400" spcFirstLastPara="1" rIns="25400" wrap="square" tIns="63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9"/>
            <p:cNvSpPr txBox="1"/>
            <p:nvPr/>
          </p:nvSpPr>
          <p:spPr>
            <a:xfrm>
              <a:off x="1684906" y="1460000"/>
              <a:ext cx="1077300" cy="20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250" lIns="33000" spcFirstLastPara="1" rIns="33000" wrap="square" tIns="8250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Calibri"/>
                <a:buNone/>
              </a:pPr>
              <a:r>
                <a:rPr b="0" i="0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1" lang="it-IT" sz="13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Answr</a:t>
              </a:r>
              <a:endParaRPr b="0" i="1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"/>
          <p:cNvSpPr txBox="1"/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81" name="Google Shape;281;p5"/>
          <p:cNvSpPr txBox="1"/>
          <p:nvPr>
            <p:ph idx="1" type="body"/>
          </p:nvPr>
        </p:nvSpPr>
        <p:spPr>
          <a:xfrm>
            <a:off x="1124712" y="365127"/>
            <a:ext cx="4279392" cy="30278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82" name="Google Shape;282;p5"/>
          <p:cNvSpPr txBox="1"/>
          <p:nvPr/>
        </p:nvSpPr>
        <p:spPr>
          <a:xfrm>
            <a:off x="256032" y="3730752"/>
            <a:ext cx="6035040" cy="2431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it-IT" sz="1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29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b="0" i="0" sz="29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it-IT" sz="29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You have finished</a:t>
            </a:r>
            <a:endParaRPr b="0" i="0" sz="29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it-IT" sz="29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29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Keep going to another Unit</a:t>
            </a:r>
            <a:endParaRPr b="0" i="0" sz="29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it-IT" sz="22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if you need</a:t>
            </a:r>
            <a:endParaRPr b="0" i="0" sz="22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3" name="Google Shape;28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7600" y="702950"/>
            <a:ext cx="6082800" cy="302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2021-12-29T09:32:30Z</dcterms:created>
  <dc:creator>Piotr Szczukiewicz</dc:creator>
</cp:coreProperties>
</file>