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binary" PartName="/ppt/metadata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O6q/NI+Jda9zo1a4Gvn1OVRLg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9"/>
  </p:normalViewPr>
  <p:slideViewPr>
    <p:cSldViewPr snapToGrid="0" snapToObjects="1">
      <p:cViewPr varScale="1">
        <p:scale>
          <a:sx n="108" d="100"/>
          <a:sy n="108" d="100"/>
        </p:scale>
        <p:origin x="25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idx="1" type="subTitle"/>
          </p:nvPr>
        </p:nvSpPr>
        <p:spPr>
          <a:xfrm>
            <a:off x="857250" y="3602038"/>
            <a:ext cx="5143500" cy="165576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algn="ctr" lvl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algn="ctr" lvl="2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algn="ctr" lvl="3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algn="ctr" lvl="4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algn="ctr" lvl="5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algn="ctr" lvl="6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algn="ctr" lvl="7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algn="ctr" lvl="8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idx="10" type="dt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idx="11" type="ftr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idx="12" type="sldNum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/>
            </a:lvl1pPr>
            <a:lvl2pPr algn="r" indent="0" lvl="1" marL="0">
              <a:spcBef>
                <a:spcPts val="0"/>
              </a:spcBef>
              <a:buNone/>
              <a:defRPr/>
            </a:lvl2pPr>
            <a:lvl3pPr algn="r" indent="0" lvl="2" marL="0">
              <a:spcBef>
                <a:spcPts val="0"/>
              </a:spcBef>
              <a:buNone/>
              <a:defRPr/>
            </a:lvl3pPr>
            <a:lvl4pPr algn="r" indent="0" lvl="3" marL="0">
              <a:spcBef>
                <a:spcPts val="0"/>
              </a:spcBef>
              <a:buNone/>
              <a:defRPr/>
            </a:lvl4pPr>
            <a:lvl5pPr algn="r" indent="0" lvl="4" marL="0">
              <a:spcBef>
                <a:spcPts val="0"/>
              </a:spcBef>
              <a:buNone/>
              <a:defRPr/>
            </a:lvl5pPr>
            <a:lvl6pPr algn="r" indent="0" lvl="5" marL="0">
              <a:spcBef>
                <a:spcPts val="0"/>
              </a:spcBef>
              <a:buNone/>
              <a:defRPr/>
            </a:lvl6pPr>
            <a:lvl7pPr algn="r" indent="0" lvl="6" marL="0">
              <a:spcBef>
                <a:spcPts val="0"/>
              </a:spcBef>
              <a:buNone/>
              <a:defRPr/>
            </a:lvl7pPr>
            <a:lvl8pPr algn="r" indent="0" lvl="7" marL="0">
              <a:spcBef>
                <a:spcPts val="0"/>
              </a:spcBef>
              <a:buNone/>
              <a:defRPr/>
            </a:lvl8pPr>
            <a:lvl9pPr algn="r" indent="0" lvl="8" marL="0">
              <a:spcBef>
                <a:spcPts val="0"/>
              </a:spcBef>
              <a:buNone/>
              <a:defRPr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21" name="Google Shape;2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87" y="23813"/>
            <a:ext cx="1327156" cy="66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1"/>
          <p:cNvPicPr preferRelativeResize="0"/>
          <p:nvPr/>
        </p:nvPicPr>
        <p:blipFill rotWithShape="1">
          <a:blip r:embed="rId3">
            <a:alphaModFix/>
          </a:blip>
          <a:srcRect b="66"/>
          <a:stretch/>
        </p:blipFill>
        <p:spPr>
          <a:xfrm>
            <a:off x="4757058" y="6274676"/>
            <a:ext cx="1950924" cy="4563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1"/>
          <p:cNvSpPr/>
          <p:nvPr/>
        </p:nvSpPr>
        <p:spPr>
          <a:xfrm>
            <a:off x="-83731" y="744108"/>
            <a:ext cx="1196161" cy="16158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it-IT" strike="noStrike" sz="45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b="0" cap="none" i="0" lang="it-IT" strike="noStrike" sz="45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59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0" spd="slow">
        <p14:prism/>
      </p:transition>
    </mc:Choice>
    <mc:Fallback xmlns="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v="urn:schemas-microsoft-com:mac:vml" xmlns:o="urn:schemas-microsoft-com:office:office" xmlns:p15="http://schemas.microsoft.com/office/powerpoint/2012/main" xmlns:pvml="urn:schemas-microsoft-com:office:powerpoint" xmlns:v="urn:schemas-microsoft-com:vml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body" idx="1"/>
          </p:nvPr>
        </p:nvSpPr>
        <p:spPr>
          <a:xfrm rot="5400000">
            <a:off x="1253331" y="1043782"/>
            <a:ext cx="4351338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1"/>
          </p:nvPr>
        </p:nvSpPr>
        <p:spPr>
          <a:xfrm rot="5400000">
            <a:off x="-259159" y="1095772"/>
            <a:ext cx="5811838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30" name="Google Shape;3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88" y="23813"/>
            <a:ext cx="1184374" cy="57789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2"/>
          <p:cNvSpPr/>
          <p:nvPr/>
        </p:nvSpPr>
        <p:spPr>
          <a:xfrm>
            <a:off x="0" y="6640685"/>
            <a:ext cx="1196161" cy="16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it-IT" sz="45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59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1"/>
          </p:nvPr>
        </p:nvSpPr>
        <p:spPr>
          <a:xfrm>
            <a:off x="471488" y="1825625"/>
            <a:ext cx="29146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2"/>
          </p:nvPr>
        </p:nvSpPr>
        <p:spPr>
          <a:xfrm>
            <a:off x="3471863" y="1825625"/>
            <a:ext cx="29146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2"/>
          </p:nvPr>
        </p:nvSpPr>
        <p:spPr>
          <a:xfrm>
            <a:off x="472381" y="2505075"/>
            <a:ext cx="2901255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3"/>
          </p:nvPr>
        </p:nvSpPr>
        <p:spPr>
          <a:xfrm>
            <a:off x="3471863" y="1681163"/>
            <a:ext cx="291554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4"/>
          </p:nvPr>
        </p:nvSpPr>
        <p:spPr>
          <a:xfrm>
            <a:off x="3471863" y="2505075"/>
            <a:ext cx="2915543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1"/>
          </p:nvPr>
        </p:nvSpPr>
        <p:spPr>
          <a:xfrm>
            <a:off x="2915543" y="987427"/>
            <a:ext cx="347186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2"/>
          </p:nvPr>
        </p:nvSpPr>
        <p:spPr>
          <a:xfrm>
            <a:off x="472381" y="2057400"/>
            <a:ext cx="221188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>
            <a:spLocks noGrp="1"/>
          </p:cNvSpPr>
          <p:nvPr>
            <p:ph type="pic" idx="2"/>
          </p:nvPr>
        </p:nvSpPr>
        <p:spPr>
          <a:xfrm>
            <a:off x="2915543" y="987427"/>
            <a:ext cx="347186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72381" y="2057400"/>
            <a:ext cx="221188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Relationship Id="rId4" Target="../media/image4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8" Target="../media/image10.jpeg" Type="http://schemas.openxmlformats.org/officeDocument/2006/relationships/image"/><Relationship Id="rId3" Target="../media/image5.jpg" Type="http://schemas.openxmlformats.org/officeDocument/2006/relationships/image"/><Relationship Id="rId7" Target="../media/image9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8.jpeg" Type="http://schemas.openxmlformats.org/officeDocument/2006/relationships/image"/><Relationship Id="rId5" Target="../media/image7.jpe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0" y="3124200"/>
            <a:ext cx="6697266" cy="1833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Calibri"/>
              <a:buNone/>
            </a:pPr>
            <a:r>
              <a:rPr lang="it-IT" sz="1600" b="1"/>
              <a:t>Toolkit 2</a:t>
            </a:r>
            <a:br>
              <a:rPr lang="it-IT" sz="1600" b="1"/>
            </a:br>
            <a:r>
              <a:rPr lang="it-IT" sz="1600" b="1"/>
              <a:t>Learning Unit 9</a:t>
            </a:r>
            <a:br>
              <a:rPr lang="it-IT" sz="1600"/>
            </a:br>
            <a:br>
              <a:rPr lang="it-IT" sz="1600"/>
            </a:br>
            <a:r>
              <a:rPr lang="it-IT" sz="1600"/>
              <a:t>Peer support:</a:t>
            </a:r>
            <a:br>
              <a:rPr lang="it-IT" sz="1600"/>
            </a:br>
            <a:r>
              <a:rPr lang="it-IT" sz="1600"/>
              <a:t> having a supportive context is crucial to enhance resilience</a:t>
            </a:r>
            <a:br>
              <a:rPr lang="it-IT" sz="1600"/>
            </a:br>
            <a:br>
              <a:rPr lang="it-IT" sz="1600"/>
            </a:br>
            <a:r>
              <a:rPr lang="it-IT" sz="1600" b="1"/>
              <a:t>Post intervention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/>
          </a:p>
        </p:txBody>
      </p:sp>
      <p:sp>
        <p:nvSpPr>
          <p:cNvPr id="95" name="Google Shape;95;p1"/>
          <p:cNvSpPr txBox="1"/>
          <p:nvPr/>
        </p:nvSpPr>
        <p:spPr>
          <a:xfrm>
            <a:off x="0" y="4941518"/>
            <a:ext cx="4210545" cy="1379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Developed by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Associazione per EMDR in Italia</a:t>
            </a:r>
            <a:endParaRPr sz="101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502" y="5271172"/>
            <a:ext cx="1301495" cy="736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6802854-B482-F5CC-2882-A2D53F5BF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02" y="963594"/>
            <a:ext cx="5332021" cy="21606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471487" y="915500"/>
            <a:ext cx="5915025" cy="385824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lang="it-IT" sz="1800"/>
              <a:t>L.U. 9 – Synopsis</a:t>
            </a:r>
            <a:br>
              <a:rPr b="1" lang="it-IT" sz="2400"/>
            </a:br>
            <a:r>
              <a:rPr lang="it-IT" sz="2400"/>
              <a:t>Peer support: having a supportive context is crucial to enhance resilience</a:t>
            </a:r>
            <a:br>
              <a:rPr lang="it-IT" sz="2400"/>
            </a:br>
            <a:br>
              <a:rPr lang="it-IT" sz="2400"/>
            </a:br>
            <a:endParaRPr b="1" sz="2400"/>
          </a:p>
        </p:txBody>
      </p:sp>
      <p:grpSp>
        <p:nvGrpSpPr>
          <p:cNvPr id="102" name="Google Shape;102;p2"/>
          <p:cNvGrpSpPr/>
          <p:nvPr/>
        </p:nvGrpSpPr>
        <p:grpSpPr>
          <a:xfrm>
            <a:off x="511627" y="1383088"/>
            <a:ext cx="6005513" cy="3875438"/>
            <a:chOff x="0" y="0"/>
            <a:chExt cx="6005513" cy="3875438"/>
          </a:xfrm>
        </p:grpSpPr>
        <p:sp>
          <p:nvSpPr>
            <p:cNvPr id="103" name="Google Shape;103;p2"/>
            <p:cNvSpPr/>
            <p:nvPr/>
          </p:nvSpPr>
          <p:spPr>
            <a:xfrm>
              <a:off x="0" y="0"/>
              <a:ext cx="6005513" cy="717673"/>
            </a:xfrm>
            <a:prstGeom prst="roundRect">
              <a:avLst>
                <a:gd fmla="val 10000" name="adj"/>
              </a:avLst>
            </a:prstGeom>
            <a:solidFill>
              <a:srgbClr val="7030A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1272869" y="0"/>
              <a:ext cx="4732643" cy="71767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38100" lIns="38100" rIns="38100" spcFirstLastPara="1" tIns="38100" wrap="square">
              <a:noAutofit/>
            </a:bodyPr>
            <a:lstStyle/>
            <a:p>
              <a:pPr algn="l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it-IT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1.Working in a team in an emergency setting</a:t>
              </a:r>
              <a:endParaRPr/>
            </a:p>
            <a:p>
              <a:pPr algn="l" indent="-63500" lvl="1" marL="57150" marR="0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b="0" cap="none" i="0" lang="it-IT" strike="noStrike" sz="10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Question: Did you know how to support your team after an emergency?</a:t>
              </a:r>
              <a:endParaRPr b="0" cap="none" i="0" strike="noStrike" sz="1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l" indent="-63500" lvl="1" marL="57150" marR="0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b="0" cap="none" i="0" lang="it-IT" strike="noStrike" sz="10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1: Recommendations: To be an emergency team </a:t>
              </a:r>
              <a:endParaRPr b="0" cap="none" i="0" strike="noStrike" sz="1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02026" y="327710"/>
              <a:ext cx="340584" cy="62253"/>
            </a:xfrm>
            <a:prstGeom prst="roundRect">
              <a:avLst>
                <a:gd fmla="val 16667" name="adj"/>
              </a:avLst>
            </a:prstGeom>
            <a:solidFill>
              <a:srgbClr val="BFC8E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0" y="814875"/>
              <a:ext cx="6005513" cy="717673"/>
            </a:xfrm>
            <a:prstGeom prst="roundRect">
              <a:avLst>
                <a:gd fmla="val 10000" name="adj"/>
              </a:avLst>
            </a:prstGeom>
            <a:solidFill>
              <a:srgbClr val="7030A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1272869" y="814875"/>
              <a:ext cx="4732643" cy="71767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38100" lIns="38100" rIns="38100" spcFirstLastPara="1" tIns="38100" wrap="square">
              <a:noAutofit/>
            </a:bodyPr>
            <a:lstStyle/>
            <a:p>
              <a:pPr algn="l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it-IT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Awareness of members competences in emergency</a:t>
              </a:r>
              <a:endParaRPr/>
            </a:p>
            <a:p>
              <a:pPr algn="l" indent="-63500" lvl="1" marL="57150" marR="0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b="0" cap="none" i="0" lang="it-IT" strike="noStrike" sz="10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Question: </a:t>
              </a:r>
              <a:r>
                <a:rPr b="0" cap="none" i="0" lang="it-IT" strike="noStrike" sz="1000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2. Do members know their role, skills and competences?</a:t>
              </a:r>
              <a:endParaRPr b="0" cap="none" i="0" strike="noStrike" sz="1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l" indent="-63500" lvl="1" marL="57150" marR="0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b="0" cap="none" i="0" lang="it-IT" strike="noStrike" sz="10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3: Exercise: Filling the map: roles, skills, competences.</a:t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1767" y="861208"/>
              <a:ext cx="1201102" cy="574139"/>
            </a:xfrm>
            <a:prstGeom prst="roundRect">
              <a:avLst>
                <a:gd fmla="val 10000" name="adj"/>
              </a:avLst>
            </a:prstGeom>
            <a:blipFill rotWithShape="1">
              <a:blip r:embed="rId3">
                <a:alphaModFix/>
              </a:blip>
              <a:stretch>
                <a:fillRect b="-76989" t="-76991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0" y="1578882"/>
              <a:ext cx="6005513" cy="717673"/>
            </a:xfrm>
            <a:prstGeom prst="roundRect">
              <a:avLst>
                <a:gd fmla="val 10000" name="adj"/>
              </a:avLst>
            </a:prstGeom>
            <a:solidFill>
              <a:srgbClr val="7030A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 txBox="1"/>
            <p:nvPr/>
          </p:nvSpPr>
          <p:spPr>
            <a:xfrm>
              <a:off x="1272869" y="1578882"/>
              <a:ext cx="4732643" cy="71767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38100" lIns="38100" rIns="38100" spcFirstLastPara="1" tIns="38100" wrap="square">
              <a:noAutofit/>
            </a:bodyPr>
            <a:lstStyle/>
            <a:p>
              <a:pPr algn="l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it-IT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Debriefing protocols and procedures after early psychological intervention </a:t>
              </a:r>
              <a:endParaRPr/>
            </a:p>
            <a:p>
              <a:pPr algn="l" indent="-63500" lvl="1" marL="57150" marR="0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b="0" cap="none" i="0" lang="it-IT" strike="noStrike" sz="10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Question: Do you debrief your team?</a:t>
              </a:r>
              <a:endParaRPr b="0" cap="none" i="0" strike="noStrike" sz="1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l" indent="-63500" lvl="1" marL="57150" marR="0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b="0" cap="none" i="0" lang="it-IT" strike="noStrike" sz="10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3: Train your members: provide debriefing after a early psychological intervention</a:t>
              </a:r>
              <a:endParaRPr/>
            </a:p>
            <a:p>
              <a:pPr algn="l" indent="-63500" lvl="1" marL="57150" marR="0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b="0" cap="none" i="0" lang="it-IT" strike="noStrike" sz="10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Activity 5: Exercise, Sharing a written protocol</a:t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02026" y="1906592"/>
              <a:ext cx="340584" cy="62253"/>
            </a:xfrm>
            <a:prstGeom prst="roundRect">
              <a:avLst>
                <a:gd fmla="val 10000" name="adj"/>
              </a:avLst>
            </a:prstGeom>
            <a:solidFill>
              <a:srgbClr val="BFC8E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0" y="2368324"/>
              <a:ext cx="6005513" cy="717673"/>
            </a:xfrm>
            <a:prstGeom prst="roundRect">
              <a:avLst>
                <a:gd fmla="val 10000" name="adj"/>
              </a:avLst>
            </a:prstGeom>
            <a:solidFill>
              <a:schemeClr val="accent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1272869" y="2368324"/>
              <a:ext cx="4732643" cy="717673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38100" lIns="38100" rIns="38100" spcFirstLastPara="1" tIns="38100" wrap="square">
              <a:noAutofit/>
            </a:bodyPr>
            <a:lstStyle/>
            <a:p>
              <a:pPr algn="l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it-IT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Question: Have you a psychological medical record?</a:t>
              </a:r>
              <a:endParaRPr/>
            </a:p>
            <a:p>
              <a:pPr algn="l" indent="0" lvl="0" marL="0" marR="0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it-IT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Activity 4a: Preaparing a psychological medical record</a:t>
              </a:r>
              <a:endParaRPr/>
            </a:p>
            <a:p>
              <a:pPr algn="l" indent="0" lvl="0" marL="0" marR="0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it-IT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Activity 4b: Sharing a psychological medical record</a:t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1767" y="2440091"/>
              <a:ext cx="1201102" cy="574139"/>
            </a:xfrm>
            <a:prstGeom prst="roundRect">
              <a:avLst>
                <a:gd fmla="val 10000" name="adj"/>
              </a:avLst>
            </a:prstGeom>
            <a:solidFill>
              <a:srgbClr val="BFC8E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0" y="3157765"/>
              <a:ext cx="6005513" cy="717673"/>
            </a:xfrm>
            <a:prstGeom prst="roundRect">
              <a:avLst>
                <a:gd fmla="val 10000" name="adj"/>
              </a:avLst>
            </a:prstGeom>
            <a:solidFill>
              <a:srgbClr val="7030A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1272869" y="3157765"/>
              <a:ext cx="4732643" cy="71767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38100" lIns="38100" rIns="38100" spcFirstLastPara="1" tIns="38100" wrap="square">
              <a:noAutofit/>
            </a:bodyPr>
            <a:lstStyle/>
            <a:p>
              <a:pPr algn="l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it-IT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 Reinforce your member resources</a:t>
              </a:r>
              <a:endParaRPr/>
            </a:p>
            <a:p>
              <a:pPr algn="l" indent="-63500" lvl="1" marL="57150" marR="0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b="0" cap="none" i="0" lang="it-IT" strike="noStrike" sz="10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Question: How do you reinforce your member resilience?</a:t>
              </a:r>
              <a:endParaRPr b="0" cap="none" i="0" strike="noStrike" sz="1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l" indent="-63500" lvl="1" marL="57150" marR="0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b="0" cap="none" i="0" lang="it-IT" strike="noStrike" sz="10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Activity 5: Training: four elements</a:t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2026" y="3485475"/>
              <a:ext cx="340584" cy="62253"/>
            </a:xfrm>
            <a:prstGeom prst="roundRect">
              <a:avLst>
                <a:gd fmla="val 10000" name="adj"/>
              </a:avLst>
            </a:prstGeom>
            <a:solidFill>
              <a:srgbClr val="BFC8E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0" y="779752"/>
              <a:ext cx="6005513" cy="717673"/>
            </a:xfrm>
            <a:prstGeom prst="roundRect">
              <a:avLst>
                <a:gd fmla="val 10000" name="adj"/>
              </a:avLst>
            </a:prstGeom>
            <a:solidFill>
              <a:srgbClr val="7030A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1272869" y="779752"/>
              <a:ext cx="4732643" cy="71767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38100" lIns="38100" rIns="38100" spcFirstLastPara="1" tIns="38100" wrap="square">
              <a:noAutofit/>
            </a:bodyPr>
            <a:lstStyle/>
            <a:p>
              <a:pPr algn="l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lang="it-IT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Debriefing thoughts and emotions after early psychological intervention </a:t>
              </a:r>
              <a:endParaRPr/>
            </a:p>
            <a:p>
              <a:pPr algn="l" indent="-63500" lvl="1" marL="57150" marR="0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b="0" cap="none" i="0" lang="it-IT" strike="noStrike" sz="10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Question: Do you debrief your team?</a:t>
              </a:r>
              <a:endParaRPr b="0" cap="none" i="0" strike="noStrike" sz="1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l" indent="-63500" lvl="1" marL="57150" marR="0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b="0" cap="none" i="0" lang="it-IT" strike="noStrike" sz="10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2: Train your members: provide debriefing after a early psychological intervention</a:t>
              </a:r>
              <a:endParaRPr/>
            </a:p>
            <a:p>
              <a:pPr algn="l" indent="0" lvl="1" marL="57150" marR="0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endParaRPr b="0" cap="none" i="0" strike="noStrike" sz="1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02170" y="1107465"/>
              <a:ext cx="340584" cy="62253"/>
            </a:xfrm>
            <a:prstGeom prst="roundRect">
              <a:avLst>
                <a:gd fmla="val 10000" name="adj"/>
              </a:avLst>
            </a:prstGeom>
            <a:solidFill>
              <a:srgbClr val="BFC8E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2"/>
          <p:cNvGrpSpPr/>
          <p:nvPr/>
        </p:nvGrpSpPr>
        <p:grpSpPr>
          <a:xfrm>
            <a:off x="511927" y="3742036"/>
            <a:ext cx="6005513" cy="717673"/>
            <a:chOff x="0" y="3157765"/>
            <a:chExt cx="6005513" cy="717673"/>
          </a:xfrm>
        </p:grpSpPr>
        <p:sp>
          <p:nvSpPr>
            <p:cNvPr id="122" name="Google Shape;122;p2"/>
            <p:cNvSpPr/>
            <p:nvPr/>
          </p:nvSpPr>
          <p:spPr>
            <a:xfrm>
              <a:off x="0" y="3157765"/>
              <a:ext cx="6005513" cy="717673"/>
            </a:xfrm>
            <a:prstGeom prst="roundRect">
              <a:avLst>
                <a:gd fmla="val 10000" name="adj"/>
              </a:avLst>
            </a:prstGeom>
            <a:solidFill>
              <a:srgbClr val="7030A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type="none" w="sm"/>
              <a:tailEnd len="sm" type="none" w="sm"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1272869" y="3157765"/>
              <a:ext cx="4732643" cy="71767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="t" anchorCtr="0" bIns="38100" lIns="38100" rIns="38100" spcFirstLastPara="1" tIns="381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Ethical dilemmas</a:t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l" indent="-171450" lvl="0" marL="171450" marR="0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Char char="•"/>
              </a:pPr>
              <a:r>
                <a:rPr lang="it-IT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Question: How do you support your team to manage Ethic dilemmas?</a:t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l" indent="-63500" lvl="1" marL="5715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b="0" cap="none" i="0" lang="it-IT" strike="noStrike" sz="10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Activity 4: Exercise: Verify the dilemmas </a:t>
              </a:r>
              <a:endParaRPr/>
            </a:p>
            <a:p>
              <a:pPr algn="l" indent="0" lvl="1" marL="57150" marR="0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endParaRPr b="0" cap="none" i="0" strike="noStrike" sz="1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l" indent="0" lvl="1" marL="57150" marR="0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endParaRPr b="0" cap="none" i="0" strike="noStrike" sz="1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4" name="Google Shape;124;p2"/>
          <p:cNvPicPr preferRelativeResize="0"/>
          <p:nvPr/>
        </p:nvPicPr>
        <p:blipFill rotWithShape="1">
          <a:blip r:embed="rId4">
            <a:alphaModFix/>
          </a:blip>
          <a:srcRect b="14"/>
          <a:stretch/>
        </p:blipFill>
        <p:spPr>
          <a:xfrm>
            <a:off x="701395" y="1469307"/>
            <a:ext cx="888999" cy="521540"/>
          </a:xfrm>
          <a:custGeom>
            <a:avLst/>
            <a:gdLst/>
            <a:ahLst/>
            <a:cxnLst/>
            <a:rect b="b" l="l" r="r" t="t"/>
            <a:pathLst>
              <a:path extrusionOk="0" h="21599" w="21600">
                <a:moveTo>
                  <a:pt x="0" y="0"/>
                </a:moveTo>
                <a:lnTo>
                  <a:pt x="0" y="21491"/>
                </a:lnTo>
                <a:cubicBezTo>
                  <a:pt x="6274" y="19306"/>
                  <a:pt x="12600" y="21590"/>
                  <a:pt x="18900" y="21599"/>
                </a:cubicBezTo>
                <a:cubicBezTo>
                  <a:pt x="19800" y="21600"/>
                  <a:pt x="20701" y="21561"/>
                  <a:pt x="21600" y="21451"/>
                </a:cubicBez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5">
            <a:alphaModFix/>
          </a:blip>
          <a:srcRect r="36"/>
          <a:stretch/>
        </p:blipFill>
        <p:spPr>
          <a:xfrm>
            <a:off x="644056" y="2221661"/>
            <a:ext cx="888999" cy="521540"/>
          </a:xfrm>
          <a:custGeom>
            <a:avLst/>
            <a:gdLst/>
            <a:ahLst/>
            <a:cxnLst/>
            <a:rect b="b" l="l" r="r" t="t"/>
            <a:pathLst>
              <a:path extrusionOk="0" h="21599" w="21600">
                <a:moveTo>
                  <a:pt x="0" y="0"/>
                </a:moveTo>
                <a:lnTo>
                  <a:pt x="0" y="21491"/>
                </a:lnTo>
                <a:cubicBezTo>
                  <a:pt x="6274" y="19306"/>
                  <a:pt x="12600" y="21590"/>
                  <a:pt x="18900" y="21599"/>
                </a:cubicBezTo>
                <a:cubicBezTo>
                  <a:pt x="19800" y="21600"/>
                  <a:pt x="20701" y="21561"/>
                  <a:pt x="21600" y="21451"/>
                </a:cubicBez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6">
            <a:alphaModFix/>
          </a:blip>
          <a:srcRect r="14"/>
          <a:stretch/>
        </p:blipFill>
        <p:spPr>
          <a:xfrm>
            <a:off x="644055" y="3034971"/>
            <a:ext cx="888999" cy="521540"/>
          </a:xfrm>
          <a:custGeom>
            <a:avLst/>
            <a:gdLst/>
            <a:ahLst/>
            <a:cxnLst/>
            <a:rect b="b" l="l" r="r" t="t"/>
            <a:pathLst>
              <a:path extrusionOk="0" h="21599" w="21600">
                <a:moveTo>
                  <a:pt x="0" y="0"/>
                </a:moveTo>
                <a:lnTo>
                  <a:pt x="0" y="21491"/>
                </a:lnTo>
                <a:cubicBezTo>
                  <a:pt x="6274" y="19306"/>
                  <a:pt x="12600" y="21590"/>
                  <a:pt x="18900" y="21599"/>
                </a:cubicBezTo>
                <a:cubicBezTo>
                  <a:pt x="19800" y="21600"/>
                  <a:pt x="20701" y="21561"/>
                  <a:pt x="21600" y="21451"/>
                </a:cubicBez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27" name="Google Shape;127;p2"/>
          <p:cNvPicPr preferRelativeResize="0"/>
          <p:nvPr/>
        </p:nvPicPr>
        <p:blipFill rotWithShape="1">
          <a:blip r:embed="rId7">
            <a:alphaModFix/>
          </a:blip>
          <a:srcRect r="13"/>
          <a:stretch/>
        </p:blipFill>
        <p:spPr>
          <a:xfrm>
            <a:off x="747695" y="3813670"/>
            <a:ext cx="888999" cy="521540"/>
          </a:xfrm>
          <a:custGeom>
            <a:avLst/>
            <a:gdLst/>
            <a:ahLst/>
            <a:cxnLst/>
            <a:rect b="b" l="l" r="r" t="t"/>
            <a:pathLst>
              <a:path extrusionOk="0" h="21599" w="21600">
                <a:moveTo>
                  <a:pt x="0" y="0"/>
                </a:moveTo>
                <a:lnTo>
                  <a:pt x="0" y="21491"/>
                </a:lnTo>
                <a:cubicBezTo>
                  <a:pt x="6274" y="19306"/>
                  <a:pt x="12600" y="21590"/>
                  <a:pt x="18900" y="21599"/>
                </a:cubicBezTo>
                <a:cubicBezTo>
                  <a:pt x="19800" y="21600"/>
                  <a:pt x="20701" y="21561"/>
                  <a:pt x="21600" y="21451"/>
                </a:cubicBez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 rotWithShape="1">
          <a:blip r:embed="rId8">
            <a:alphaModFix/>
          </a:blip>
          <a:srcRect r="19"/>
          <a:stretch/>
        </p:blipFill>
        <p:spPr>
          <a:xfrm>
            <a:off x="644055" y="4588684"/>
            <a:ext cx="888999" cy="521540"/>
          </a:xfrm>
          <a:custGeom>
            <a:avLst/>
            <a:gdLst/>
            <a:ahLst/>
            <a:cxnLst/>
            <a:rect b="b" l="l" r="r" t="t"/>
            <a:pathLst>
              <a:path extrusionOk="0" h="21599" w="21600">
                <a:moveTo>
                  <a:pt x="0" y="0"/>
                </a:moveTo>
                <a:lnTo>
                  <a:pt x="0" y="21491"/>
                </a:lnTo>
                <a:cubicBezTo>
                  <a:pt x="6274" y="19306"/>
                  <a:pt x="12600" y="21590"/>
                  <a:pt x="18900" y="21599"/>
                </a:cubicBezTo>
                <a:cubicBezTo>
                  <a:pt x="19800" y="21600"/>
                  <a:pt x="20701" y="21561"/>
                  <a:pt x="21600" y="21451"/>
                </a:cubicBez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0" spd="slow">
        <p14:prism/>
      </p:transition>
    </mc:Choice>
    <mc:Fallback xmlns="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v="urn:schemas-microsoft-com:mac:vml" xmlns:o="urn:schemas-microsoft-com:office:office" xmlns:p15="http://schemas.microsoft.com/office/powerpoint/2012/main" xmlns:pvml="urn:schemas-microsoft-com:office:powerpoint" xmlns:v="urn:schemas-microsoft-com:vml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>
            <a:spLocks noGrp="1"/>
          </p:cNvSpPr>
          <p:nvPr>
            <p:ph type="title"/>
          </p:nvPr>
        </p:nvSpPr>
        <p:spPr>
          <a:xfrm>
            <a:off x="562872" y="1393208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dirty="0">
                <a:solidFill>
                  <a:schemeClr val="dk1"/>
                </a:solidFill>
              </a:rPr>
              <a:t>1 - </a:t>
            </a:r>
            <a:r>
              <a:rPr lang="it-IT" sz="3600" dirty="0"/>
              <a:t>Working in a team in an </a:t>
            </a:r>
            <a:r>
              <a:rPr lang="it-IT" sz="3600" dirty="0" err="1"/>
              <a:t>emergency</a:t>
            </a:r>
            <a:r>
              <a:rPr lang="it-IT" sz="3600" dirty="0"/>
              <a:t> setting</a:t>
            </a:r>
            <a:br>
              <a:rPr lang="it-IT" sz="3600" dirty="0"/>
            </a:br>
            <a:br>
              <a:rPr lang="it-IT" dirty="0">
                <a:solidFill>
                  <a:schemeClr val="dk1"/>
                </a:solidFill>
              </a:rPr>
            </a:br>
            <a:endParaRPr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97F8865-8254-2625-456F-46DBA820D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24" y="1988601"/>
            <a:ext cx="5996631" cy="3806557"/>
          </a:xfrm>
          <a:prstGeom prst="rect">
            <a:avLst/>
          </a:prstGeom>
        </p:spPr>
      </p:pic>
      <p:grpSp>
        <p:nvGrpSpPr>
          <p:cNvPr id="58" name="Google Shape;135;p3">
            <a:extLst>
              <a:ext uri="{FF2B5EF4-FFF2-40B4-BE49-F238E27FC236}">
                <a16:creationId xmlns:a16="http://schemas.microsoft.com/office/drawing/2014/main" id="{E23D7074-5B1D-A152-14F6-57E2025912BC}"/>
              </a:ext>
            </a:extLst>
          </p:cNvPr>
          <p:cNvGrpSpPr/>
          <p:nvPr/>
        </p:nvGrpSpPr>
        <p:grpSpPr>
          <a:xfrm>
            <a:off x="2089706" y="2527899"/>
            <a:ext cx="3095158" cy="2893184"/>
            <a:chOff x="1618218" y="799"/>
            <a:chExt cx="3095158" cy="2893184"/>
          </a:xfrm>
        </p:grpSpPr>
        <p:sp>
          <p:nvSpPr>
            <p:cNvPr id="59" name="Google Shape;136;p3">
              <a:extLst>
                <a:ext uri="{FF2B5EF4-FFF2-40B4-BE49-F238E27FC236}">
                  <a16:creationId xmlns:a16="http://schemas.microsoft.com/office/drawing/2014/main" id="{0183CEED-3EE9-043D-4669-371E5F410B3C}"/>
                </a:ext>
              </a:extLst>
            </p:cNvPr>
            <p:cNvSpPr/>
            <p:nvPr/>
          </p:nvSpPr>
          <p:spPr>
            <a:xfrm>
              <a:off x="3962916" y="1584007"/>
              <a:ext cx="91440" cy="33622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7386" y="0"/>
                  </a:moveTo>
                  <a:lnTo>
                    <a:pt x="67386" y="66423"/>
                  </a:lnTo>
                  <a:lnTo>
                    <a:pt x="60000" y="66423"/>
                  </a:ln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60" name="Google Shape;137;p3">
              <a:extLst>
                <a:ext uri="{FF2B5EF4-FFF2-40B4-BE49-F238E27FC236}">
                  <a16:creationId xmlns:a16="http://schemas.microsoft.com/office/drawing/2014/main" id="{9AE579C1-E04B-C76C-31CC-CF589C83B7E2}"/>
                </a:ext>
              </a:extLst>
            </p:cNvPr>
            <p:cNvSpPr/>
            <p:nvPr/>
          </p:nvSpPr>
          <p:spPr>
            <a:xfrm>
              <a:off x="3125197" y="644145"/>
              <a:ext cx="889068" cy="2965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59249"/>
                  </a:lnTo>
                  <a:lnTo>
                    <a:pt x="120000" y="59249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61" name="Google Shape;138;p3">
              <a:extLst>
                <a:ext uri="{FF2B5EF4-FFF2-40B4-BE49-F238E27FC236}">
                  <a16:creationId xmlns:a16="http://schemas.microsoft.com/office/drawing/2014/main" id="{8F2F223E-B0F5-4043-0ADF-F0445D1C1503}"/>
                </a:ext>
              </a:extLst>
            </p:cNvPr>
            <p:cNvSpPr/>
            <p:nvPr/>
          </p:nvSpPr>
          <p:spPr>
            <a:xfrm>
              <a:off x="2193781" y="1587719"/>
              <a:ext cx="91440" cy="3860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3865" y="0"/>
                  </a:moveTo>
                  <a:lnTo>
                    <a:pt x="63865" y="73340"/>
                  </a:lnTo>
                  <a:lnTo>
                    <a:pt x="60000" y="73340"/>
                  </a:ln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62" name="Google Shape;139;p3">
              <a:extLst>
                <a:ext uri="{FF2B5EF4-FFF2-40B4-BE49-F238E27FC236}">
                  <a16:creationId xmlns:a16="http://schemas.microsoft.com/office/drawing/2014/main" id="{A44FD2F9-41EA-F805-325B-2389DB4445DB}"/>
                </a:ext>
              </a:extLst>
            </p:cNvPr>
            <p:cNvSpPr/>
            <p:nvPr/>
          </p:nvSpPr>
          <p:spPr>
            <a:xfrm>
              <a:off x="2242447" y="644145"/>
              <a:ext cx="882749" cy="30022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63" name="Google Shape;140;p3">
              <a:extLst>
                <a:ext uri="{FF2B5EF4-FFF2-40B4-BE49-F238E27FC236}">
                  <a16:creationId xmlns:a16="http://schemas.microsoft.com/office/drawing/2014/main" id="{54EEB119-F047-CA76-643F-54CC59B0BC80}"/>
                </a:ext>
              </a:extLst>
            </p:cNvPr>
            <p:cNvSpPr/>
            <p:nvPr/>
          </p:nvSpPr>
          <p:spPr>
            <a:xfrm>
              <a:off x="2384074" y="799"/>
              <a:ext cx="1482244" cy="643345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1;p3">
              <a:extLst>
                <a:ext uri="{FF2B5EF4-FFF2-40B4-BE49-F238E27FC236}">
                  <a16:creationId xmlns:a16="http://schemas.microsoft.com/office/drawing/2014/main" id="{1BD8F326-D0A2-2267-FA2C-20902FDC2D00}"/>
                </a:ext>
              </a:extLst>
            </p:cNvPr>
            <p:cNvSpPr txBox="1"/>
            <p:nvPr/>
          </p:nvSpPr>
          <p:spPr>
            <a:xfrm>
              <a:off x="2415480" y="32205"/>
              <a:ext cx="1419432" cy="5805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9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Roboto"/>
                <a:buNone/>
              </a:pPr>
              <a:r>
                <a:rPr lang="it-IT" sz="105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1. </a:t>
              </a:r>
              <a:r>
                <a:rPr lang="it-IT"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Did you know how to support your team after an emergency?</a:t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42;p3">
              <a:extLst>
                <a:ext uri="{FF2B5EF4-FFF2-40B4-BE49-F238E27FC236}">
                  <a16:creationId xmlns:a16="http://schemas.microsoft.com/office/drawing/2014/main" id="{CEE3F034-8D9C-9A37-BAB8-15E92DCCD764}"/>
                </a:ext>
              </a:extLst>
            </p:cNvPr>
            <p:cNvSpPr/>
            <p:nvPr/>
          </p:nvSpPr>
          <p:spPr>
            <a:xfrm flipH="1">
              <a:off x="4183121" y="124701"/>
              <a:ext cx="47461" cy="50762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3;p3">
              <a:extLst>
                <a:ext uri="{FF2B5EF4-FFF2-40B4-BE49-F238E27FC236}">
                  <a16:creationId xmlns:a16="http://schemas.microsoft.com/office/drawing/2014/main" id="{483A30BA-7EA6-69F6-E0AC-A6CB721191BD}"/>
                </a:ext>
              </a:extLst>
            </p:cNvPr>
            <p:cNvSpPr txBox="1"/>
            <p:nvPr/>
          </p:nvSpPr>
          <p:spPr>
            <a:xfrm>
              <a:off x="4183121" y="124701"/>
              <a:ext cx="47461" cy="50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3175" rIns="12700" bIns="31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44;p3">
              <a:extLst>
                <a:ext uri="{FF2B5EF4-FFF2-40B4-BE49-F238E27FC236}">
                  <a16:creationId xmlns:a16="http://schemas.microsoft.com/office/drawing/2014/main" id="{E20848CA-FD4B-7AEB-81DF-13C8EC5DEB63}"/>
                </a:ext>
              </a:extLst>
            </p:cNvPr>
            <p:cNvSpPr/>
            <p:nvPr/>
          </p:nvSpPr>
          <p:spPr>
            <a:xfrm>
              <a:off x="1782598" y="944373"/>
              <a:ext cx="919697" cy="643345"/>
            </a:xfrm>
            <a:prstGeom prst="flowChartAlternateProcess">
              <a:avLst/>
            </a:prstGeom>
            <a:solidFill>
              <a:srgbClr val="A8D0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5;p3">
              <a:extLst>
                <a:ext uri="{FF2B5EF4-FFF2-40B4-BE49-F238E27FC236}">
                  <a16:creationId xmlns:a16="http://schemas.microsoft.com/office/drawing/2014/main" id="{9BF5A699-F3BA-8F2B-F068-0AE1AB29D95E}"/>
                </a:ext>
              </a:extLst>
            </p:cNvPr>
            <p:cNvSpPr txBox="1"/>
            <p:nvPr/>
          </p:nvSpPr>
          <p:spPr>
            <a:xfrm>
              <a:off x="1814003" y="975778"/>
              <a:ext cx="856887" cy="580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9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/>
            </a:p>
          </p:txBody>
        </p:sp>
        <p:sp>
          <p:nvSpPr>
            <p:cNvPr id="69" name="Google Shape;146;p3">
              <a:extLst>
                <a:ext uri="{FF2B5EF4-FFF2-40B4-BE49-F238E27FC236}">
                  <a16:creationId xmlns:a16="http://schemas.microsoft.com/office/drawing/2014/main" id="{F1321A7E-97C6-DF9E-73A4-B4BA842CE228}"/>
                </a:ext>
              </a:extLst>
            </p:cNvPr>
            <p:cNvSpPr/>
            <p:nvPr/>
          </p:nvSpPr>
          <p:spPr>
            <a:xfrm rot="10800000">
              <a:off x="4090343" y="100903"/>
              <a:ext cx="73327" cy="115407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7;p3">
              <a:extLst>
                <a:ext uri="{FF2B5EF4-FFF2-40B4-BE49-F238E27FC236}">
                  <a16:creationId xmlns:a16="http://schemas.microsoft.com/office/drawing/2014/main" id="{DEDABACA-A60A-B107-9430-D03B32AE3B87}"/>
                </a:ext>
              </a:extLst>
            </p:cNvPr>
            <p:cNvSpPr txBox="1"/>
            <p:nvPr/>
          </p:nvSpPr>
          <p:spPr>
            <a:xfrm rot="10800000">
              <a:off x="4090343" y="100903"/>
              <a:ext cx="73327" cy="115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4425" rIns="17775" bIns="442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r>
                <a:rPr lang="it-IT" sz="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48;p3">
              <a:extLst>
                <a:ext uri="{FF2B5EF4-FFF2-40B4-BE49-F238E27FC236}">
                  <a16:creationId xmlns:a16="http://schemas.microsoft.com/office/drawing/2014/main" id="{B08DE779-CD95-891A-0B74-6CEF26BA1504}"/>
                </a:ext>
              </a:extLst>
            </p:cNvPr>
            <p:cNvSpPr/>
            <p:nvPr/>
          </p:nvSpPr>
          <p:spPr>
            <a:xfrm>
              <a:off x="1618218" y="1973780"/>
              <a:ext cx="1242566" cy="920202"/>
            </a:xfrm>
            <a:prstGeom prst="roundRect">
              <a:avLst>
                <a:gd name="adj" fmla="val 16667"/>
              </a:avLst>
            </a:prstGeom>
            <a:solidFill>
              <a:srgbClr val="A8D0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9;p3">
              <a:extLst>
                <a:ext uri="{FF2B5EF4-FFF2-40B4-BE49-F238E27FC236}">
                  <a16:creationId xmlns:a16="http://schemas.microsoft.com/office/drawing/2014/main" id="{6371D962-3EB8-C293-657B-1314AA3F316D}"/>
                </a:ext>
              </a:extLst>
            </p:cNvPr>
            <p:cNvSpPr txBox="1"/>
            <p:nvPr/>
          </p:nvSpPr>
          <p:spPr>
            <a:xfrm>
              <a:off x="1663139" y="2018701"/>
              <a:ext cx="1152724" cy="830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9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1</a:t>
              </a:r>
              <a:endParaRPr/>
            </a:p>
          </p:txBody>
        </p:sp>
        <p:sp>
          <p:nvSpPr>
            <p:cNvPr id="73" name="Google Shape;150;p3">
              <a:extLst>
                <a:ext uri="{FF2B5EF4-FFF2-40B4-BE49-F238E27FC236}">
                  <a16:creationId xmlns:a16="http://schemas.microsoft.com/office/drawing/2014/main" id="{8EC8CF01-A0E3-3B81-5FBA-C9212CA0C6B5}"/>
                </a:ext>
              </a:extLst>
            </p:cNvPr>
            <p:cNvSpPr/>
            <p:nvPr/>
          </p:nvSpPr>
          <p:spPr>
            <a:xfrm>
              <a:off x="1650723" y="2569008"/>
              <a:ext cx="1327410" cy="307684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51;p3">
              <a:extLst>
                <a:ext uri="{FF2B5EF4-FFF2-40B4-BE49-F238E27FC236}">
                  <a16:creationId xmlns:a16="http://schemas.microsoft.com/office/drawing/2014/main" id="{523D77E0-A02C-6DDD-7308-925B230FDA90}"/>
                </a:ext>
              </a:extLst>
            </p:cNvPr>
            <p:cNvSpPr txBox="1"/>
            <p:nvPr/>
          </p:nvSpPr>
          <p:spPr>
            <a:xfrm>
              <a:off x="1650723" y="2569008"/>
              <a:ext cx="1327410" cy="307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6350" rIns="25400" bIns="63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rPr lang="it-IT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Recommendations:To be an emergency team</a:t>
              </a:r>
              <a:endParaRPr/>
            </a:p>
          </p:txBody>
        </p:sp>
        <p:sp>
          <p:nvSpPr>
            <p:cNvPr id="75" name="Google Shape;152;p3">
              <a:extLst>
                <a:ext uri="{FF2B5EF4-FFF2-40B4-BE49-F238E27FC236}">
                  <a16:creationId xmlns:a16="http://schemas.microsoft.com/office/drawing/2014/main" id="{EA8E786D-AA5A-6E5B-571E-44F903877B0E}"/>
                </a:ext>
              </a:extLst>
            </p:cNvPr>
            <p:cNvSpPr/>
            <p:nvPr/>
          </p:nvSpPr>
          <p:spPr>
            <a:xfrm>
              <a:off x="3568115" y="940661"/>
              <a:ext cx="892299" cy="643345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53;p3">
              <a:extLst>
                <a:ext uri="{FF2B5EF4-FFF2-40B4-BE49-F238E27FC236}">
                  <a16:creationId xmlns:a16="http://schemas.microsoft.com/office/drawing/2014/main" id="{93EBFAC1-8D78-6BF4-6829-3273E1073391}"/>
                </a:ext>
              </a:extLst>
            </p:cNvPr>
            <p:cNvSpPr txBox="1"/>
            <p:nvPr/>
          </p:nvSpPr>
          <p:spPr>
            <a:xfrm>
              <a:off x="3599521" y="972067"/>
              <a:ext cx="829487" cy="5805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9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/>
            </a:p>
          </p:txBody>
        </p:sp>
        <p:sp>
          <p:nvSpPr>
            <p:cNvPr id="77" name="Google Shape;154;p3">
              <a:extLst>
                <a:ext uri="{FF2B5EF4-FFF2-40B4-BE49-F238E27FC236}">
                  <a16:creationId xmlns:a16="http://schemas.microsoft.com/office/drawing/2014/main" id="{58720B68-A363-D9E1-F0C9-A751066FFB09}"/>
                </a:ext>
              </a:extLst>
            </p:cNvPr>
            <p:cNvSpPr/>
            <p:nvPr/>
          </p:nvSpPr>
          <p:spPr>
            <a:xfrm rot="10800000">
              <a:off x="4667660" y="81821"/>
              <a:ext cx="45716" cy="13445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55;p3">
              <a:extLst>
                <a:ext uri="{FF2B5EF4-FFF2-40B4-BE49-F238E27FC236}">
                  <a16:creationId xmlns:a16="http://schemas.microsoft.com/office/drawing/2014/main" id="{89FE4EA7-6D51-0B87-7A43-888D02D3A9D1}"/>
                </a:ext>
              </a:extLst>
            </p:cNvPr>
            <p:cNvSpPr txBox="1"/>
            <p:nvPr/>
          </p:nvSpPr>
          <p:spPr>
            <a:xfrm rot="10800000">
              <a:off x="4667660" y="81821"/>
              <a:ext cx="45716" cy="134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5075" rIns="20300" bIns="50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endParaRPr sz="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56;p3">
              <a:extLst>
                <a:ext uri="{FF2B5EF4-FFF2-40B4-BE49-F238E27FC236}">
                  <a16:creationId xmlns:a16="http://schemas.microsoft.com/office/drawing/2014/main" id="{B4059230-DB6F-25B8-9786-35660E9C7AC2}"/>
                </a:ext>
              </a:extLst>
            </p:cNvPr>
            <p:cNvSpPr/>
            <p:nvPr/>
          </p:nvSpPr>
          <p:spPr>
            <a:xfrm>
              <a:off x="3443685" y="1920228"/>
              <a:ext cx="1129902" cy="97375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57;p3">
              <a:extLst>
                <a:ext uri="{FF2B5EF4-FFF2-40B4-BE49-F238E27FC236}">
                  <a16:creationId xmlns:a16="http://schemas.microsoft.com/office/drawing/2014/main" id="{7AB3950F-F3AA-B25B-213F-BE2AD305C4A2}"/>
                </a:ext>
              </a:extLst>
            </p:cNvPr>
            <p:cNvSpPr txBox="1"/>
            <p:nvPr/>
          </p:nvSpPr>
          <p:spPr>
            <a:xfrm>
              <a:off x="3491220" y="1967763"/>
              <a:ext cx="1034832" cy="8786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9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Please go to the futher question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58;p3">
              <a:extLst>
                <a:ext uri="{FF2B5EF4-FFF2-40B4-BE49-F238E27FC236}">
                  <a16:creationId xmlns:a16="http://schemas.microsoft.com/office/drawing/2014/main" id="{C78EA1C9-6597-6846-5C0F-1F1FDE2BC9AD}"/>
                </a:ext>
              </a:extLst>
            </p:cNvPr>
            <p:cNvSpPr/>
            <p:nvPr/>
          </p:nvSpPr>
          <p:spPr>
            <a:xfrm flipH="1">
              <a:off x="4197108" y="2657475"/>
              <a:ext cx="45716" cy="69528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59;p3">
              <a:extLst>
                <a:ext uri="{FF2B5EF4-FFF2-40B4-BE49-F238E27FC236}">
                  <a16:creationId xmlns:a16="http://schemas.microsoft.com/office/drawing/2014/main" id="{14A2329E-7F6F-00CC-1BF2-9D65471B1A7B}"/>
                </a:ext>
              </a:extLst>
            </p:cNvPr>
            <p:cNvSpPr txBox="1"/>
            <p:nvPr/>
          </p:nvSpPr>
          <p:spPr>
            <a:xfrm>
              <a:off x="4197108" y="2657475"/>
              <a:ext cx="45716" cy="695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6350" rIns="25400" bIns="63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 txBox="1">
            <a:spLocks noGrp="1"/>
          </p:cNvSpPr>
          <p:nvPr>
            <p:ph type="title"/>
          </p:nvPr>
        </p:nvSpPr>
        <p:spPr>
          <a:xfrm>
            <a:off x="551855" y="1550762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dirty="0">
                <a:solidFill>
                  <a:schemeClr val="dk1"/>
                </a:solidFill>
              </a:rPr>
              <a:t>2 - </a:t>
            </a:r>
            <a:r>
              <a:rPr lang="it-IT" sz="3600" dirty="0"/>
              <a:t>Debriefing </a:t>
            </a:r>
            <a:r>
              <a:rPr lang="it-IT" sz="3600" dirty="0" err="1"/>
              <a:t>thoughts</a:t>
            </a:r>
            <a:r>
              <a:rPr lang="it-IT" sz="3600" dirty="0"/>
              <a:t> and </a:t>
            </a:r>
            <a:r>
              <a:rPr lang="it-IT" sz="3600" dirty="0" err="1"/>
              <a:t>emotions</a:t>
            </a:r>
            <a:r>
              <a:rPr lang="it-IT" sz="3600" dirty="0"/>
              <a:t> after </a:t>
            </a:r>
            <a:r>
              <a:rPr lang="it-IT" sz="3600" dirty="0" err="1"/>
              <a:t>early</a:t>
            </a:r>
            <a:r>
              <a:rPr lang="it-IT" sz="3600" dirty="0"/>
              <a:t> </a:t>
            </a:r>
            <a:r>
              <a:rPr lang="it-IT" sz="3600" dirty="0" err="1"/>
              <a:t>psychological</a:t>
            </a:r>
            <a:r>
              <a:rPr lang="it-IT" sz="3600" dirty="0"/>
              <a:t> </a:t>
            </a:r>
            <a:r>
              <a:rPr lang="it-IT" sz="3600" dirty="0" err="1"/>
              <a:t>intervention</a:t>
            </a:r>
            <a:r>
              <a:rPr lang="it-IT" sz="3600" dirty="0"/>
              <a:t> </a:t>
            </a:r>
            <a:br>
              <a:rPr lang="it-IT" sz="3600" dirty="0">
                <a:solidFill>
                  <a:schemeClr val="lt1"/>
                </a:solidFill>
              </a:rPr>
            </a:br>
            <a:br>
              <a:rPr lang="it-IT" dirty="0">
                <a:solidFill>
                  <a:schemeClr val="dk1"/>
                </a:solidFill>
              </a:rPr>
            </a:br>
            <a:endParaRPr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7B4079C-2DCC-A5F7-4CC4-900505DA3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20" y="2296391"/>
            <a:ext cx="5915025" cy="3659730"/>
          </a:xfrm>
          <a:prstGeom prst="rect">
            <a:avLst/>
          </a:prstGeom>
        </p:spPr>
      </p:pic>
      <p:grpSp>
        <p:nvGrpSpPr>
          <p:cNvPr id="31" name="Google Shape;166;p4">
            <a:extLst>
              <a:ext uri="{FF2B5EF4-FFF2-40B4-BE49-F238E27FC236}">
                <a16:creationId xmlns:a16="http://schemas.microsoft.com/office/drawing/2014/main" id="{05CFC542-0C58-7B77-2E35-C174B3AB9B88}"/>
              </a:ext>
            </a:extLst>
          </p:cNvPr>
          <p:cNvGrpSpPr/>
          <p:nvPr/>
        </p:nvGrpSpPr>
        <p:grpSpPr>
          <a:xfrm>
            <a:off x="1713854" y="2686908"/>
            <a:ext cx="3430292" cy="2878696"/>
            <a:chOff x="1611783" y="216"/>
            <a:chExt cx="3430292" cy="2878696"/>
          </a:xfrm>
        </p:grpSpPr>
        <p:sp>
          <p:nvSpPr>
            <p:cNvPr id="32" name="Google Shape;167;p4">
              <a:extLst>
                <a:ext uri="{FF2B5EF4-FFF2-40B4-BE49-F238E27FC236}">
                  <a16:creationId xmlns:a16="http://schemas.microsoft.com/office/drawing/2014/main" id="{E17E2575-27A1-5266-52AC-69BAC72B8CA3}"/>
                </a:ext>
              </a:extLst>
            </p:cNvPr>
            <p:cNvSpPr/>
            <p:nvPr/>
          </p:nvSpPr>
          <p:spPr>
            <a:xfrm>
              <a:off x="4102151" y="1597910"/>
              <a:ext cx="91440" cy="3144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5631" y="0"/>
                  </a:moveTo>
                  <a:lnTo>
                    <a:pt x="65631" y="63150"/>
                  </a:lnTo>
                  <a:lnTo>
                    <a:pt x="60000" y="63150"/>
                  </a:ln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3" name="Google Shape;168;p4">
              <a:extLst>
                <a:ext uri="{FF2B5EF4-FFF2-40B4-BE49-F238E27FC236}">
                  <a16:creationId xmlns:a16="http://schemas.microsoft.com/office/drawing/2014/main" id="{9C98597A-9451-91F8-CA4B-D2ED5FE4BA04}"/>
                </a:ext>
              </a:extLst>
            </p:cNvPr>
            <p:cNvSpPr/>
            <p:nvPr/>
          </p:nvSpPr>
          <p:spPr>
            <a:xfrm>
              <a:off x="3108387" y="638688"/>
              <a:ext cx="1043775" cy="3207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4265"/>
                  </a:lnTo>
                  <a:lnTo>
                    <a:pt x="120000" y="64265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4" name="Google Shape;169;p4">
              <a:extLst>
                <a:ext uri="{FF2B5EF4-FFF2-40B4-BE49-F238E27FC236}">
                  <a16:creationId xmlns:a16="http://schemas.microsoft.com/office/drawing/2014/main" id="{F8A28D2B-5F7A-1C84-ACDB-F272810842D7}"/>
                </a:ext>
              </a:extLst>
            </p:cNvPr>
            <p:cNvSpPr/>
            <p:nvPr/>
          </p:nvSpPr>
          <p:spPr>
            <a:xfrm>
              <a:off x="2201281" y="1601594"/>
              <a:ext cx="91440" cy="3003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1133" y="0"/>
                  </a:moveTo>
                  <a:lnTo>
                    <a:pt x="61133" y="60481"/>
                  </a:lnTo>
                  <a:lnTo>
                    <a:pt x="60000" y="60481"/>
                  </a:ln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5" name="Google Shape;170;p4">
              <a:extLst>
                <a:ext uri="{FF2B5EF4-FFF2-40B4-BE49-F238E27FC236}">
                  <a16:creationId xmlns:a16="http://schemas.microsoft.com/office/drawing/2014/main" id="{C28C4E53-149E-ED33-657E-82113A564625}"/>
                </a:ext>
              </a:extLst>
            </p:cNvPr>
            <p:cNvSpPr/>
            <p:nvPr/>
          </p:nvSpPr>
          <p:spPr>
            <a:xfrm>
              <a:off x="2247864" y="638688"/>
              <a:ext cx="860523" cy="3244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4898"/>
                  </a:lnTo>
                  <a:lnTo>
                    <a:pt x="0" y="64898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6" name="Google Shape;171;p4">
              <a:extLst>
                <a:ext uri="{FF2B5EF4-FFF2-40B4-BE49-F238E27FC236}">
                  <a16:creationId xmlns:a16="http://schemas.microsoft.com/office/drawing/2014/main" id="{E6ECBF05-C4A5-D087-297F-65ABEA14081E}"/>
                </a:ext>
              </a:extLst>
            </p:cNvPr>
            <p:cNvSpPr/>
            <p:nvPr/>
          </p:nvSpPr>
          <p:spPr>
            <a:xfrm>
              <a:off x="2372879" y="216"/>
              <a:ext cx="1471015" cy="638471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2;p4">
              <a:extLst>
                <a:ext uri="{FF2B5EF4-FFF2-40B4-BE49-F238E27FC236}">
                  <a16:creationId xmlns:a16="http://schemas.microsoft.com/office/drawing/2014/main" id="{5F80E2CE-44D4-352E-5AFC-2D8BEF008CCF}"/>
                </a:ext>
              </a:extLst>
            </p:cNvPr>
            <p:cNvSpPr txBox="1"/>
            <p:nvPr/>
          </p:nvSpPr>
          <p:spPr>
            <a:xfrm>
              <a:off x="2404047" y="31384"/>
              <a:ext cx="1408679" cy="576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90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Roboto"/>
                <a:buNone/>
              </a:pPr>
              <a:r>
                <a:rPr lang="it-IT" sz="105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2. </a:t>
              </a:r>
              <a:r>
                <a:rPr lang="it-IT"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 you meet your team in debriefing?</a:t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73;p4">
              <a:extLst>
                <a:ext uri="{FF2B5EF4-FFF2-40B4-BE49-F238E27FC236}">
                  <a16:creationId xmlns:a16="http://schemas.microsoft.com/office/drawing/2014/main" id="{4789C45A-2F7B-59E7-6278-D2855D7DCA19}"/>
                </a:ext>
              </a:extLst>
            </p:cNvPr>
            <p:cNvSpPr/>
            <p:nvPr/>
          </p:nvSpPr>
          <p:spPr>
            <a:xfrm rot="10800000">
              <a:off x="4975929" y="2755009"/>
              <a:ext cx="66146" cy="123903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4;p4">
              <a:extLst>
                <a:ext uri="{FF2B5EF4-FFF2-40B4-BE49-F238E27FC236}">
                  <a16:creationId xmlns:a16="http://schemas.microsoft.com/office/drawing/2014/main" id="{5CAFB4F4-B9A5-444B-EC0B-0E33817EBBD2}"/>
                </a:ext>
              </a:extLst>
            </p:cNvPr>
            <p:cNvSpPr txBox="1"/>
            <p:nvPr/>
          </p:nvSpPr>
          <p:spPr>
            <a:xfrm rot="10800000">
              <a:off x="4975929" y="2755009"/>
              <a:ext cx="66146" cy="123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5075" rIns="20300" bIns="50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endParaRPr sz="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75;p4">
              <a:extLst>
                <a:ext uri="{FF2B5EF4-FFF2-40B4-BE49-F238E27FC236}">
                  <a16:creationId xmlns:a16="http://schemas.microsoft.com/office/drawing/2014/main" id="{040916EF-2EED-DDD9-770B-DDA4F2906C88}"/>
                </a:ext>
              </a:extLst>
            </p:cNvPr>
            <p:cNvSpPr/>
            <p:nvPr/>
          </p:nvSpPr>
          <p:spPr>
            <a:xfrm>
              <a:off x="1791499" y="963123"/>
              <a:ext cx="912730" cy="638471"/>
            </a:xfrm>
            <a:prstGeom prst="flowChartAlternateProcess">
              <a:avLst/>
            </a:prstGeom>
            <a:solidFill>
              <a:srgbClr val="A8D0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6;p4">
              <a:extLst>
                <a:ext uri="{FF2B5EF4-FFF2-40B4-BE49-F238E27FC236}">
                  <a16:creationId xmlns:a16="http://schemas.microsoft.com/office/drawing/2014/main" id="{B89B890E-EDBF-8B39-8559-E753048BADE6}"/>
                </a:ext>
              </a:extLst>
            </p:cNvPr>
            <p:cNvSpPr txBox="1"/>
            <p:nvPr/>
          </p:nvSpPr>
          <p:spPr>
            <a:xfrm>
              <a:off x="1822666" y="994290"/>
              <a:ext cx="850396" cy="576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90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/>
            </a:p>
          </p:txBody>
        </p:sp>
        <p:sp>
          <p:nvSpPr>
            <p:cNvPr id="42" name="Google Shape;177;p4">
              <a:extLst>
                <a:ext uri="{FF2B5EF4-FFF2-40B4-BE49-F238E27FC236}">
                  <a16:creationId xmlns:a16="http://schemas.microsoft.com/office/drawing/2014/main" id="{BBC2681D-FFBE-E3BA-F851-7F059F9491B7}"/>
                </a:ext>
              </a:extLst>
            </p:cNvPr>
            <p:cNvSpPr/>
            <p:nvPr/>
          </p:nvSpPr>
          <p:spPr>
            <a:xfrm rot="10800000">
              <a:off x="4337468" y="2643810"/>
              <a:ext cx="46424" cy="6850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8;p4">
              <a:extLst>
                <a:ext uri="{FF2B5EF4-FFF2-40B4-BE49-F238E27FC236}">
                  <a16:creationId xmlns:a16="http://schemas.microsoft.com/office/drawing/2014/main" id="{13C98D0D-4E2D-E724-7A3C-D79D42CE691F}"/>
                </a:ext>
              </a:extLst>
            </p:cNvPr>
            <p:cNvSpPr txBox="1"/>
            <p:nvPr/>
          </p:nvSpPr>
          <p:spPr>
            <a:xfrm rot="10800000">
              <a:off x="4337468" y="2643810"/>
              <a:ext cx="46424" cy="68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3175" rIns="12700" bIns="31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rPr lang="it-IT" sz="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5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44" name="Google Shape;179;p4">
              <a:extLst>
                <a:ext uri="{FF2B5EF4-FFF2-40B4-BE49-F238E27FC236}">
                  <a16:creationId xmlns:a16="http://schemas.microsoft.com/office/drawing/2014/main" id="{D9FAF0D9-4176-5664-68F0-F48409DCCA6B}"/>
                </a:ext>
              </a:extLst>
            </p:cNvPr>
            <p:cNvSpPr/>
            <p:nvPr/>
          </p:nvSpPr>
          <p:spPr>
            <a:xfrm>
              <a:off x="1630424" y="1901955"/>
              <a:ext cx="1233152" cy="891951"/>
            </a:xfrm>
            <a:prstGeom prst="roundRect">
              <a:avLst>
                <a:gd name="adj" fmla="val 16667"/>
              </a:avLst>
            </a:prstGeom>
            <a:solidFill>
              <a:srgbClr val="A8D0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0;p4">
              <a:extLst>
                <a:ext uri="{FF2B5EF4-FFF2-40B4-BE49-F238E27FC236}">
                  <a16:creationId xmlns:a16="http://schemas.microsoft.com/office/drawing/2014/main" id="{D5535B84-42D8-5488-336A-37BE02C1A310}"/>
                </a:ext>
              </a:extLst>
            </p:cNvPr>
            <p:cNvSpPr txBox="1"/>
            <p:nvPr/>
          </p:nvSpPr>
          <p:spPr>
            <a:xfrm>
              <a:off x="1673965" y="1945496"/>
              <a:ext cx="1146070" cy="8048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90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2.1, 2.2 and 2.3</a:t>
              </a:r>
              <a:endParaRPr/>
            </a:p>
          </p:txBody>
        </p:sp>
        <p:sp>
          <p:nvSpPr>
            <p:cNvPr id="46" name="Google Shape;181;p4">
              <a:extLst>
                <a:ext uri="{FF2B5EF4-FFF2-40B4-BE49-F238E27FC236}">
                  <a16:creationId xmlns:a16="http://schemas.microsoft.com/office/drawing/2014/main" id="{BF76C515-DE88-3451-03EA-B7CD322CB824}"/>
                </a:ext>
              </a:extLst>
            </p:cNvPr>
            <p:cNvSpPr/>
            <p:nvPr/>
          </p:nvSpPr>
          <p:spPr>
            <a:xfrm>
              <a:off x="1611783" y="2533395"/>
              <a:ext cx="1752033" cy="345517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2;p4">
              <a:extLst>
                <a:ext uri="{FF2B5EF4-FFF2-40B4-BE49-F238E27FC236}">
                  <a16:creationId xmlns:a16="http://schemas.microsoft.com/office/drawing/2014/main" id="{7736639F-8298-1E85-FAF2-3054FE6682C5}"/>
                </a:ext>
              </a:extLst>
            </p:cNvPr>
            <p:cNvSpPr txBox="1"/>
            <p:nvPr/>
          </p:nvSpPr>
          <p:spPr>
            <a:xfrm>
              <a:off x="1611783" y="2533395"/>
              <a:ext cx="1752033" cy="3455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6350" rIns="25400" bIns="63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rPr lang="it-IT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Training: debrienfing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83;p4">
              <a:extLst>
                <a:ext uri="{FF2B5EF4-FFF2-40B4-BE49-F238E27FC236}">
                  <a16:creationId xmlns:a16="http://schemas.microsoft.com/office/drawing/2014/main" id="{802644D6-F2DD-7AE3-D407-5DE6F632AF44}"/>
                </a:ext>
              </a:extLst>
            </p:cNvPr>
            <p:cNvSpPr/>
            <p:nvPr/>
          </p:nvSpPr>
          <p:spPr>
            <a:xfrm>
              <a:off x="3709393" y="959439"/>
              <a:ext cx="885539" cy="638471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4;p4">
              <a:extLst>
                <a:ext uri="{FF2B5EF4-FFF2-40B4-BE49-F238E27FC236}">
                  <a16:creationId xmlns:a16="http://schemas.microsoft.com/office/drawing/2014/main" id="{F3AF2667-F3A1-A764-F528-1DCAE92F6D46}"/>
                </a:ext>
              </a:extLst>
            </p:cNvPr>
            <p:cNvSpPr txBox="1"/>
            <p:nvPr/>
          </p:nvSpPr>
          <p:spPr>
            <a:xfrm>
              <a:off x="3740561" y="990607"/>
              <a:ext cx="823203" cy="576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90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/>
            </a:p>
          </p:txBody>
        </p:sp>
        <p:sp>
          <p:nvSpPr>
            <p:cNvPr id="50" name="Google Shape;185;p4">
              <a:extLst>
                <a:ext uri="{FF2B5EF4-FFF2-40B4-BE49-F238E27FC236}">
                  <a16:creationId xmlns:a16="http://schemas.microsoft.com/office/drawing/2014/main" id="{63707E53-29F3-6FE3-2EE8-9298B2C5A752}"/>
                </a:ext>
              </a:extLst>
            </p:cNvPr>
            <p:cNvSpPr/>
            <p:nvPr/>
          </p:nvSpPr>
          <p:spPr>
            <a:xfrm rot="10800000" flipH="1">
              <a:off x="4930114" y="2743029"/>
              <a:ext cx="70430" cy="9648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6;p4">
              <a:extLst>
                <a:ext uri="{FF2B5EF4-FFF2-40B4-BE49-F238E27FC236}">
                  <a16:creationId xmlns:a16="http://schemas.microsoft.com/office/drawing/2014/main" id="{80FEC134-5CAF-C363-9FFC-4A3707D63A41}"/>
                </a:ext>
              </a:extLst>
            </p:cNvPr>
            <p:cNvSpPr txBox="1"/>
            <p:nvPr/>
          </p:nvSpPr>
          <p:spPr>
            <a:xfrm rot="10800000">
              <a:off x="4930114" y="2743029"/>
              <a:ext cx="70430" cy="964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3800" rIns="15225" bIns="38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Calibri"/>
                <a:buNone/>
              </a:pPr>
              <a:r>
                <a:rPr lang="it-IT" sz="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87;p4">
              <a:extLst>
                <a:ext uri="{FF2B5EF4-FFF2-40B4-BE49-F238E27FC236}">
                  <a16:creationId xmlns:a16="http://schemas.microsoft.com/office/drawing/2014/main" id="{89094B56-63FF-CD6A-6FD4-043965EA4280}"/>
                </a:ext>
              </a:extLst>
            </p:cNvPr>
            <p:cNvSpPr/>
            <p:nvPr/>
          </p:nvSpPr>
          <p:spPr>
            <a:xfrm>
              <a:off x="3587200" y="1912375"/>
              <a:ext cx="1121342" cy="96637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8;p4">
              <a:extLst>
                <a:ext uri="{FF2B5EF4-FFF2-40B4-BE49-F238E27FC236}">
                  <a16:creationId xmlns:a16="http://schemas.microsoft.com/office/drawing/2014/main" id="{7FC12F3A-D3B1-1C50-DF3E-4C93C251CCA2}"/>
                </a:ext>
              </a:extLst>
            </p:cNvPr>
            <p:cNvSpPr txBox="1"/>
            <p:nvPr/>
          </p:nvSpPr>
          <p:spPr>
            <a:xfrm>
              <a:off x="3634375" y="1959550"/>
              <a:ext cx="1026992" cy="872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90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it-IT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Please go to the further question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89;p4">
              <a:extLst>
                <a:ext uri="{FF2B5EF4-FFF2-40B4-BE49-F238E27FC236}">
                  <a16:creationId xmlns:a16="http://schemas.microsoft.com/office/drawing/2014/main" id="{27FE0571-F550-2980-C35F-761C665EF976}"/>
                </a:ext>
              </a:extLst>
            </p:cNvPr>
            <p:cNvSpPr/>
            <p:nvPr/>
          </p:nvSpPr>
          <p:spPr>
            <a:xfrm flipH="1">
              <a:off x="1829994" y="2755803"/>
              <a:ext cx="45725" cy="4572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0;p4">
              <a:extLst>
                <a:ext uri="{FF2B5EF4-FFF2-40B4-BE49-F238E27FC236}">
                  <a16:creationId xmlns:a16="http://schemas.microsoft.com/office/drawing/2014/main" id="{D51E4C2B-C79A-291F-70A2-DC73A0100D62}"/>
                </a:ext>
              </a:extLst>
            </p:cNvPr>
            <p:cNvSpPr txBox="1"/>
            <p:nvPr/>
          </p:nvSpPr>
          <p:spPr>
            <a:xfrm>
              <a:off x="1829994" y="2755803"/>
              <a:ext cx="45725" cy="45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6350" rIns="25400" bIns="63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289933" y="1305330"/>
            <a:ext cx="6430356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>
                <a:solidFill>
                  <a:schemeClr val="dk1"/>
                </a:solidFill>
              </a:rPr>
              <a:t>3 - </a:t>
            </a:r>
            <a:r>
              <a:rPr lang="it-IT" sz="3600"/>
              <a:t>Debriefing protocols and procedures after early psychological       intervention</a:t>
            </a:r>
            <a:br>
              <a:rPr lang="it-IT"/>
            </a:br>
            <a:br>
              <a:rPr lang="it-IT">
                <a:solidFill>
                  <a:schemeClr val="dk1"/>
                </a:solidFill>
              </a:rPr>
            </a:br>
            <a:endParaRPr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A2C024B-8A13-A413-D16A-43D85E295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33" y="2220025"/>
            <a:ext cx="6170244" cy="3921277"/>
          </a:xfrm>
          <a:prstGeom prst="rect">
            <a:avLst/>
          </a:prstGeom>
        </p:spPr>
      </p:pic>
      <p:grpSp>
        <p:nvGrpSpPr>
          <p:cNvPr id="31" name="Google Shape;197;p5">
            <a:extLst>
              <a:ext uri="{FF2B5EF4-FFF2-40B4-BE49-F238E27FC236}">
                <a16:creationId xmlns:a16="http://schemas.microsoft.com/office/drawing/2014/main" id="{E4A74185-FEE3-7DD4-173D-9E430EDCA9C7}"/>
              </a:ext>
            </a:extLst>
          </p:cNvPr>
          <p:cNvGrpSpPr/>
          <p:nvPr/>
        </p:nvGrpSpPr>
        <p:grpSpPr>
          <a:xfrm>
            <a:off x="1566140" y="2660020"/>
            <a:ext cx="4142866" cy="2892650"/>
            <a:chOff x="1617167" y="667"/>
            <a:chExt cx="4142866" cy="2892650"/>
          </a:xfrm>
        </p:grpSpPr>
        <p:sp>
          <p:nvSpPr>
            <p:cNvPr id="32" name="Google Shape;198;p5">
              <a:extLst>
                <a:ext uri="{FF2B5EF4-FFF2-40B4-BE49-F238E27FC236}">
                  <a16:creationId xmlns:a16="http://schemas.microsoft.com/office/drawing/2014/main" id="{4090901B-55E1-1C16-2A9B-B32E4EC62C78}"/>
                </a:ext>
              </a:extLst>
            </p:cNvPr>
            <p:cNvSpPr/>
            <p:nvPr/>
          </p:nvSpPr>
          <p:spPr>
            <a:xfrm>
              <a:off x="4087522" y="1587877"/>
              <a:ext cx="91440" cy="3239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64467"/>
                  </a:lnTo>
                  <a:lnTo>
                    <a:pt x="63697" y="64467"/>
                  </a:lnTo>
                  <a:lnTo>
                    <a:pt x="63697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3" name="Google Shape;199;p5">
              <a:extLst>
                <a:ext uri="{FF2B5EF4-FFF2-40B4-BE49-F238E27FC236}">
                  <a16:creationId xmlns:a16="http://schemas.microsoft.com/office/drawing/2014/main" id="{B78D02C0-2430-1000-3D56-1FACE5E95989}"/>
                </a:ext>
              </a:extLst>
            </p:cNvPr>
            <p:cNvSpPr/>
            <p:nvPr/>
          </p:nvSpPr>
          <p:spPr>
            <a:xfrm>
              <a:off x="3096086" y="643200"/>
              <a:ext cx="1037155" cy="30214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455"/>
                  </a:lnTo>
                  <a:lnTo>
                    <a:pt x="120000" y="60455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4" name="Google Shape;200;p5">
              <a:extLst>
                <a:ext uri="{FF2B5EF4-FFF2-40B4-BE49-F238E27FC236}">
                  <a16:creationId xmlns:a16="http://schemas.microsoft.com/office/drawing/2014/main" id="{9FD239EF-CFDE-BCCD-6221-5EED557DAB3D}"/>
                </a:ext>
              </a:extLst>
            </p:cNvPr>
            <p:cNvSpPr/>
            <p:nvPr/>
          </p:nvSpPr>
          <p:spPr>
            <a:xfrm>
              <a:off x="2197630" y="1591584"/>
              <a:ext cx="91440" cy="3189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63596"/>
                  </a:lnTo>
                  <a:lnTo>
                    <a:pt x="65438" y="63596"/>
                  </a:lnTo>
                  <a:lnTo>
                    <a:pt x="65438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5" name="Google Shape;201;p5">
              <a:extLst>
                <a:ext uri="{FF2B5EF4-FFF2-40B4-BE49-F238E27FC236}">
                  <a16:creationId xmlns:a16="http://schemas.microsoft.com/office/drawing/2014/main" id="{4927100E-8AC5-BFAA-2E59-B0F812F0CFD6}"/>
                </a:ext>
              </a:extLst>
            </p:cNvPr>
            <p:cNvSpPr/>
            <p:nvPr/>
          </p:nvSpPr>
          <p:spPr>
            <a:xfrm>
              <a:off x="2243350" y="643200"/>
              <a:ext cx="852736" cy="30585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1177"/>
                  </a:lnTo>
                  <a:lnTo>
                    <a:pt x="0" y="61177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6" name="Google Shape;202;p5">
              <a:extLst>
                <a:ext uri="{FF2B5EF4-FFF2-40B4-BE49-F238E27FC236}">
                  <a16:creationId xmlns:a16="http://schemas.microsoft.com/office/drawing/2014/main" id="{3FFC8DEC-D227-516F-F6A5-EEA0D06E5B05}"/>
                </a:ext>
              </a:extLst>
            </p:cNvPr>
            <p:cNvSpPr/>
            <p:nvPr/>
          </p:nvSpPr>
          <p:spPr>
            <a:xfrm>
              <a:off x="2355900" y="667"/>
              <a:ext cx="1480373" cy="642533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3;p5">
              <a:extLst>
                <a:ext uri="{FF2B5EF4-FFF2-40B4-BE49-F238E27FC236}">
                  <a16:creationId xmlns:a16="http://schemas.microsoft.com/office/drawing/2014/main" id="{E49F37E2-0424-A8A8-284F-E413741D8480}"/>
                </a:ext>
              </a:extLst>
            </p:cNvPr>
            <p:cNvSpPr txBox="1"/>
            <p:nvPr/>
          </p:nvSpPr>
          <p:spPr>
            <a:xfrm>
              <a:off x="2387266" y="32033"/>
              <a:ext cx="1417641" cy="579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90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Roboto"/>
                <a:buNone/>
              </a:pPr>
              <a:r>
                <a:rPr lang="it-IT" sz="105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3. </a:t>
              </a:r>
              <a:r>
                <a:rPr lang="it-IT" sz="10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 you debrief your team?</a:t>
              </a:r>
              <a:endPara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04;p5">
              <a:extLst>
                <a:ext uri="{FF2B5EF4-FFF2-40B4-BE49-F238E27FC236}">
                  <a16:creationId xmlns:a16="http://schemas.microsoft.com/office/drawing/2014/main" id="{087459C6-8750-04E9-C1C2-D5067DEBCD58}"/>
                </a:ext>
              </a:extLst>
            </p:cNvPr>
            <p:cNvSpPr/>
            <p:nvPr/>
          </p:nvSpPr>
          <p:spPr>
            <a:xfrm rot="10800000">
              <a:off x="5623627" y="2695564"/>
              <a:ext cx="136406" cy="83396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5;p5">
              <a:extLst>
                <a:ext uri="{FF2B5EF4-FFF2-40B4-BE49-F238E27FC236}">
                  <a16:creationId xmlns:a16="http://schemas.microsoft.com/office/drawing/2014/main" id="{6921BA6A-F0BD-3C7C-2FBB-F079697054BD}"/>
                </a:ext>
              </a:extLst>
            </p:cNvPr>
            <p:cNvSpPr txBox="1"/>
            <p:nvPr/>
          </p:nvSpPr>
          <p:spPr>
            <a:xfrm rot="10800000">
              <a:off x="5623627" y="2695564"/>
              <a:ext cx="136406" cy="83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3175" rIns="12700" bIns="31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06;p5">
              <a:extLst>
                <a:ext uri="{FF2B5EF4-FFF2-40B4-BE49-F238E27FC236}">
                  <a16:creationId xmlns:a16="http://schemas.microsoft.com/office/drawing/2014/main" id="{83EBE25D-955A-D3B1-89CD-B07DC5BD25D4}"/>
                </a:ext>
              </a:extLst>
            </p:cNvPr>
            <p:cNvSpPr/>
            <p:nvPr/>
          </p:nvSpPr>
          <p:spPr>
            <a:xfrm>
              <a:off x="1784081" y="949051"/>
              <a:ext cx="918536" cy="642533"/>
            </a:xfrm>
            <a:prstGeom prst="flowChartAlternateProcess">
              <a:avLst/>
            </a:prstGeom>
            <a:solidFill>
              <a:srgbClr val="A8D0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7;p5">
              <a:extLst>
                <a:ext uri="{FF2B5EF4-FFF2-40B4-BE49-F238E27FC236}">
                  <a16:creationId xmlns:a16="http://schemas.microsoft.com/office/drawing/2014/main" id="{25AFE387-B4CA-5984-728C-8DE6729F23C1}"/>
                </a:ext>
              </a:extLst>
            </p:cNvPr>
            <p:cNvSpPr txBox="1"/>
            <p:nvPr/>
          </p:nvSpPr>
          <p:spPr>
            <a:xfrm>
              <a:off x="1815446" y="980416"/>
              <a:ext cx="855806" cy="579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90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/>
            </a:p>
          </p:txBody>
        </p:sp>
        <p:sp>
          <p:nvSpPr>
            <p:cNvPr id="42" name="Google Shape;208;p5">
              <a:extLst>
                <a:ext uri="{FF2B5EF4-FFF2-40B4-BE49-F238E27FC236}">
                  <a16:creationId xmlns:a16="http://schemas.microsoft.com/office/drawing/2014/main" id="{1A10703A-E653-1970-DFEE-2018C346AA99}"/>
                </a:ext>
              </a:extLst>
            </p:cNvPr>
            <p:cNvSpPr/>
            <p:nvPr/>
          </p:nvSpPr>
          <p:spPr>
            <a:xfrm rot="10800000">
              <a:off x="5331718" y="2695563"/>
              <a:ext cx="46362" cy="109626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9;p5">
              <a:extLst>
                <a:ext uri="{FF2B5EF4-FFF2-40B4-BE49-F238E27FC236}">
                  <a16:creationId xmlns:a16="http://schemas.microsoft.com/office/drawing/2014/main" id="{DED15833-6962-5EA9-7C52-BBA7E475F76A}"/>
                </a:ext>
              </a:extLst>
            </p:cNvPr>
            <p:cNvSpPr txBox="1"/>
            <p:nvPr/>
          </p:nvSpPr>
          <p:spPr>
            <a:xfrm rot="10800000">
              <a:off x="5331718" y="2695563"/>
              <a:ext cx="46362" cy="1096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4425" rIns="17775" bIns="442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Calibri"/>
                <a:buNone/>
              </a:pPr>
              <a:r>
                <a:rPr lang="it-IT" sz="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210;p5">
              <a:extLst>
                <a:ext uri="{FF2B5EF4-FFF2-40B4-BE49-F238E27FC236}">
                  <a16:creationId xmlns:a16="http://schemas.microsoft.com/office/drawing/2014/main" id="{87756BC6-FB98-9E97-215F-A2364A9FBA24}"/>
                </a:ext>
              </a:extLst>
            </p:cNvPr>
            <p:cNvSpPr/>
            <p:nvPr/>
          </p:nvSpPr>
          <p:spPr>
            <a:xfrm>
              <a:off x="1626996" y="1910550"/>
              <a:ext cx="1240997" cy="982767"/>
            </a:xfrm>
            <a:prstGeom prst="roundRect">
              <a:avLst>
                <a:gd name="adj" fmla="val 16667"/>
              </a:avLst>
            </a:prstGeom>
            <a:solidFill>
              <a:srgbClr val="A8D0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11;p5">
              <a:extLst>
                <a:ext uri="{FF2B5EF4-FFF2-40B4-BE49-F238E27FC236}">
                  <a16:creationId xmlns:a16="http://schemas.microsoft.com/office/drawing/2014/main" id="{B649C62B-0BE4-40CF-0F5B-D1DD18B77625}"/>
                </a:ext>
              </a:extLst>
            </p:cNvPr>
            <p:cNvSpPr txBox="1"/>
            <p:nvPr/>
          </p:nvSpPr>
          <p:spPr>
            <a:xfrm>
              <a:off x="1674971" y="1958525"/>
              <a:ext cx="1145047" cy="8868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90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3.1 and 3.2</a:t>
              </a:r>
              <a:endParaRPr/>
            </a:p>
          </p:txBody>
        </p:sp>
        <p:sp>
          <p:nvSpPr>
            <p:cNvPr id="46" name="Google Shape;212;p5">
              <a:extLst>
                <a:ext uri="{FF2B5EF4-FFF2-40B4-BE49-F238E27FC236}">
                  <a16:creationId xmlns:a16="http://schemas.microsoft.com/office/drawing/2014/main" id="{5A65E7E8-F8C2-3414-D340-6AB3C3B2AAD0}"/>
                </a:ext>
              </a:extLst>
            </p:cNvPr>
            <p:cNvSpPr/>
            <p:nvPr/>
          </p:nvSpPr>
          <p:spPr>
            <a:xfrm>
              <a:off x="1617167" y="2548335"/>
              <a:ext cx="1710137" cy="278339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3;p5">
              <a:extLst>
                <a:ext uri="{FF2B5EF4-FFF2-40B4-BE49-F238E27FC236}">
                  <a16:creationId xmlns:a16="http://schemas.microsoft.com/office/drawing/2014/main" id="{D3E12AD5-DC0D-A15B-0216-04D5493D2CF5}"/>
                </a:ext>
              </a:extLst>
            </p:cNvPr>
            <p:cNvSpPr txBox="1"/>
            <p:nvPr/>
          </p:nvSpPr>
          <p:spPr>
            <a:xfrm>
              <a:off x="1617167" y="2548335"/>
              <a:ext cx="1710137" cy="2783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6975" rIns="27925" bIns="69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it-IT" sz="11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Training: debriiefing</a:t>
              </a: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14;p5">
              <a:extLst>
                <a:ext uri="{FF2B5EF4-FFF2-40B4-BE49-F238E27FC236}">
                  <a16:creationId xmlns:a16="http://schemas.microsoft.com/office/drawing/2014/main" id="{371DA323-FB20-F4F7-C108-6E9608612108}"/>
                </a:ext>
              </a:extLst>
            </p:cNvPr>
            <p:cNvSpPr/>
            <p:nvPr/>
          </p:nvSpPr>
          <p:spPr>
            <a:xfrm>
              <a:off x="3687655" y="945344"/>
              <a:ext cx="891172" cy="642533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5;p5">
              <a:extLst>
                <a:ext uri="{FF2B5EF4-FFF2-40B4-BE49-F238E27FC236}">
                  <a16:creationId xmlns:a16="http://schemas.microsoft.com/office/drawing/2014/main" id="{3EA60561-3673-3BAD-1B82-9A741E5038E4}"/>
                </a:ext>
              </a:extLst>
            </p:cNvPr>
            <p:cNvSpPr txBox="1"/>
            <p:nvPr/>
          </p:nvSpPr>
          <p:spPr>
            <a:xfrm>
              <a:off x="3719021" y="976710"/>
              <a:ext cx="828440" cy="579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90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/>
            </a:p>
          </p:txBody>
        </p:sp>
        <p:sp>
          <p:nvSpPr>
            <p:cNvPr id="50" name="Google Shape;216;p5">
              <a:extLst>
                <a:ext uri="{FF2B5EF4-FFF2-40B4-BE49-F238E27FC236}">
                  <a16:creationId xmlns:a16="http://schemas.microsoft.com/office/drawing/2014/main" id="{21A37857-CA73-2880-CBC4-6064D4421552}"/>
                </a:ext>
              </a:extLst>
            </p:cNvPr>
            <p:cNvSpPr/>
            <p:nvPr/>
          </p:nvSpPr>
          <p:spPr>
            <a:xfrm rot="10800000" flipH="1">
              <a:off x="5553751" y="2630677"/>
              <a:ext cx="160822" cy="4636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7;p5">
              <a:extLst>
                <a:ext uri="{FF2B5EF4-FFF2-40B4-BE49-F238E27FC236}">
                  <a16:creationId xmlns:a16="http://schemas.microsoft.com/office/drawing/2014/main" id="{8FDA027F-F312-9FE6-CC34-F5619D6C3144}"/>
                </a:ext>
              </a:extLst>
            </p:cNvPr>
            <p:cNvSpPr txBox="1"/>
            <p:nvPr/>
          </p:nvSpPr>
          <p:spPr>
            <a:xfrm rot="10800000">
              <a:off x="5553751" y="2630677"/>
              <a:ext cx="160822" cy="463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3175" rIns="12700" bIns="31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rPr lang="it-IT" sz="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5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52" name="Google Shape;218;p5">
              <a:extLst>
                <a:ext uri="{FF2B5EF4-FFF2-40B4-BE49-F238E27FC236}">
                  <a16:creationId xmlns:a16="http://schemas.microsoft.com/office/drawing/2014/main" id="{633B9328-11F5-1AA4-2E71-8B10F965E742}"/>
                </a:ext>
              </a:extLst>
            </p:cNvPr>
            <p:cNvSpPr/>
            <p:nvPr/>
          </p:nvSpPr>
          <p:spPr>
            <a:xfrm>
              <a:off x="3571821" y="1911847"/>
              <a:ext cx="1128475" cy="97252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9;p5">
              <a:extLst>
                <a:ext uri="{FF2B5EF4-FFF2-40B4-BE49-F238E27FC236}">
                  <a16:creationId xmlns:a16="http://schemas.microsoft.com/office/drawing/2014/main" id="{552096C8-D5C7-F70D-1828-4BF5BAA8A8D3}"/>
                </a:ext>
              </a:extLst>
            </p:cNvPr>
            <p:cNvSpPr txBox="1"/>
            <p:nvPr/>
          </p:nvSpPr>
          <p:spPr>
            <a:xfrm>
              <a:off x="3619296" y="1959322"/>
              <a:ext cx="1033525" cy="877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90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Please go to the further question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220;p5">
              <a:extLst>
                <a:ext uri="{FF2B5EF4-FFF2-40B4-BE49-F238E27FC236}">
                  <a16:creationId xmlns:a16="http://schemas.microsoft.com/office/drawing/2014/main" id="{F4903054-43BA-7629-853A-20DEFFFCB25D}"/>
                </a:ext>
              </a:extLst>
            </p:cNvPr>
            <p:cNvSpPr/>
            <p:nvPr/>
          </p:nvSpPr>
          <p:spPr>
            <a:xfrm rot="10800000" flipH="1">
              <a:off x="4669637" y="2603874"/>
              <a:ext cx="45714" cy="53602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1;p5">
              <a:extLst>
                <a:ext uri="{FF2B5EF4-FFF2-40B4-BE49-F238E27FC236}">
                  <a16:creationId xmlns:a16="http://schemas.microsoft.com/office/drawing/2014/main" id="{AF77AF20-5754-5C86-F6A8-215CF378F77F}"/>
                </a:ext>
              </a:extLst>
            </p:cNvPr>
            <p:cNvSpPr txBox="1"/>
            <p:nvPr/>
          </p:nvSpPr>
          <p:spPr>
            <a:xfrm rot="10800000">
              <a:off x="4669637" y="2603874"/>
              <a:ext cx="45714" cy="536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6975" rIns="27925" bIns="69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"/>
          <p:cNvSpPr txBox="1">
            <a:spLocks noGrp="1"/>
          </p:cNvSpPr>
          <p:nvPr>
            <p:ph type="title"/>
          </p:nvPr>
        </p:nvSpPr>
        <p:spPr>
          <a:xfrm>
            <a:off x="471488" y="1064099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/>
              <a:t>4 - </a:t>
            </a:r>
            <a:r>
              <a:rPr lang="it-IT" sz="3600"/>
              <a:t>Ethical dilemmas</a:t>
            </a:r>
            <a:br>
              <a:rPr lang="it-IT">
                <a:solidFill>
                  <a:schemeClr val="dk1"/>
                </a:solidFill>
              </a:rPr>
            </a:br>
            <a:endParaRPr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01DA086-AB11-33A1-331A-B2A6EFC8E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" y="1809728"/>
            <a:ext cx="6769100" cy="4318000"/>
          </a:xfrm>
          <a:prstGeom prst="rect">
            <a:avLst/>
          </a:prstGeom>
        </p:spPr>
      </p:pic>
      <p:grpSp>
        <p:nvGrpSpPr>
          <p:cNvPr id="31" name="Google Shape;228;p6">
            <a:extLst>
              <a:ext uri="{FF2B5EF4-FFF2-40B4-BE49-F238E27FC236}">
                <a16:creationId xmlns:a16="http://schemas.microsoft.com/office/drawing/2014/main" id="{A919EECE-3D7A-E773-216C-FD77E6DDAF1B}"/>
              </a:ext>
            </a:extLst>
          </p:cNvPr>
          <p:cNvGrpSpPr/>
          <p:nvPr/>
        </p:nvGrpSpPr>
        <p:grpSpPr>
          <a:xfrm>
            <a:off x="1410609" y="2521878"/>
            <a:ext cx="4231266" cy="2893699"/>
            <a:chOff x="1200379" y="286"/>
            <a:chExt cx="4231266" cy="2893699"/>
          </a:xfrm>
        </p:grpSpPr>
        <p:sp>
          <p:nvSpPr>
            <p:cNvPr id="32" name="Google Shape;229;p6">
              <a:extLst>
                <a:ext uri="{FF2B5EF4-FFF2-40B4-BE49-F238E27FC236}">
                  <a16:creationId xmlns:a16="http://schemas.microsoft.com/office/drawing/2014/main" id="{752AD084-0BAC-E143-EA81-64FF7B7C1510}"/>
                </a:ext>
              </a:extLst>
            </p:cNvPr>
            <p:cNvSpPr/>
            <p:nvPr/>
          </p:nvSpPr>
          <p:spPr>
            <a:xfrm>
              <a:off x="4270449" y="1601484"/>
              <a:ext cx="91440" cy="3076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60788"/>
                  </a:lnTo>
                  <a:lnTo>
                    <a:pt x="71791" y="60788"/>
                  </a:lnTo>
                  <a:lnTo>
                    <a:pt x="71791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3" name="Google Shape;230;p6">
              <a:extLst>
                <a:ext uri="{FF2B5EF4-FFF2-40B4-BE49-F238E27FC236}">
                  <a16:creationId xmlns:a16="http://schemas.microsoft.com/office/drawing/2014/main" id="{30BD6039-C16A-6629-5B03-F07C3C6EBF82}"/>
                </a:ext>
              </a:extLst>
            </p:cNvPr>
            <p:cNvSpPr/>
            <p:nvPr/>
          </p:nvSpPr>
          <p:spPr>
            <a:xfrm>
              <a:off x="3181870" y="650943"/>
              <a:ext cx="1134298" cy="2998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59249"/>
                  </a:lnTo>
                  <a:lnTo>
                    <a:pt x="120000" y="59249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4" name="Google Shape;231;p6">
              <a:extLst>
                <a:ext uri="{FF2B5EF4-FFF2-40B4-BE49-F238E27FC236}">
                  <a16:creationId xmlns:a16="http://schemas.microsoft.com/office/drawing/2014/main" id="{AEB6F193-DDFE-FC20-25A7-2F20619EBB56}"/>
                </a:ext>
              </a:extLst>
            </p:cNvPr>
            <p:cNvSpPr/>
            <p:nvPr/>
          </p:nvSpPr>
          <p:spPr>
            <a:xfrm>
              <a:off x="2188601" y="1605239"/>
              <a:ext cx="91440" cy="3036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60000"/>
                  </a:lnTo>
                  <a:lnTo>
                    <a:pt x="61302" y="60000"/>
                  </a:lnTo>
                  <a:lnTo>
                    <a:pt x="61302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5" name="Google Shape;232;p6">
              <a:extLst>
                <a:ext uri="{FF2B5EF4-FFF2-40B4-BE49-F238E27FC236}">
                  <a16:creationId xmlns:a16="http://schemas.microsoft.com/office/drawing/2014/main" id="{D2865862-1604-AD35-413C-702033D3D274}"/>
                </a:ext>
              </a:extLst>
            </p:cNvPr>
            <p:cNvSpPr/>
            <p:nvPr/>
          </p:nvSpPr>
          <p:spPr>
            <a:xfrm>
              <a:off x="2234321" y="650943"/>
              <a:ext cx="947549" cy="3036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6" name="Google Shape;233;p6">
              <a:extLst>
                <a:ext uri="{FF2B5EF4-FFF2-40B4-BE49-F238E27FC236}">
                  <a16:creationId xmlns:a16="http://schemas.microsoft.com/office/drawing/2014/main" id="{FBB5577D-B2F8-3BFE-B576-99B8326E0F05}"/>
                </a:ext>
              </a:extLst>
            </p:cNvPr>
            <p:cNvSpPr/>
            <p:nvPr/>
          </p:nvSpPr>
          <p:spPr>
            <a:xfrm>
              <a:off x="2432326" y="286"/>
              <a:ext cx="1499088" cy="650656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4;p6">
              <a:extLst>
                <a:ext uri="{FF2B5EF4-FFF2-40B4-BE49-F238E27FC236}">
                  <a16:creationId xmlns:a16="http://schemas.microsoft.com/office/drawing/2014/main" id="{5A473606-AF91-5057-FEAA-519A8CF721CC}"/>
                </a:ext>
              </a:extLst>
            </p:cNvPr>
            <p:cNvSpPr txBox="1"/>
            <p:nvPr/>
          </p:nvSpPr>
          <p:spPr>
            <a:xfrm>
              <a:off x="2464088" y="32048"/>
              <a:ext cx="1435564" cy="587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91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None/>
              </a:pPr>
              <a:r>
                <a:rPr lang="it-IT" sz="10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Do </a:t>
              </a:r>
              <a:r>
                <a:rPr lang="it-IT" sz="105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you</a:t>
              </a:r>
              <a:r>
                <a:rPr lang="it-IT" sz="10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support </a:t>
              </a:r>
              <a:r>
                <a:rPr lang="it-IT" sz="105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your</a:t>
              </a:r>
              <a:r>
                <a:rPr lang="it-IT" sz="10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team to </a:t>
              </a:r>
              <a:r>
                <a:rPr lang="it-IT" sz="105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manage</a:t>
              </a:r>
              <a:r>
                <a:rPr lang="it-IT" sz="10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05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ethical</a:t>
              </a:r>
              <a:r>
                <a:rPr lang="it-IT" sz="10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05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dilemmas</a:t>
              </a:r>
              <a:r>
                <a:rPr lang="it-IT" sz="10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0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35;p6">
              <a:extLst>
                <a:ext uri="{FF2B5EF4-FFF2-40B4-BE49-F238E27FC236}">
                  <a16:creationId xmlns:a16="http://schemas.microsoft.com/office/drawing/2014/main" id="{5533A4E4-E972-8AA4-A07E-7D81ADC2EC60}"/>
                </a:ext>
              </a:extLst>
            </p:cNvPr>
            <p:cNvSpPr/>
            <p:nvPr/>
          </p:nvSpPr>
          <p:spPr>
            <a:xfrm rot="10800000" flipH="1">
              <a:off x="5275764" y="2462746"/>
              <a:ext cx="76547" cy="47012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6;p6">
              <a:extLst>
                <a:ext uri="{FF2B5EF4-FFF2-40B4-BE49-F238E27FC236}">
                  <a16:creationId xmlns:a16="http://schemas.microsoft.com/office/drawing/2014/main" id="{BA7505C5-9382-B5DB-10F3-22D08FA9B2D8}"/>
                </a:ext>
              </a:extLst>
            </p:cNvPr>
            <p:cNvSpPr txBox="1"/>
            <p:nvPr/>
          </p:nvSpPr>
          <p:spPr>
            <a:xfrm rot="10800000">
              <a:off x="5275764" y="2462746"/>
              <a:ext cx="76547" cy="47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3175" rIns="12700" bIns="31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37;p6">
              <a:extLst>
                <a:ext uri="{FF2B5EF4-FFF2-40B4-BE49-F238E27FC236}">
                  <a16:creationId xmlns:a16="http://schemas.microsoft.com/office/drawing/2014/main" id="{F4405955-95EC-47A0-1637-0B27EDE5DC37}"/>
                </a:ext>
              </a:extLst>
            </p:cNvPr>
            <p:cNvSpPr/>
            <p:nvPr/>
          </p:nvSpPr>
          <p:spPr>
            <a:xfrm>
              <a:off x="1769247" y="954582"/>
              <a:ext cx="930148" cy="650656"/>
            </a:xfrm>
            <a:prstGeom prst="flowChartAlternateProcess">
              <a:avLst/>
            </a:prstGeom>
            <a:solidFill>
              <a:srgbClr val="A8D0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8;p6">
              <a:extLst>
                <a:ext uri="{FF2B5EF4-FFF2-40B4-BE49-F238E27FC236}">
                  <a16:creationId xmlns:a16="http://schemas.microsoft.com/office/drawing/2014/main" id="{CCCCBF49-2879-4F8F-BDCA-6DF1134E584F}"/>
                </a:ext>
              </a:extLst>
            </p:cNvPr>
            <p:cNvSpPr txBox="1"/>
            <p:nvPr/>
          </p:nvSpPr>
          <p:spPr>
            <a:xfrm>
              <a:off x="1801009" y="986344"/>
              <a:ext cx="866624" cy="587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91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/>
            </a:p>
          </p:txBody>
        </p:sp>
        <p:sp>
          <p:nvSpPr>
            <p:cNvPr id="42" name="Google Shape;239;p6">
              <a:extLst>
                <a:ext uri="{FF2B5EF4-FFF2-40B4-BE49-F238E27FC236}">
                  <a16:creationId xmlns:a16="http://schemas.microsoft.com/office/drawing/2014/main" id="{1D89E49B-BC6B-4F4D-3F29-CB47BD2A44AE}"/>
                </a:ext>
              </a:extLst>
            </p:cNvPr>
            <p:cNvSpPr/>
            <p:nvPr/>
          </p:nvSpPr>
          <p:spPr>
            <a:xfrm rot="10800000" flipH="1">
              <a:off x="4950507" y="2610586"/>
              <a:ext cx="104472" cy="4689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40;p6">
              <a:extLst>
                <a:ext uri="{FF2B5EF4-FFF2-40B4-BE49-F238E27FC236}">
                  <a16:creationId xmlns:a16="http://schemas.microsoft.com/office/drawing/2014/main" id="{6D1FC7A2-8901-4CD7-85A3-65EF5DFFC9F4}"/>
                </a:ext>
              </a:extLst>
            </p:cNvPr>
            <p:cNvSpPr txBox="1"/>
            <p:nvPr/>
          </p:nvSpPr>
          <p:spPr>
            <a:xfrm rot="10800000">
              <a:off x="4950507" y="2610586"/>
              <a:ext cx="104472" cy="46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3175" rIns="12700" bIns="31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rPr lang="it-IT" sz="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241;p6">
              <a:extLst>
                <a:ext uri="{FF2B5EF4-FFF2-40B4-BE49-F238E27FC236}">
                  <a16:creationId xmlns:a16="http://schemas.microsoft.com/office/drawing/2014/main" id="{B45E54F4-4D5D-0EEF-7A68-D62A265FA5F0}"/>
                </a:ext>
              </a:extLst>
            </p:cNvPr>
            <p:cNvSpPr/>
            <p:nvPr/>
          </p:nvSpPr>
          <p:spPr>
            <a:xfrm>
              <a:off x="1606971" y="1908878"/>
              <a:ext cx="1256686" cy="904327"/>
            </a:xfrm>
            <a:prstGeom prst="roundRect">
              <a:avLst>
                <a:gd name="adj" fmla="val 16667"/>
              </a:avLst>
            </a:prstGeom>
            <a:solidFill>
              <a:srgbClr val="A8D0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42;p6">
              <a:extLst>
                <a:ext uri="{FF2B5EF4-FFF2-40B4-BE49-F238E27FC236}">
                  <a16:creationId xmlns:a16="http://schemas.microsoft.com/office/drawing/2014/main" id="{E628D8BA-FF86-77DB-BE87-9ED11D68198B}"/>
                </a:ext>
              </a:extLst>
            </p:cNvPr>
            <p:cNvSpPr txBox="1"/>
            <p:nvPr/>
          </p:nvSpPr>
          <p:spPr>
            <a:xfrm>
              <a:off x="1651117" y="1953024"/>
              <a:ext cx="1168394" cy="816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91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4</a:t>
              </a:r>
              <a:endParaRPr/>
            </a:p>
          </p:txBody>
        </p:sp>
        <p:sp>
          <p:nvSpPr>
            <p:cNvPr id="46" name="Google Shape;243;p6">
              <a:extLst>
                <a:ext uri="{FF2B5EF4-FFF2-40B4-BE49-F238E27FC236}">
                  <a16:creationId xmlns:a16="http://schemas.microsoft.com/office/drawing/2014/main" id="{BF72FF19-FEA3-CFC7-5859-9C4C78CADC45}"/>
                </a:ext>
              </a:extLst>
            </p:cNvPr>
            <p:cNvSpPr/>
            <p:nvPr/>
          </p:nvSpPr>
          <p:spPr>
            <a:xfrm>
              <a:off x="1200379" y="2535554"/>
              <a:ext cx="2067884" cy="229336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44;p6">
              <a:extLst>
                <a:ext uri="{FF2B5EF4-FFF2-40B4-BE49-F238E27FC236}">
                  <a16:creationId xmlns:a16="http://schemas.microsoft.com/office/drawing/2014/main" id="{AAC5E867-17FD-0901-2F33-C9A7F3D648F9}"/>
                </a:ext>
              </a:extLst>
            </p:cNvPr>
            <p:cNvSpPr txBox="1"/>
            <p:nvPr/>
          </p:nvSpPr>
          <p:spPr>
            <a:xfrm>
              <a:off x="1200379" y="2535554"/>
              <a:ext cx="2067884" cy="229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6350" rIns="25400" bIns="63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rPr lang="it-IT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Exercise: </a:t>
              </a:r>
              <a:r>
                <a:rPr lang="it-IT" sz="10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Verify the dilemmas </a:t>
              </a:r>
              <a:endPara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45;p6">
              <a:extLst>
                <a:ext uri="{FF2B5EF4-FFF2-40B4-BE49-F238E27FC236}">
                  <a16:creationId xmlns:a16="http://schemas.microsoft.com/office/drawing/2014/main" id="{9C9A1689-910C-5025-A45B-247652E9E0DF}"/>
                </a:ext>
              </a:extLst>
            </p:cNvPr>
            <p:cNvSpPr/>
            <p:nvPr/>
          </p:nvSpPr>
          <p:spPr>
            <a:xfrm>
              <a:off x="3864950" y="950828"/>
              <a:ext cx="902438" cy="650656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46;p6">
              <a:extLst>
                <a:ext uri="{FF2B5EF4-FFF2-40B4-BE49-F238E27FC236}">
                  <a16:creationId xmlns:a16="http://schemas.microsoft.com/office/drawing/2014/main" id="{60C319F9-21EA-E993-6A58-9910FC87E088}"/>
                </a:ext>
              </a:extLst>
            </p:cNvPr>
            <p:cNvSpPr txBox="1"/>
            <p:nvPr/>
          </p:nvSpPr>
          <p:spPr>
            <a:xfrm>
              <a:off x="3896712" y="982590"/>
              <a:ext cx="838914" cy="587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91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/>
            </a:p>
          </p:txBody>
        </p:sp>
        <p:sp>
          <p:nvSpPr>
            <p:cNvPr id="50" name="Google Shape;247;p6">
              <a:extLst>
                <a:ext uri="{FF2B5EF4-FFF2-40B4-BE49-F238E27FC236}">
                  <a16:creationId xmlns:a16="http://schemas.microsoft.com/office/drawing/2014/main" id="{26CBEA22-C73D-ADDE-6059-6BC21A575C71}"/>
                </a:ext>
              </a:extLst>
            </p:cNvPr>
            <p:cNvSpPr/>
            <p:nvPr/>
          </p:nvSpPr>
          <p:spPr>
            <a:xfrm flipH="1">
              <a:off x="5384754" y="2494168"/>
              <a:ext cx="46891" cy="4689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48;p6">
              <a:extLst>
                <a:ext uri="{FF2B5EF4-FFF2-40B4-BE49-F238E27FC236}">
                  <a16:creationId xmlns:a16="http://schemas.microsoft.com/office/drawing/2014/main" id="{3162C5B4-CEE6-07E1-BF07-DAFBA200BC03}"/>
                </a:ext>
              </a:extLst>
            </p:cNvPr>
            <p:cNvSpPr txBox="1"/>
            <p:nvPr/>
          </p:nvSpPr>
          <p:spPr>
            <a:xfrm>
              <a:off x="5384754" y="2494168"/>
              <a:ext cx="46891" cy="46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3175" rIns="12700" bIns="31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rPr lang="it-IT" sz="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5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52" name="Google Shape;249;p6">
              <a:extLst>
                <a:ext uri="{FF2B5EF4-FFF2-40B4-BE49-F238E27FC236}">
                  <a16:creationId xmlns:a16="http://schemas.microsoft.com/office/drawing/2014/main" id="{D72C5433-86CD-E664-85FF-B39472B5BCC2}"/>
                </a:ext>
              </a:extLst>
            </p:cNvPr>
            <p:cNvSpPr/>
            <p:nvPr/>
          </p:nvSpPr>
          <p:spPr>
            <a:xfrm>
              <a:off x="3753783" y="1909165"/>
              <a:ext cx="1142742" cy="98482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0;p6">
              <a:extLst>
                <a:ext uri="{FF2B5EF4-FFF2-40B4-BE49-F238E27FC236}">
                  <a16:creationId xmlns:a16="http://schemas.microsoft.com/office/drawing/2014/main" id="{394B2E7D-BF09-D847-D2E9-B557CA343B6C}"/>
                </a:ext>
              </a:extLst>
            </p:cNvPr>
            <p:cNvSpPr txBox="1"/>
            <p:nvPr/>
          </p:nvSpPr>
          <p:spPr>
            <a:xfrm>
              <a:off x="3801858" y="1957240"/>
              <a:ext cx="1046592" cy="888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91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Please go to the further question</a:t>
              </a:r>
              <a:endPara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251;p6">
              <a:extLst>
                <a:ext uri="{FF2B5EF4-FFF2-40B4-BE49-F238E27FC236}">
                  <a16:creationId xmlns:a16="http://schemas.microsoft.com/office/drawing/2014/main" id="{ECAC12A6-5AF8-46EC-F140-3BA5FDD6203F}"/>
                </a:ext>
              </a:extLst>
            </p:cNvPr>
            <p:cNvSpPr/>
            <p:nvPr/>
          </p:nvSpPr>
          <p:spPr>
            <a:xfrm>
              <a:off x="3463829" y="2143963"/>
              <a:ext cx="110262" cy="45719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2;p6">
              <a:extLst>
                <a:ext uri="{FF2B5EF4-FFF2-40B4-BE49-F238E27FC236}">
                  <a16:creationId xmlns:a16="http://schemas.microsoft.com/office/drawing/2014/main" id="{CBC6A0E5-8FE7-C044-4C4E-7F0A97A49683}"/>
                </a:ext>
              </a:extLst>
            </p:cNvPr>
            <p:cNvSpPr txBox="1"/>
            <p:nvPr/>
          </p:nvSpPr>
          <p:spPr>
            <a:xfrm>
              <a:off x="3463829" y="2143963"/>
              <a:ext cx="110262" cy="45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6350" rIns="25400" bIns="63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"/>
          <p:cNvSpPr txBox="1">
            <a:spLocks noGrp="1"/>
          </p:cNvSpPr>
          <p:nvPr>
            <p:ph type="title"/>
          </p:nvPr>
        </p:nvSpPr>
        <p:spPr>
          <a:xfrm>
            <a:off x="551855" y="1064099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>
                <a:solidFill>
                  <a:schemeClr val="dk1"/>
                </a:solidFill>
              </a:rPr>
              <a:t>5 - </a:t>
            </a:r>
            <a:r>
              <a:rPr lang="it-IT" sz="3600"/>
              <a:t>Reinforce your member resources</a:t>
            </a:r>
            <a:br>
              <a:rPr lang="it-IT" sz="3600"/>
            </a:br>
            <a:br>
              <a:rPr lang="it-IT">
                <a:solidFill>
                  <a:schemeClr val="dk1"/>
                </a:solidFill>
              </a:rPr>
            </a:br>
            <a:endParaRPr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FF92A0B-76CE-380A-01A2-373F449AC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1720437"/>
            <a:ext cx="6819900" cy="4343400"/>
          </a:xfrm>
          <a:prstGeom prst="rect">
            <a:avLst/>
          </a:prstGeom>
        </p:spPr>
      </p:pic>
      <p:grpSp>
        <p:nvGrpSpPr>
          <p:cNvPr id="31" name="Google Shape;259;p7">
            <a:extLst>
              <a:ext uri="{FF2B5EF4-FFF2-40B4-BE49-F238E27FC236}">
                <a16:creationId xmlns:a16="http://schemas.microsoft.com/office/drawing/2014/main" id="{2A2FBCBE-DEEA-AF01-525F-BAB679FC9B0E}"/>
              </a:ext>
            </a:extLst>
          </p:cNvPr>
          <p:cNvGrpSpPr/>
          <p:nvPr/>
        </p:nvGrpSpPr>
        <p:grpSpPr>
          <a:xfrm>
            <a:off x="869838" y="2352683"/>
            <a:ext cx="4908255" cy="2893699"/>
            <a:chOff x="398351" y="286"/>
            <a:chExt cx="4908255" cy="2893699"/>
          </a:xfrm>
        </p:grpSpPr>
        <p:sp>
          <p:nvSpPr>
            <p:cNvPr id="32" name="Google Shape;260;p7">
              <a:extLst>
                <a:ext uri="{FF2B5EF4-FFF2-40B4-BE49-F238E27FC236}">
                  <a16:creationId xmlns:a16="http://schemas.microsoft.com/office/drawing/2014/main" id="{8F36E363-B641-C6BB-DF6B-A57B710C5DFC}"/>
                </a:ext>
              </a:extLst>
            </p:cNvPr>
            <p:cNvSpPr/>
            <p:nvPr/>
          </p:nvSpPr>
          <p:spPr>
            <a:xfrm>
              <a:off x="3927205" y="1601484"/>
              <a:ext cx="91440" cy="3076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5804" y="0"/>
                  </a:moveTo>
                  <a:lnTo>
                    <a:pt x="65804" y="60788"/>
                  </a:lnTo>
                  <a:lnTo>
                    <a:pt x="60000" y="60788"/>
                  </a:ln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3" name="Google Shape;261;p7">
              <a:extLst>
                <a:ext uri="{FF2B5EF4-FFF2-40B4-BE49-F238E27FC236}">
                  <a16:creationId xmlns:a16="http://schemas.microsoft.com/office/drawing/2014/main" id="{959FC488-4498-796A-3ED4-165E7E42FDCC}"/>
                </a:ext>
              </a:extLst>
            </p:cNvPr>
            <p:cNvSpPr/>
            <p:nvPr/>
          </p:nvSpPr>
          <p:spPr>
            <a:xfrm>
              <a:off x="3012460" y="650943"/>
              <a:ext cx="964888" cy="2998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59249"/>
                  </a:lnTo>
                  <a:lnTo>
                    <a:pt x="120000" y="59249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4" name="Google Shape;262;p7">
              <a:extLst>
                <a:ext uri="{FF2B5EF4-FFF2-40B4-BE49-F238E27FC236}">
                  <a16:creationId xmlns:a16="http://schemas.microsoft.com/office/drawing/2014/main" id="{E2474B3E-3AE5-9E5D-3070-4F20D9E1C670}"/>
                </a:ext>
              </a:extLst>
            </p:cNvPr>
            <p:cNvSpPr/>
            <p:nvPr/>
          </p:nvSpPr>
          <p:spPr>
            <a:xfrm>
              <a:off x="2188601" y="1605239"/>
              <a:ext cx="91440" cy="3103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61307"/>
                  </a:lnTo>
                  <a:lnTo>
                    <a:pt x="63349" y="61307"/>
                  </a:lnTo>
                  <a:lnTo>
                    <a:pt x="63349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5" name="Google Shape;263;p7">
              <a:extLst>
                <a:ext uri="{FF2B5EF4-FFF2-40B4-BE49-F238E27FC236}">
                  <a16:creationId xmlns:a16="http://schemas.microsoft.com/office/drawing/2014/main" id="{8C9960CC-BA26-B588-BBF9-C36E58F33BFD}"/>
                </a:ext>
              </a:extLst>
            </p:cNvPr>
            <p:cNvSpPr/>
            <p:nvPr/>
          </p:nvSpPr>
          <p:spPr>
            <a:xfrm>
              <a:off x="2234321" y="650943"/>
              <a:ext cx="778138" cy="3036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6" name="Google Shape;264;p7">
              <a:extLst>
                <a:ext uri="{FF2B5EF4-FFF2-40B4-BE49-F238E27FC236}">
                  <a16:creationId xmlns:a16="http://schemas.microsoft.com/office/drawing/2014/main" id="{928CF6BD-04FE-19B9-2AB7-18F0A7183826}"/>
                </a:ext>
              </a:extLst>
            </p:cNvPr>
            <p:cNvSpPr/>
            <p:nvPr/>
          </p:nvSpPr>
          <p:spPr>
            <a:xfrm>
              <a:off x="2262916" y="286"/>
              <a:ext cx="1499088" cy="650656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5;p7">
              <a:extLst>
                <a:ext uri="{FF2B5EF4-FFF2-40B4-BE49-F238E27FC236}">
                  <a16:creationId xmlns:a16="http://schemas.microsoft.com/office/drawing/2014/main" id="{2363753A-2310-1DDA-F302-02AD7E102598}"/>
                </a:ext>
              </a:extLst>
            </p:cNvPr>
            <p:cNvSpPr txBox="1"/>
            <p:nvPr/>
          </p:nvSpPr>
          <p:spPr>
            <a:xfrm>
              <a:off x="2294678" y="32048"/>
              <a:ext cx="1435564" cy="587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91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50"/>
                <a:buFont typeface="Calibri"/>
                <a:buNone/>
              </a:pPr>
              <a:r>
                <a:rPr lang="it-IT" sz="105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5. D</a:t>
              </a:r>
              <a:r>
                <a:rPr lang="it-IT" sz="10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 </a:t>
              </a:r>
              <a:r>
                <a:rPr lang="it-IT" sz="105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you</a:t>
              </a:r>
              <a:r>
                <a:rPr lang="it-IT" sz="10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05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reinforce</a:t>
              </a:r>
              <a:r>
                <a:rPr lang="it-IT" sz="10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05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your</a:t>
              </a:r>
              <a:r>
                <a:rPr lang="it-IT" sz="10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05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member</a:t>
              </a:r>
              <a:r>
                <a:rPr lang="it-IT" sz="10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05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resilience</a:t>
              </a:r>
              <a:r>
                <a:rPr lang="it-IT" sz="10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0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66;p7">
              <a:extLst>
                <a:ext uri="{FF2B5EF4-FFF2-40B4-BE49-F238E27FC236}">
                  <a16:creationId xmlns:a16="http://schemas.microsoft.com/office/drawing/2014/main" id="{44ADB16F-414E-1904-07F7-1AA4C66EE5E1}"/>
                </a:ext>
              </a:extLst>
            </p:cNvPr>
            <p:cNvSpPr/>
            <p:nvPr/>
          </p:nvSpPr>
          <p:spPr>
            <a:xfrm rot="10800000">
              <a:off x="5256242" y="2657615"/>
              <a:ext cx="50364" cy="4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7;p7">
              <a:extLst>
                <a:ext uri="{FF2B5EF4-FFF2-40B4-BE49-F238E27FC236}">
                  <a16:creationId xmlns:a16="http://schemas.microsoft.com/office/drawing/2014/main" id="{19C1D54C-7426-A119-5410-240672DF66F7}"/>
                </a:ext>
              </a:extLst>
            </p:cNvPr>
            <p:cNvSpPr txBox="1"/>
            <p:nvPr/>
          </p:nvSpPr>
          <p:spPr>
            <a:xfrm rot="10800000">
              <a:off x="5256242" y="2657615"/>
              <a:ext cx="50364" cy="4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3175" rIns="12700" bIns="31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68;p7">
              <a:extLst>
                <a:ext uri="{FF2B5EF4-FFF2-40B4-BE49-F238E27FC236}">
                  <a16:creationId xmlns:a16="http://schemas.microsoft.com/office/drawing/2014/main" id="{E8FBBABC-0E1C-336D-02E1-F7C4C0FA8640}"/>
                </a:ext>
              </a:extLst>
            </p:cNvPr>
            <p:cNvSpPr/>
            <p:nvPr/>
          </p:nvSpPr>
          <p:spPr>
            <a:xfrm>
              <a:off x="1769247" y="954582"/>
              <a:ext cx="930148" cy="650656"/>
            </a:xfrm>
            <a:prstGeom prst="flowChartAlternateProcess">
              <a:avLst/>
            </a:prstGeom>
            <a:solidFill>
              <a:srgbClr val="A8D0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;p7">
              <a:extLst>
                <a:ext uri="{FF2B5EF4-FFF2-40B4-BE49-F238E27FC236}">
                  <a16:creationId xmlns:a16="http://schemas.microsoft.com/office/drawing/2014/main" id="{EB16E6AA-3077-7660-5D2F-ECD5E91410F4}"/>
                </a:ext>
              </a:extLst>
            </p:cNvPr>
            <p:cNvSpPr txBox="1"/>
            <p:nvPr/>
          </p:nvSpPr>
          <p:spPr>
            <a:xfrm>
              <a:off x="1801009" y="986344"/>
              <a:ext cx="866624" cy="587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91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/>
            </a:p>
          </p:txBody>
        </p:sp>
        <p:sp>
          <p:nvSpPr>
            <p:cNvPr id="42" name="Google Shape;270;p7">
              <a:extLst>
                <a:ext uri="{FF2B5EF4-FFF2-40B4-BE49-F238E27FC236}">
                  <a16:creationId xmlns:a16="http://schemas.microsoft.com/office/drawing/2014/main" id="{B4550583-C7D5-8EC1-C4CE-CD578402A419}"/>
                </a:ext>
              </a:extLst>
            </p:cNvPr>
            <p:cNvSpPr/>
            <p:nvPr/>
          </p:nvSpPr>
          <p:spPr>
            <a:xfrm rot="10800000">
              <a:off x="572361" y="1158652"/>
              <a:ext cx="75359" cy="70884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1;p7">
              <a:extLst>
                <a:ext uri="{FF2B5EF4-FFF2-40B4-BE49-F238E27FC236}">
                  <a16:creationId xmlns:a16="http://schemas.microsoft.com/office/drawing/2014/main" id="{1361F55B-3477-E2B4-989D-09415A813A9A}"/>
                </a:ext>
              </a:extLst>
            </p:cNvPr>
            <p:cNvSpPr txBox="1"/>
            <p:nvPr/>
          </p:nvSpPr>
          <p:spPr>
            <a:xfrm rot="10800000">
              <a:off x="572361" y="1158652"/>
              <a:ext cx="75359" cy="708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3175" rIns="12700" bIns="31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rPr lang="it-IT" sz="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5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44" name="Google Shape;272;p7">
              <a:extLst>
                <a:ext uri="{FF2B5EF4-FFF2-40B4-BE49-F238E27FC236}">
                  <a16:creationId xmlns:a16="http://schemas.microsoft.com/office/drawing/2014/main" id="{22F40DA6-488F-6B45-3E56-9B5DC6A3D9BF}"/>
                </a:ext>
              </a:extLst>
            </p:cNvPr>
            <p:cNvSpPr/>
            <p:nvPr/>
          </p:nvSpPr>
          <p:spPr>
            <a:xfrm>
              <a:off x="1677007" y="1915639"/>
              <a:ext cx="1119732" cy="978346"/>
            </a:xfrm>
            <a:prstGeom prst="flowChartAlternateProcess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3;p7">
              <a:extLst>
                <a:ext uri="{FF2B5EF4-FFF2-40B4-BE49-F238E27FC236}">
                  <a16:creationId xmlns:a16="http://schemas.microsoft.com/office/drawing/2014/main" id="{9BF5CCA9-475E-DA9B-3981-E66F27A0D0F9}"/>
                </a:ext>
              </a:extLst>
            </p:cNvPr>
            <p:cNvSpPr txBox="1"/>
            <p:nvPr/>
          </p:nvSpPr>
          <p:spPr>
            <a:xfrm>
              <a:off x="1724765" y="1963397"/>
              <a:ext cx="1024216" cy="882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91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Activity 5</a:t>
              </a:r>
              <a:endParaRPr/>
            </a:p>
          </p:txBody>
        </p:sp>
        <p:sp>
          <p:nvSpPr>
            <p:cNvPr id="46" name="Google Shape;274;p7">
              <a:extLst>
                <a:ext uri="{FF2B5EF4-FFF2-40B4-BE49-F238E27FC236}">
                  <a16:creationId xmlns:a16="http://schemas.microsoft.com/office/drawing/2014/main" id="{1BADF6E0-8213-7C1C-C4F9-817C4AD1CA57}"/>
                </a:ext>
              </a:extLst>
            </p:cNvPr>
            <p:cNvSpPr/>
            <p:nvPr/>
          </p:nvSpPr>
          <p:spPr>
            <a:xfrm>
              <a:off x="1800970" y="2583750"/>
              <a:ext cx="1283750" cy="229269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5;p7">
              <a:extLst>
                <a:ext uri="{FF2B5EF4-FFF2-40B4-BE49-F238E27FC236}">
                  <a16:creationId xmlns:a16="http://schemas.microsoft.com/office/drawing/2014/main" id="{73B61133-D615-2770-60D2-FD860364B2CC}"/>
                </a:ext>
              </a:extLst>
            </p:cNvPr>
            <p:cNvSpPr txBox="1"/>
            <p:nvPr/>
          </p:nvSpPr>
          <p:spPr>
            <a:xfrm>
              <a:off x="1800970" y="2583750"/>
              <a:ext cx="1283750" cy="2292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5700" rIns="22850" bIns="57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r>
                <a:rPr lang="it-IT" sz="9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Training: Four Elements</a:t>
              </a:r>
              <a:endParaRPr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76;p7">
              <a:extLst>
                <a:ext uri="{FF2B5EF4-FFF2-40B4-BE49-F238E27FC236}">
                  <a16:creationId xmlns:a16="http://schemas.microsoft.com/office/drawing/2014/main" id="{B5A9588B-27FB-01C8-5DFA-84EFF9907422}"/>
                </a:ext>
              </a:extLst>
            </p:cNvPr>
            <p:cNvSpPr/>
            <p:nvPr/>
          </p:nvSpPr>
          <p:spPr>
            <a:xfrm>
              <a:off x="3526129" y="950828"/>
              <a:ext cx="902438" cy="650656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7;p7">
              <a:extLst>
                <a:ext uri="{FF2B5EF4-FFF2-40B4-BE49-F238E27FC236}">
                  <a16:creationId xmlns:a16="http://schemas.microsoft.com/office/drawing/2014/main" id="{7FF8BD36-65D1-3190-9F7D-50CA2D00A061}"/>
                </a:ext>
              </a:extLst>
            </p:cNvPr>
            <p:cNvSpPr txBox="1"/>
            <p:nvPr/>
          </p:nvSpPr>
          <p:spPr>
            <a:xfrm>
              <a:off x="3557891" y="982590"/>
              <a:ext cx="838914" cy="587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91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/>
            </a:p>
          </p:txBody>
        </p:sp>
        <p:sp>
          <p:nvSpPr>
            <p:cNvPr id="50" name="Google Shape;278;p7">
              <a:extLst>
                <a:ext uri="{FF2B5EF4-FFF2-40B4-BE49-F238E27FC236}">
                  <a16:creationId xmlns:a16="http://schemas.microsoft.com/office/drawing/2014/main" id="{4DD68B34-A6A2-9884-B5D6-B0265D1A3ACE}"/>
                </a:ext>
              </a:extLst>
            </p:cNvPr>
            <p:cNvSpPr/>
            <p:nvPr/>
          </p:nvSpPr>
          <p:spPr>
            <a:xfrm rot="10800000" flipH="1">
              <a:off x="398351" y="2022025"/>
              <a:ext cx="122161" cy="46771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9;p7">
              <a:extLst>
                <a:ext uri="{FF2B5EF4-FFF2-40B4-BE49-F238E27FC236}">
                  <a16:creationId xmlns:a16="http://schemas.microsoft.com/office/drawing/2014/main" id="{5255AC97-B547-57AB-279C-68CBB475BE03}"/>
                </a:ext>
              </a:extLst>
            </p:cNvPr>
            <p:cNvSpPr txBox="1"/>
            <p:nvPr/>
          </p:nvSpPr>
          <p:spPr>
            <a:xfrm rot="10800000">
              <a:off x="398351" y="2022025"/>
              <a:ext cx="122161" cy="467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3175" rIns="12700" bIns="31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rPr lang="it-IT" sz="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280;p7">
              <a:extLst>
                <a:ext uri="{FF2B5EF4-FFF2-40B4-BE49-F238E27FC236}">
                  <a16:creationId xmlns:a16="http://schemas.microsoft.com/office/drawing/2014/main" id="{3231E865-A691-8628-BDC7-CD018B27449F}"/>
                </a:ext>
              </a:extLst>
            </p:cNvPr>
            <p:cNvSpPr/>
            <p:nvPr/>
          </p:nvSpPr>
          <p:spPr>
            <a:xfrm>
              <a:off x="3401554" y="1909165"/>
              <a:ext cx="1142742" cy="98482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81;p7">
              <a:extLst>
                <a:ext uri="{FF2B5EF4-FFF2-40B4-BE49-F238E27FC236}">
                  <a16:creationId xmlns:a16="http://schemas.microsoft.com/office/drawing/2014/main" id="{8C3152D1-DB43-38FF-38D4-68E0F645F5A8}"/>
                </a:ext>
              </a:extLst>
            </p:cNvPr>
            <p:cNvSpPr txBox="1"/>
            <p:nvPr/>
          </p:nvSpPr>
          <p:spPr>
            <a:xfrm>
              <a:off x="3449629" y="1957240"/>
              <a:ext cx="1046592" cy="888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91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Please go to the further question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282;p7">
              <a:extLst>
                <a:ext uri="{FF2B5EF4-FFF2-40B4-BE49-F238E27FC236}">
                  <a16:creationId xmlns:a16="http://schemas.microsoft.com/office/drawing/2014/main" id="{22769ABC-F92F-0341-770A-944F1BCC99BE}"/>
                </a:ext>
              </a:extLst>
            </p:cNvPr>
            <p:cNvSpPr/>
            <p:nvPr/>
          </p:nvSpPr>
          <p:spPr>
            <a:xfrm flipH="1">
              <a:off x="4384051" y="2634829"/>
              <a:ext cx="45715" cy="88979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83;p7">
              <a:extLst>
                <a:ext uri="{FF2B5EF4-FFF2-40B4-BE49-F238E27FC236}">
                  <a16:creationId xmlns:a16="http://schemas.microsoft.com/office/drawing/2014/main" id="{CCE02494-ADA5-B715-99B3-086F472A9C4D}"/>
                </a:ext>
              </a:extLst>
            </p:cNvPr>
            <p:cNvSpPr txBox="1"/>
            <p:nvPr/>
          </p:nvSpPr>
          <p:spPr>
            <a:xfrm>
              <a:off x="4384051" y="2634829"/>
              <a:ext cx="45715" cy="88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5700" rIns="22850" bIns="57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endParaRPr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8"/>
          <p:cNvSpPr txBox="1">
            <a:spLocks noGrp="1"/>
          </p:cNvSpPr>
          <p:nvPr>
            <p:ph type="title"/>
          </p:nvPr>
        </p:nvSpPr>
        <p:spPr>
          <a:xfrm>
            <a:off x="551854" y="1344316"/>
            <a:ext cx="5915025" cy="7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dirty="0">
                <a:solidFill>
                  <a:schemeClr val="dk1"/>
                </a:solidFill>
              </a:rPr>
              <a:t>Check the overall </a:t>
            </a:r>
            <a:r>
              <a:rPr lang="it-IT" dirty="0" err="1">
                <a:solidFill>
                  <a:schemeClr val="dk1"/>
                </a:solidFill>
              </a:rPr>
              <a:t>content</a:t>
            </a:r>
            <a:r>
              <a:rPr lang="it-IT" dirty="0">
                <a:solidFill>
                  <a:schemeClr val="dk1"/>
                </a:solidFill>
              </a:rPr>
              <a:t> of L.U. 9</a:t>
            </a:r>
            <a:br>
              <a:rPr lang="it-IT" dirty="0">
                <a:solidFill>
                  <a:schemeClr val="dk1"/>
                </a:solidFill>
              </a:rPr>
            </a:br>
            <a:br>
              <a:rPr lang="it-IT" dirty="0">
                <a:solidFill>
                  <a:schemeClr val="dk1"/>
                </a:solidFill>
              </a:rPr>
            </a:br>
            <a:r>
              <a:rPr lang="it-IT" sz="2700" dirty="0"/>
              <a:t>Peer support:</a:t>
            </a:r>
            <a:br>
              <a:rPr lang="it-IT" sz="2700" dirty="0"/>
            </a:br>
            <a:r>
              <a:rPr lang="it-IT" sz="2700" dirty="0"/>
              <a:t> </a:t>
            </a:r>
            <a:r>
              <a:rPr lang="it-IT" sz="2700" dirty="0" err="1"/>
              <a:t>having</a:t>
            </a:r>
            <a:r>
              <a:rPr lang="it-IT" sz="2700" dirty="0"/>
              <a:t> a supportive </a:t>
            </a:r>
            <a:r>
              <a:rPr lang="it-IT" sz="2700" dirty="0" err="1"/>
              <a:t>context</a:t>
            </a:r>
            <a:r>
              <a:rPr lang="it-IT" sz="2700" dirty="0"/>
              <a:t> </a:t>
            </a:r>
            <a:r>
              <a:rPr lang="it-IT" sz="2700" dirty="0" err="1"/>
              <a:t>is</a:t>
            </a:r>
            <a:r>
              <a:rPr lang="it-IT" sz="2700" dirty="0"/>
              <a:t> </a:t>
            </a:r>
            <a:r>
              <a:rPr lang="it-IT" sz="2700" dirty="0" err="1"/>
              <a:t>crucial</a:t>
            </a:r>
            <a:r>
              <a:rPr lang="it-IT" sz="2700" dirty="0"/>
              <a:t> to </a:t>
            </a:r>
            <a:r>
              <a:rPr lang="it-IT" sz="2700" dirty="0" err="1"/>
              <a:t>enhance</a:t>
            </a:r>
            <a:r>
              <a:rPr lang="it-IT" sz="2700" dirty="0"/>
              <a:t> </a:t>
            </a:r>
            <a:r>
              <a:rPr lang="it-IT" sz="2700" dirty="0" err="1"/>
              <a:t>resilience</a:t>
            </a:r>
            <a:br>
              <a:rPr lang="it-IT" dirty="0">
                <a:solidFill>
                  <a:schemeClr val="dk1"/>
                </a:solidFill>
              </a:rPr>
            </a:br>
            <a:br>
              <a:rPr lang="it-IT" dirty="0">
                <a:solidFill>
                  <a:schemeClr val="dk1"/>
                </a:solidFill>
              </a:rPr>
            </a:br>
            <a:endParaRPr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ECF6FE6-E6D0-3DDE-4BD7-ADC13CFC4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70" y="2256199"/>
            <a:ext cx="6296309" cy="3930845"/>
          </a:xfrm>
          <a:prstGeom prst="rect">
            <a:avLst/>
          </a:prstGeom>
        </p:spPr>
      </p:pic>
      <p:grpSp>
        <p:nvGrpSpPr>
          <p:cNvPr id="31" name="Google Shape;290;p8">
            <a:extLst>
              <a:ext uri="{FF2B5EF4-FFF2-40B4-BE49-F238E27FC236}">
                <a16:creationId xmlns:a16="http://schemas.microsoft.com/office/drawing/2014/main" id="{D4252453-07F2-6E8C-9FD6-70497F5B3006}"/>
              </a:ext>
            </a:extLst>
          </p:cNvPr>
          <p:cNvGrpSpPr/>
          <p:nvPr/>
        </p:nvGrpSpPr>
        <p:grpSpPr>
          <a:xfrm>
            <a:off x="1738172" y="2774885"/>
            <a:ext cx="3917315" cy="2893471"/>
            <a:chOff x="1563568" y="286"/>
            <a:chExt cx="3917315" cy="2893471"/>
          </a:xfrm>
        </p:grpSpPr>
        <p:sp>
          <p:nvSpPr>
            <p:cNvPr id="32" name="Google Shape;291;p8">
              <a:extLst>
                <a:ext uri="{FF2B5EF4-FFF2-40B4-BE49-F238E27FC236}">
                  <a16:creationId xmlns:a16="http://schemas.microsoft.com/office/drawing/2014/main" id="{AFB30CFA-3435-9BB5-A4CB-DDC5AF961509}"/>
                </a:ext>
              </a:extLst>
            </p:cNvPr>
            <p:cNvSpPr/>
            <p:nvPr/>
          </p:nvSpPr>
          <p:spPr>
            <a:xfrm>
              <a:off x="3893446" y="1601484"/>
              <a:ext cx="91440" cy="30745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60744"/>
                  </a:lnTo>
                  <a:lnTo>
                    <a:pt x="61488" y="60744"/>
                  </a:lnTo>
                  <a:lnTo>
                    <a:pt x="61488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3" name="Google Shape;292;p8">
              <a:extLst>
                <a:ext uri="{FF2B5EF4-FFF2-40B4-BE49-F238E27FC236}">
                  <a16:creationId xmlns:a16="http://schemas.microsoft.com/office/drawing/2014/main" id="{4111611D-2AB5-3A62-B808-788CDD9EE9B1}"/>
                </a:ext>
              </a:extLst>
            </p:cNvPr>
            <p:cNvSpPr/>
            <p:nvPr/>
          </p:nvSpPr>
          <p:spPr>
            <a:xfrm>
              <a:off x="3034771" y="650943"/>
              <a:ext cx="904394" cy="2998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59249"/>
                  </a:lnTo>
                  <a:lnTo>
                    <a:pt x="120000" y="59249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4" name="Google Shape;293;p8">
              <a:extLst>
                <a:ext uri="{FF2B5EF4-FFF2-40B4-BE49-F238E27FC236}">
                  <a16:creationId xmlns:a16="http://schemas.microsoft.com/office/drawing/2014/main" id="{F9171F52-1820-6BB5-C574-DE88496E5641}"/>
                </a:ext>
              </a:extLst>
            </p:cNvPr>
            <p:cNvSpPr/>
            <p:nvPr/>
          </p:nvSpPr>
          <p:spPr>
            <a:xfrm>
              <a:off x="2095616" y="1605239"/>
              <a:ext cx="91440" cy="31017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2185" y="0"/>
                  </a:moveTo>
                  <a:lnTo>
                    <a:pt x="62185" y="61264"/>
                  </a:lnTo>
                  <a:lnTo>
                    <a:pt x="60000" y="61264"/>
                  </a:ln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3A66B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5" name="Google Shape;294;p8">
              <a:extLst>
                <a:ext uri="{FF2B5EF4-FFF2-40B4-BE49-F238E27FC236}">
                  <a16:creationId xmlns:a16="http://schemas.microsoft.com/office/drawing/2014/main" id="{3AA0CFA0-82B7-FDC9-E9F1-D64C11DCAD18}"/>
                </a:ext>
              </a:extLst>
            </p:cNvPr>
            <p:cNvSpPr/>
            <p:nvPr/>
          </p:nvSpPr>
          <p:spPr>
            <a:xfrm>
              <a:off x="2143001" y="650943"/>
              <a:ext cx="891770" cy="3036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6" name="Google Shape;295;p8">
              <a:extLst>
                <a:ext uri="{FF2B5EF4-FFF2-40B4-BE49-F238E27FC236}">
                  <a16:creationId xmlns:a16="http://schemas.microsoft.com/office/drawing/2014/main" id="{62A3BCE8-3E14-4795-7913-C4A7CC312BD4}"/>
                </a:ext>
              </a:extLst>
            </p:cNvPr>
            <p:cNvSpPr/>
            <p:nvPr/>
          </p:nvSpPr>
          <p:spPr>
            <a:xfrm>
              <a:off x="2285227" y="286"/>
              <a:ext cx="1499088" cy="650656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96;p8">
              <a:extLst>
                <a:ext uri="{FF2B5EF4-FFF2-40B4-BE49-F238E27FC236}">
                  <a16:creationId xmlns:a16="http://schemas.microsoft.com/office/drawing/2014/main" id="{B6C4980E-9431-44B7-5A45-9B8CF066CF3C}"/>
                </a:ext>
              </a:extLst>
            </p:cNvPr>
            <p:cNvSpPr txBox="1"/>
            <p:nvPr/>
          </p:nvSpPr>
          <p:spPr>
            <a:xfrm>
              <a:off x="2316989" y="32048"/>
              <a:ext cx="1435564" cy="587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91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lang="it-IT" sz="12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Do </a:t>
              </a:r>
              <a:r>
                <a:rPr lang="it-IT" sz="12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members</a:t>
              </a:r>
              <a:r>
                <a:rPr lang="it-IT" sz="12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2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feel</a:t>
              </a:r>
              <a:r>
                <a:rPr lang="it-IT" sz="12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peer support</a:t>
              </a:r>
              <a:r>
                <a:rPr lang="it-IT" sz="105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0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97;p8">
              <a:extLst>
                <a:ext uri="{FF2B5EF4-FFF2-40B4-BE49-F238E27FC236}">
                  <a16:creationId xmlns:a16="http://schemas.microsoft.com/office/drawing/2014/main" id="{E94ABFC0-D820-1F45-48AE-7B85B6DC7C9D}"/>
                </a:ext>
              </a:extLst>
            </p:cNvPr>
            <p:cNvSpPr/>
            <p:nvPr/>
          </p:nvSpPr>
          <p:spPr>
            <a:xfrm rot="10800000">
              <a:off x="4977887" y="589380"/>
              <a:ext cx="66153" cy="46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98;p8">
              <a:extLst>
                <a:ext uri="{FF2B5EF4-FFF2-40B4-BE49-F238E27FC236}">
                  <a16:creationId xmlns:a16="http://schemas.microsoft.com/office/drawing/2014/main" id="{5844DC1B-1BE9-51FA-81CE-8DF21667646A}"/>
                </a:ext>
              </a:extLst>
            </p:cNvPr>
            <p:cNvSpPr txBox="1"/>
            <p:nvPr/>
          </p:nvSpPr>
          <p:spPr>
            <a:xfrm rot="10800000">
              <a:off x="4977887" y="589380"/>
              <a:ext cx="66153" cy="46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3175" rIns="12700" bIns="31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rPr lang="it-IT" sz="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40" name="Google Shape;299;p8">
              <a:extLst>
                <a:ext uri="{FF2B5EF4-FFF2-40B4-BE49-F238E27FC236}">
                  <a16:creationId xmlns:a16="http://schemas.microsoft.com/office/drawing/2014/main" id="{D3DDDE88-A48C-0702-3C0B-25BE3B48697B}"/>
                </a:ext>
              </a:extLst>
            </p:cNvPr>
            <p:cNvSpPr/>
            <p:nvPr/>
          </p:nvSpPr>
          <p:spPr>
            <a:xfrm>
              <a:off x="1677926" y="954582"/>
              <a:ext cx="930148" cy="650656"/>
            </a:xfrm>
            <a:prstGeom prst="flowChartAlternateProcess">
              <a:avLst/>
            </a:prstGeom>
            <a:solidFill>
              <a:srgbClr val="A8D0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0;p8">
              <a:extLst>
                <a:ext uri="{FF2B5EF4-FFF2-40B4-BE49-F238E27FC236}">
                  <a16:creationId xmlns:a16="http://schemas.microsoft.com/office/drawing/2014/main" id="{01F6F4B8-4651-D6D8-7E16-1FEDB7D62FFB}"/>
                </a:ext>
              </a:extLst>
            </p:cNvPr>
            <p:cNvSpPr txBox="1"/>
            <p:nvPr/>
          </p:nvSpPr>
          <p:spPr>
            <a:xfrm>
              <a:off x="1709688" y="986344"/>
              <a:ext cx="866624" cy="587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91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/>
            </a:p>
          </p:txBody>
        </p:sp>
        <p:sp>
          <p:nvSpPr>
            <p:cNvPr id="42" name="Google Shape;301;p8">
              <a:extLst>
                <a:ext uri="{FF2B5EF4-FFF2-40B4-BE49-F238E27FC236}">
                  <a16:creationId xmlns:a16="http://schemas.microsoft.com/office/drawing/2014/main" id="{F6503FB0-7203-8A41-06A8-068A78D241B2}"/>
                </a:ext>
              </a:extLst>
            </p:cNvPr>
            <p:cNvSpPr/>
            <p:nvPr/>
          </p:nvSpPr>
          <p:spPr>
            <a:xfrm rot="10800000" flipH="1">
              <a:off x="5039640" y="1178219"/>
              <a:ext cx="441243" cy="467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02;p8">
              <a:extLst>
                <a:ext uri="{FF2B5EF4-FFF2-40B4-BE49-F238E27FC236}">
                  <a16:creationId xmlns:a16="http://schemas.microsoft.com/office/drawing/2014/main" id="{D6CA0674-2226-EBD4-3ABD-224A208B46B9}"/>
                </a:ext>
              </a:extLst>
            </p:cNvPr>
            <p:cNvSpPr txBox="1"/>
            <p:nvPr/>
          </p:nvSpPr>
          <p:spPr>
            <a:xfrm rot="10800000">
              <a:off x="5039640" y="1178219"/>
              <a:ext cx="441243" cy="467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3175" rIns="12700" bIns="31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rPr lang="it-IT" sz="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5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44" name="Google Shape;303;p8">
              <a:extLst>
                <a:ext uri="{FF2B5EF4-FFF2-40B4-BE49-F238E27FC236}">
                  <a16:creationId xmlns:a16="http://schemas.microsoft.com/office/drawing/2014/main" id="{F06D91B4-BA0B-EB2C-CA10-3AEED776DDB0}"/>
                </a:ext>
              </a:extLst>
            </p:cNvPr>
            <p:cNvSpPr/>
            <p:nvPr/>
          </p:nvSpPr>
          <p:spPr>
            <a:xfrm>
              <a:off x="1581469" y="1915411"/>
              <a:ext cx="1119732" cy="978346"/>
            </a:xfrm>
            <a:prstGeom prst="flowChartAlternateProcess">
              <a:avLst/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04;p8">
              <a:extLst>
                <a:ext uri="{FF2B5EF4-FFF2-40B4-BE49-F238E27FC236}">
                  <a16:creationId xmlns:a16="http://schemas.microsoft.com/office/drawing/2014/main" id="{0F82F7E4-41C3-1A35-0346-A7B3653F2DB7}"/>
                </a:ext>
              </a:extLst>
            </p:cNvPr>
            <p:cNvSpPr txBox="1"/>
            <p:nvPr/>
          </p:nvSpPr>
          <p:spPr>
            <a:xfrm>
              <a:off x="1629227" y="1963169"/>
              <a:ext cx="1024216" cy="882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91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it-IT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Please come back to Activity 1</a:t>
              </a:r>
              <a:endParaRPr/>
            </a:p>
          </p:txBody>
        </p:sp>
        <p:sp>
          <p:nvSpPr>
            <p:cNvPr id="46" name="Google Shape;305;p8">
              <a:extLst>
                <a:ext uri="{FF2B5EF4-FFF2-40B4-BE49-F238E27FC236}">
                  <a16:creationId xmlns:a16="http://schemas.microsoft.com/office/drawing/2014/main" id="{1F39E5AD-43E9-09A1-8FA9-EC4D25A7A017}"/>
                </a:ext>
              </a:extLst>
            </p:cNvPr>
            <p:cNvSpPr/>
            <p:nvPr/>
          </p:nvSpPr>
          <p:spPr>
            <a:xfrm>
              <a:off x="1563568" y="2795660"/>
              <a:ext cx="1131017" cy="47996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06;p8">
              <a:extLst>
                <a:ext uri="{FF2B5EF4-FFF2-40B4-BE49-F238E27FC236}">
                  <a16:creationId xmlns:a16="http://schemas.microsoft.com/office/drawing/2014/main" id="{CF7F7332-E625-D1F4-138B-BD70E378697B}"/>
                </a:ext>
              </a:extLst>
            </p:cNvPr>
            <p:cNvSpPr txBox="1"/>
            <p:nvPr/>
          </p:nvSpPr>
          <p:spPr>
            <a:xfrm>
              <a:off x="1563568" y="2795660"/>
              <a:ext cx="1131017" cy="4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3175" rIns="12700" bIns="31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307;p8">
              <a:extLst>
                <a:ext uri="{FF2B5EF4-FFF2-40B4-BE49-F238E27FC236}">
                  <a16:creationId xmlns:a16="http://schemas.microsoft.com/office/drawing/2014/main" id="{E055B720-C391-42B7-60A1-1B4413AE34D9}"/>
                </a:ext>
              </a:extLst>
            </p:cNvPr>
            <p:cNvSpPr/>
            <p:nvPr/>
          </p:nvSpPr>
          <p:spPr>
            <a:xfrm>
              <a:off x="3487946" y="950828"/>
              <a:ext cx="902438" cy="650656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08;p8">
              <a:extLst>
                <a:ext uri="{FF2B5EF4-FFF2-40B4-BE49-F238E27FC236}">
                  <a16:creationId xmlns:a16="http://schemas.microsoft.com/office/drawing/2014/main" id="{E8A0ADF9-EBCF-1312-5D2C-7155FD1F74D8}"/>
                </a:ext>
              </a:extLst>
            </p:cNvPr>
            <p:cNvSpPr txBox="1"/>
            <p:nvPr/>
          </p:nvSpPr>
          <p:spPr>
            <a:xfrm>
              <a:off x="3519708" y="982590"/>
              <a:ext cx="838914" cy="587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91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/>
            </a:p>
          </p:txBody>
        </p:sp>
        <p:sp>
          <p:nvSpPr>
            <p:cNvPr id="50" name="Google Shape;309;p8">
              <a:extLst>
                <a:ext uri="{FF2B5EF4-FFF2-40B4-BE49-F238E27FC236}">
                  <a16:creationId xmlns:a16="http://schemas.microsoft.com/office/drawing/2014/main" id="{D018D35F-EA5A-0F40-7853-590FE33744EF}"/>
                </a:ext>
              </a:extLst>
            </p:cNvPr>
            <p:cNvSpPr/>
            <p:nvPr/>
          </p:nvSpPr>
          <p:spPr>
            <a:xfrm rot="10800000">
              <a:off x="4825804" y="1524212"/>
              <a:ext cx="376832" cy="47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10;p8">
              <a:extLst>
                <a:ext uri="{FF2B5EF4-FFF2-40B4-BE49-F238E27FC236}">
                  <a16:creationId xmlns:a16="http://schemas.microsoft.com/office/drawing/2014/main" id="{F1670CBA-C070-7E68-168E-6AB585817C72}"/>
                </a:ext>
              </a:extLst>
            </p:cNvPr>
            <p:cNvSpPr txBox="1"/>
            <p:nvPr/>
          </p:nvSpPr>
          <p:spPr>
            <a:xfrm rot="10800000">
              <a:off x="4825804" y="1524212"/>
              <a:ext cx="376832" cy="47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3175" rIns="12700" bIns="31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rPr lang="it-IT" sz="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5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52" name="Google Shape;311;p8">
              <a:extLst>
                <a:ext uri="{FF2B5EF4-FFF2-40B4-BE49-F238E27FC236}">
                  <a16:creationId xmlns:a16="http://schemas.microsoft.com/office/drawing/2014/main" id="{FCEBFEE1-FFA2-4AA7-5054-EA3C51EC4AA9}"/>
                </a:ext>
              </a:extLst>
            </p:cNvPr>
            <p:cNvSpPr/>
            <p:nvPr/>
          </p:nvSpPr>
          <p:spPr>
            <a:xfrm>
              <a:off x="3368929" y="1908937"/>
              <a:ext cx="1142742" cy="98482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12;p8">
              <a:extLst>
                <a:ext uri="{FF2B5EF4-FFF2-40B4-BE49-F238E27FC236}">
                  <a16:creationId xmlns:a16="http://schemas.microsoft.com/office/drawing/2014/main" id="{5A830574-CD88-9328-3A5B-19B487098935}"/>
                </a:ext>
              </a:extLst>
            </p:cNvPr>
            <p:cNvSpPr txBox="1"/>
            <p:nvPr/>
          </p:nvSpPr>
          <p:spPr>
            <a:xfrm>
              <a:off x="3417004" y="1957012"/>
              <a:ext cx="1046592" cy="888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91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it-IT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You have finished this unit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313;p8">
              <a:extLst>
                <a:ext uri="{FF2B5EF4-FFF2-40B4-BE49-F238E27FC236}">
                  <a16:creationId xmlns:a16="http://schemas.microsoft.com/office/drawing/2014/main" id="{0EF51999-52AF-ECFD-DC6D-FEB6EBDF3285}"/>
                </a:ext>
              </a:extLst>
            </p:cNvPr>
            <p:cNvSpPr/>
            <p:nvPr/>
          </p:nvSpPr>
          <p:spPr>
            <a:xfrm rot="10800000" flipH="1">
              <a:off x="3366767" y="2785361"/>
              <a:ext cx="1131017" cy="47996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14;p8">
              <a:extLst>
                <a:ext uri="{FF2B5EF4-FFF2-40B4-BE49-F238E27FC236}">
                  <a16:creationId xmlns:a16="http://schemas.microsoft.com/office/drawing/2014/main" id="{D7093F26-68FF-8F51-31BE-BD0C5E2010B8}"/>
                </a:ext>
              </a:extLst>
            </p:cNvPr>
            <p:cNvSpPr txBox="1"/>
            <p:nvPr/>
          </p:nvSpPr>
          <p:spPr>
            <a:xfrm rot="10800000">
              <a:off x="3366767" y="2785361"/>
              <a:ext cx="1131017" cy="4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3175" rIns="12700" bIns="31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82CABD4-E720-3643-D01D-328F83EC8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60" y="1787007"/>
            <a:ext cx="5963620" cy="3723144"/>
          </a:xfrm>
          <a:prstGeom prst="rect">
            <a:avLst/>
          </a:prstGeom>
        </p:spPr>
      </p:pic>
      <p:grpSp>
        <p:nvGrpSpPr>
          <p:cNvPr id="15" name="Google Shape;320;p9">
            <a:extLst>
              <a:ext uri="{FF2B5EF4-FFF2-40B4-BE49-F238E27FC236}">
                <a16:creationId xmlns:a16="http://schemas.microsoft.com/office/drawing/2014/main" id="{60C2F648-33DB-0865-CF75-3CBAAA68B223}"/>
              </a:ext>
            </a:extLst>
          </p:cNvPr>
          <p:cNvGrpSpPr/>
          <p:nvPr/>
        </p:nvGrpSpPr>
        <p:grpSpPr>
          <a:xfrm>
            <a:off x="2542927" y="2383103"/>
            <a:ext cx="1932880" cy="2446301"/>
            <a:chOff x="1991072" y="663"/>
            <a:chExt cx="1932880" cy="2446301"/>
          </a:xfrm>
        </p:grpSpPr>
        <p:sp>
          <p:nvSpPr>
            <p:cNvPr id="16" name="Google Shape;321;p9">
              <a:extLst>
                <a:ext uri="{FF2B5EF4-FFF2-40B4-BE49-F238E27FC236}">
                  <a16:creationId xmlns:a16="http://schemas.microsoft.com/office/drawing/2014/main" id="{5E471039-C54B-2D98-ADB5-FC1E8256988D}"/>
                </a:ext>
              </a:extLst>
            </p:cNvPr>
            <p:cNvSpPr/>
            <p:nvPr/>
          </p:nvSpPr>
          <p:spPr>
            <a:xfrm>
              <a:off x="2823934" y="910444"/>
              <a:ext cx="91440" cy="52565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7" name="Google Shape;322;p9">
              <a:extLst>
                <a:ext uri="{FF2B5EF4-FFF2-40B4-BE49-F238E27FC236}">
                  <a16:creationId xmlns:a16="http://schemas.microsoft.com/office/drawing/2014/main" id="{A59B6608-77D1-52A4-6B08-AEEBB0017DD8}"/>
                </a:ext>
              </a:extLst>
            </p:cNvPr>
            <p:cNvSpPr/>
            <p:nvPr/>
          </p:nvSpPr>
          <p:spPr>
            <a:xfrm>
              <a:off x="1991072" y="663"/>
              <a:ext cx="1757164" cy="909781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3;p9">
              <a:extLst>
                <a:ext uri="{FF2B5EF4-FFF2-40B4-BE49-F238E27FC236}">
                  <a16:creationId xmlns:a16="http://schemas.microsoft.com/office/drawing/2014/main" id="{B620B377-EE8B-D165-B3C4-3A85B237F5DA}"/>
                </a:ext>
              </a:extLst>
            </p:cNvPr>
            <p:cNvSpPr txBox="1"/>
            <p:nvPr/>
          </p:nvSpPr>
          <p:spPr>
            <a:xfrm>
              <a:off x="2035484" y="45075"/>
              <a:ext cx="1668340" cy="820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28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it-IT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Thanks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324;p9">
              <a:extLst>
                <a:ext uri="{FF2B5EF4-FFF2-40B4-BE49-F238E27FC236}">
                  <a16:creationId xmlns:a16="http://schemas.microsoft.com/office/drawing/2014/main" id="{CF133332-59D9-6F28-5E98-F6F88F522EC9}"/>
                </a:ext>
              </a:extLst>
            </p:cNvPr>
            <p:cNvSpPr/>
            <p:nvPr/>
          </p:nvSpPr>
          <p:spPr>
            <a:xfrm>
              <a:off x="2342505" y="708271"/>
              <a:ext cx="1581447" cy="3032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5;p9">
              <a:extLst>
                <a:ext uri="{FF2B5EF4-FFF2-40B4-BE49-F238E27FC236}">
                  <a16:creationId xmlns:a16="http://schemas.microsoft.com/office/drawing/2014/main" id="{4F375D29-2DE5-0B37-3C36-4030346FD271}"/>
                </a:ext>
              </a:extLst>
            </p:cNvPr>
            <p:cNvSpPr txBox="1"/>
            <p:nvPr/>
          </p:nvSpPr>
          <p:spPr>
            <a:xfrm>
              <a:off x="2342505" y="708271"/>
              <a:ext cx="1581447" cy="303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10150" rIns="40625" bIns="101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lang="it-IT" sz="1600" i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You have finished</a:t>
              </a:r>
              <a:endParaRPr sz="1600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26;p9">
              <a:extLst>
                <a:ext uri="{FF2B5EF4-FFF2-40B4-BE49-F238E27FC236}">
                  <a16:creationId xmlns:a16="http://schemas.microsoft.com/office/drawing/2014/main" id="{A7A095E1-6F3C-3CCF-58B9-C58579E5CE39}"/>
                </a:ext>
              </a:extLst>
            </p:cNvPr>
            <p:cNvSpPr/>
            <p:nvPr/>
          </p:nvSpPr>
          <p:spPr>
            <a:xfrm>
              <a:off x="1991072" y="1436096"/>
              <a:ext cx="1757164" cy="90978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7;p9">
              <a:extLst>
                <a:ext uri="{FF2B5EF4-FFF2-40B4-BE49-F238E27FC236}">
                  <a16:creationId xmlns:a16="http://schemas.microsoft.com/office/drawing/2014/main" id="{E3888526-D50B-D42C-D50C-48EB40571814}"/>
                </a:ext>
              </a:extLst>
            </p:cNvPr>
            <p:cNvSpPr txBox="1"/>
            <p:nvPr/>
          </p:nvSpPr>
          <p:spPr>
            <a:xfrm>
              <a:off x="2035484" y="1480508"/>
              <a:ext cx="1668340" cy="820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28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it-IT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Keep going to another Unit</a:t>
              </a:r>
              <a:endParaRPr/>
            </a:p>
          </p:txBody>
        </p:sp>
        <p:sp>
          <p:nvSpPr>
            <p:cNvPr id="23" name="Google Shape;328;p9">
              <a:extLst>
                <a:ext uri="{FF2B5EF4-FFF2-40B4-BE49-F238E27FC236}">
                  <a16:creationId xmlns:a16="http://schemas.microsoft.com/office/drawing/2014/main" id="{E36010A2-7565-AE6B-3346-8A4CBA1A4948}"/>
                </a:ext>
              </a:extLst>
            </p:cNvPr>
            <p:cNvSpPr/>
            <p:nvPr/>
          </p:nvSpPr>
          <p:spPr>
            <a:xfrm>
              <a:off x="2342505" y="2143704"/>
              <a:ext cx="1581447" cy="3032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9;p9">
              <a:extLst>
                <a:ext uri="{FF2B5EF4-FFF2-40B4-BE49-F238E27FC236}">
                  <a16:creationId xmlns:a16="http://schemas.microsoft.com/office/drawing/2014/main" id="{B0BD3886-1675-9EBB-95A4-CEC6A6800E6B}"/>
                </a:ext>
              </a:extLst>
            </p:cNvPr>
            <p:cNvSpPr txBox="1"/>
            <p:nvPr/>
          </p:nvSpPr>
          <p:spPr>
            <a:xfrm>
              <a:off x="2342505" y="2143704"/>
              <a:ext cx="1581447" cy="303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250" tIns="12050" rIns="48250" bIns="120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900"/>
                <a:buFont typeface="Calibri"/>
                <a:buNone/>
              </a:pPr>
              <a:r>
                <a:rPr lang="it-IT" sz="1900" i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if you need</a:t>
              </a:r>
              <a:endParaRPr sz="1900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Macintosh PowerPoint</Application>
  <PresentationFormat>Personalizzato</PresentationFormat>
  <Paragraphs>86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Roboto</vt:lpstr>
      <vt:lpstr>Times</vt:lpstr>
      <vt:lpstr>Calibri</vt:lpstr>
      <vt:lpstr>Arial</vt:lpstr>
      <vt:lpstr>Tema di Office</vt:lpstr>
      <vt:lpstr>Toolkit 2 Learning Unit 9  Peer support:  having a supportive context is crucial to enhance resilience  Post intervention </vt:lpstr>
      <vt:lpstr>L.U. 9 – Synopsis Peer support: having a supportive context is crucial to enhance resilience  </vt:lpstr>
      <vt:lpstr>1 - Working in a team in an emergency setting  </vt:lpstr>
      <vt:lpstr>2 - Debriefing thoughts and emotions after early psychological intervention   </vt:lpstr>
      <vt:lpstr>3 - Debriefing protocols and procedures after early psychological       intervention  </vt:lpstr>
      <vt:lpstr>4 - Ethical dilemmas </vt:lpstr>
      <vt:lpstr>5 - Reinforce your member resources  </vt:lpstr>
      <vt:lpstr>Check the overall content of L.U. 9  Peer support:  having a supportive context is crucial to enhance resilience 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Toolkit 2 Learning Unit 9  Peer support:  having a supportive context is crucial to enhance resilience  Post intervention </dc:title>
  <dc:creator>Giorgio Fantini</dc:creator>
  <cp:lastModifiedBy>Martina Gervasoni</cp:lastModifiedBy>
  <cp:revision>1</cp:revision>
  <dcterms:created xsi:type="dcterms:W3CDTF">2021-12-29T09:32:30Z</dcterms:created>
  <dcterms:modified xsi:type="dcterms:W3CDTF">2022-08-05T07:43:12Z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1151453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