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gQOsHHysY/GtU4JKtWIXxYDuv6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" type="subTitle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9" name="Google Shape;19;p11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" type="body"/>
          </p:nvPr>
        </p:nvSpPr>
        <p:spPr>
          <a:xfrm>
            <a:off x="471600" y="182556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2" type="body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2" type="body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3" type="body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4" type="body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6" name="Google Shape;86;p23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" type="body"/>
          </p:nvPr>
        </p:nvSpPr>
        <p:spPr>
          <a:xfrm>
            <a:off x="47160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2" type="body"/>
          </p:nvPr>
        </p:nvSpPr>
        <p:spPr>
          <a:xfrm>
            <a:off x="24717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3" type="body"/>
          </p:nvPr>
        </p:nvSpPr>
        <p:spPr>
          <a:xfrm>
            <a:off x="44715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4" type="body"/>
          </p:nvPr>
        </p:nvSpPr>
        <p:spPr>
          <a:xfrm>
            <a:off x="47160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5" type="body"/>
          </p:nvPr>
        </p:nvSpPr>
        <p:spPr>
          <a:xfrm>
            <a:off x="24717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6" type="body"/>
          </p:nvPr>
        </p:nvSpPr>
        <p:spPr>
          <a:xfrm>
            <a:off x="44715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7" name="Google Shape;97;p24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9" name="Google Shape;109;p13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1" type="subTitle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5" name="Google Shape;115;p25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1" name="Google Shape;121;p26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" type="body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2" type="body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8" name="Google Shape;128;p27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33" name="Google Shape;133;p28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idx="1" type="subTitle"/>
          </p:nvPr>
        </p:nvSpPr>
        <p:spPr>
          <a:xfrm>
            <a:off x="471600" y="365040"/>
            <a:ext cx="591480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38" name="Google Shape;138;p29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2" type="body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3" type="body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46" name="Google Shape;146;p30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3" name="Google Shape;23;p14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1"/>
          <p:cNvSpPr txBox="1"/>
          <p:nvPr>
            <p:ph idx="1" type="body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2" type="body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1"/>
          <p:cNvSpPr txBox="1"/>
          <p:nvPr>
            <p:ph idx="3" type="body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1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54" name="Google Shape;154;p31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1" type="body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2" type="body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3" type="body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2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2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62" name="Google Shape;162;p32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1" type="body"/>
          </p:nvPr>
        </p:nvSpPr>
        <p:spPr>
          <a:xfrm>
            <a:off x="471600" y="182556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2" type="body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3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69" name="Google Shape;169;p33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1" type="body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2" type="body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3" type="body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4" type="body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78" name="Google Shape;178;p34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1" type="body"/>
          </p:nvPr>
        </p:nvSpPr>
        <p:spPr>
          <a:xfrm>
            <a:off x="47160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5"/>
          <p:cNvSpPr txBox="1"/>
          <p:nvPr>
            <p:ph idx="2" type="body"/>
          </p:nvPr>
        </p:nvSpPr>
        <p:spPr>
          <a:xfrm>
            <a:off x="24717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3" type="body"/>
          </p:nvPr>
        </p:nvSpPr>
        <p:spPr>
          <a:xfrm>
            <a:off x="44715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5"/>
          <p:cNvSpPr txBox="1"/>
          <p:nvPr>
            <p:ph idx="4" type="body"/>
          </p:nvPr>
        </p:nvSpPr>
        <p:spPr>
          <a:xfrm>
            <a:off x="47160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5"/>
          <p:cNvSpPr txBox="1"/>
          <p:nvPr>
            <p:ph idx="5" type="body"/>
          </p:nvPr>
        </p:nvSpPr>
        <p:spPr>
          <a:xfrm>
            <a:off x="24717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6" type="body"/>
          </p:nvPr>
        </p:nvSpPr>
        <p:spPr>
          <a:xfrm>
            <a:off x="44715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5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5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89" name="Google Shape;189;p35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9" name="Google Shape;29;p15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2" type="body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6" name="Google Shape;36;p16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idx="1" type="subTitle"/>
          </p:nvPr>
        </p:nvSpPr>
        <p:spPr>
          <a:xfrm>
            <a:off x="471600" y="365040"/>
            <a:ext cx="591480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" type="body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2" type="body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3" type="body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4" name="Google Shape;54;p19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2" type="body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3" type="body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" type="body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2" type="body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3" type="body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0" name="Google Shape;70;p21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514440" y="1122480"/>
            <a:ext cx="582912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0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0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0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10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880" y="23760"/>
            <a:ext cx="1326960" cy="6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0"/>
          <p:cNvPicPr preferRelativeResize="0"/>
          <p:nvPr/>
        </p:nvPicPr>
        <p:blipFill rotWithShape="1">
          <a:blip r:embed="rId2">
            <a:alphaModFix/>
          </a:blip>
          <a:srcRect b="0" l="0" r="0" t="12633"/>
          <a:stretch/>
        </p:blipFill>
        <p:spPr>
          <a:xfrm>
            <a:off x="4757040" y="6365880"/>
            <a:ext cx="1950480" cy="3646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0"/>
          <p:cNvSpPr/>
          <p:nvPr/>
        </p:nvSpPr>
        <p:spPr>
          <a:xfrm>
            <a:off x="-83880" y="744120"/>
            <a:ext cx="1195920" cy="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alibri"/>
              <a:buNone/>
            </a:pPr>
            <a:r>
              <a:rPr b="0" i="0" lang="it-IT" sz="4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b="0" i="0" lang="it-IT" sz="4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4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Google Shape;100;p12"/>
          <p:cNvSpPr txBox="1"/>
          <p:nvPr>
            <p:ph idx="1" type="body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1" name="Google Shape;101;p12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2" name="Google Shape;102;p12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3" name="Google Shape;103;p12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880" y="23760"/>
            <a:ext cx="1184040" cy="5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2"/>
          <p:cNvSpPr/>
          <p:nvPr/>
        </p:nvSpPr>
        <p:spPr>
          <a:xfrm>
            <a:off x="0" y="6640560"/>
            <a:ext cx="1195920" cy="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alibri"/>
              <a:buNone/>
            </a:pPr>
            <a:r>
              <a:rPr b="0" i="0" lang="it-IT" sz="4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b="0" i="0" lang="it-IT" sz="4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4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"/>
          <p:cNvSpPr txBox="1"/>
          <p:nvPr>
            <p:ph type="title"/>
          </p:nvPr>
        </p:nvSpPr>
        <p:spPr>
          <a:xfrm>
            <a:off x="0" y="3294360"/>
            <a:ext cx="6697080" cy="1833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550" lIns="51475" spcFirstLastPara="1" rIns="51475" wrap="square" tIns="2555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b="1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Toolkit 2</a:t>
            </a:r>
            <a:br>
              <a:rPr lang="it-IT" sz="1600"/>
            </a:br>
            <a:r>
              <a:rPr b="1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Unit 8</a:t>
            </a:r>
            <a:br>
              <a:rPr lang="it-IT" sz="1600"/>
            </a:br>
            <a:br>
              <a:rPr lang="it-IT" sz="1600"/>
            </a:br>
            <a:r>
              <a:rPr b="1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Leadership in group working – </a:t>
            </a:r>
            <a:r>
              <a:rPr b="1" lang="it-IT" sz="160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mpowering leadership </a:t>
            </a:r>
            <a:br>
              <a:rPr lang="it-IT" sz="1600"/>
            </a:br>
            <a:r>
              <a:rPr b="1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inside the</a:t>
            </a: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br>
              <a:rPr lang="it-IT" sz="1600"/>
            </a:br>
            <a:br>
              <a:rPr lang="it-IT" sz="1600"/>
            </a:br>
            <a:br>
              <a:rPr lang="it-IT" sz="1600"/>
            </a:br>
            <a:r>
              <a:rPr b="1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 intervention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0" sz="13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0" y="4941360"/>
            <a:ext cx="4210200" cy="1177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550" lIns="51475" spcFirstLastPara="1" rIns="51475" wrap="square" tIns="2555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it-IT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Developed by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it-IT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Institute of Group Analysis Athens (IGAA)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0" y="5688000"/>
            <a:ext cx="1117800" cy="1090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y\Desktop\Χωρίς τίτλο.png" id="197" name="Google Shape;19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7360" y="685800"/>
            <a:ext cx="4495680" cy="22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"/>
          <p:cNvSpPr txBox="1"/>
          <p:nvPr>
            <p:ph idx="4294967295" type="title"/>
          </p:nvPr>
        </p:nvSpPr>
        <p:spPr>
          <a:xfrm>
            <a:off x="426240" y="601920"/>
            <a:ext cx="5914800" cy="38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17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br>
              <a:rPr b="0" i="0" lang="it-IT" sz="2020" u="none" cap="none" strike="noStrike"/>
            </a:br>
            <a:br>
              <a:rPr b="0" i="0" lang="it-IT" sz="2020" u="none" cap="none" strike="noStrike"/>
            </a:br>
            <a:r>
              <a:rPr b="1" i="0" lang="it-IT" sz="202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L.U. 8 – Synopsis</a:t>
            </a:r>
            <a:br>
              <a:rPr b="0" i="0" lang="it-IT" sz="3300" u="none" cap="none" strike="noStrike"/>
            </a:br>
            <a:r>
              <a:rPr b="1" i="0" lang="it-IT" sz="3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Leadership in group working – </a:t>
            </a:r>
            <a:r>
              <a:rPr b="1" lang="it-IT" sz="310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i="0" lang="it-IT" sz="3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mpowering leadership </a:t>
            </a:r>
            <a:br>
              <a:rPr b="0" i="0" lang="it-IT" sz="3600" u="none" cap="none" strike="noStrike"/>
            </a:br>
            <a:r>
              <a:rPr b="1" i="0" lang="it-IT" sz="3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inside the</a:t>
            </a:r>
            <a:r>
              <a:rPr b="0" i="0" lang="it-IT" sz="3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it-IT" sz="3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2"/>
          <p:cNvGrpSpPr/>
          <p:nvPr/>
        </p:nvGrpSpPr>
        <p:grpSpPr>
          <a:xfrm>
            <a:off x="511560" y="2064600"/>
            <a:ext cx="6005160" cy="4088520"/>
            <a:chOff x="511560" y="2064600"/>
            <a:chExt cx="6005160" cy="4088520"/>
          </a:xfrm>
        </p:grpSpPr>
        <p:sp>
          <p:nvSpPr>
            <p:cNvPr id="204" name="Google Shape;204;p2"/>
            <p:cNvSpPr/>
            <p:nvPr/>
          </p:nvSpPr>
          <p:spPr>
            <a:xfrm>
              <a:off x="511560" y="2064600"/>
              <a:ext cx="6005160" cy="756720"/>
            </a:xfrm>
            <a:prstGeom prst="roundRect">
              <a:avLst>
                <a:gd fmla="val 10000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788480" y="206460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50" lIns="38150" spcFirstLastPara="1" rIns="38150" wrap="square" tIns="38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1. Trust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240" marR="0" rtl="0" algn="just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Question: Can you recognise if trust has been established among group members?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240" marR="0" rtl="0" algn="just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1: Please check if the following aspects have been achieved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87520" y="2140200"/>
              <a:ext cx="1200600" cy="605520"/>
            </a:xfrm>
            <a:prstGeom prst="roundRect">
              <a:avLst>
                <a:gd fmla="val 16667" name="adj"/>
              </a:avLst>
            </a:prstGeom>
            <a:solidFill>
              <a:srgbClr val="BFC8E3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11560" y="2897640"/>
              <a:ext cx="6005160" cy="756720"/>
            </a:xfrm>
            <a:prstGeom prst="roundRect">
              <a:avLst>
                <a:gd fmla="val 10000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788480" y="289764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50" lIns="38150" spcFirstLastPara="1" rIns="38150" wrap="square" tIns="38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2. Team norms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Question: Can you recognise if team norms have been developed?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2: Please check if the following aspects have been achieved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87520" y="2973240"/>
              <a:ext cx="1200600" cy="605520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11560" y="3730320"/>
              <a:ext cx="6005160" cy="756720"/>
            </a:xfrm>
            <a:prstGeom prst="roundRect">
              <a:avLst>
                <a:gd fmla="val 10000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788480" y="373032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50" lIns="38150" spcFirstLastPara="1" rIns="38150" wrap="square" tIns="38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Ground rules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Question: In the framework of positive and collaborative team functioning, have ground rules been established?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3: Please check if the following aspects have been achieved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87520" y="3806280"/>
              <a:ext cx="1200600" cy="605520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11560" y="4563360"/>
              <a:ext cx="6005160" cy="756720"/>
            </a:xfrm>
            <a:prstGeom prst="roundRect">
              <a:avLst>
                <a:gd fmla="val 10000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788480" y="456336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50" lIns="38150" spcFirstLastPara="1" rIns="38150" wrap="square" tIns="38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4. Shared Leadership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Question:  Do you recognise the tenets that shared leadership development has been achieved? 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4: Please check if the following aspects are met 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87520" y="4639320"/>
              <a:ext cx="1200600" cy="605520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11560" y="5396400"/>
              <a:ext cx="6005160" cy="756720"/>
            </a:xfrm>
            <a:prstGeom prst="roundRect">
              <a:avLst>
                <a:gd fmla="val 10000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788480" y="539640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50" lIns="38150" spcFirstLastPara="1" rIns="38150" wrap="square" tIns="38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5. Effective Leadership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Question:  Do you recognise if the principles of effective leadership are achieved?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5a: Please check the following points of effective leadership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5b: Evaluating Effective Leadership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7520" y="5472000"/>
              <a:ext cx="1200600" cy="605520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" name="Google Shape;219;p2"/>
          <p:cNvSpPr/>
          <p:nvPr/>
        </p:nvSpPr>
        <p:spPr>
          <a:xfrm>
            <a:off x="587520" y="2140200"/>
            <a:ext cx="1200600" cy="605520"/>
          </a:xfrm>
          <a:prstGeom prst="roundRect">
            <a:avLst>
              <a:gd fmla="val 8594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587520" y="2973240"/>
            <a:ext cx="1200600" cy="612720"/>
          </a:xfrm>
          <a:prstGeom prst="roundRect">
            <a:avLst>
              <a:gd fmla="val 8594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579960" y="3806280"/>
            <a:ext cx="1208160" cy="605520"/>
          </a:xfrm>
          <a:prstGeom prst="roundRect">
            <a:avLst>
              <a:gd fmla="val 8594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587520" y="4632480"/>
            <a:ext cx="1200600" cy="612000"/>
          </a:xfrm>
          <a:prstGeom prst="roundRect">
            <a:avLst>
              <a:gd fmla="val 8594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579960" y="5472000"/>
            <a:ext cx="1208160" cy="605520"/>
          </a:xfrm>
          <a:prstGeom prst="roundRect">
            <a:avLst>
              <a:gd fmla="val 8594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Χωρίς τίτλο 2.png" id="228" name="Google Shape;2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11280"/>
            <a:ext cx="6857640" cy="4517280"/>
          </a:xfrm>
          <a:prstGeom prst="rect">
            <a:avLst/>
          </a:prstGeom>
          <a:noFill/>
          <a:ln>
            <a:noFill/>
          </a:ln>
          <a:effectLst>
            <a:outerShdw blurRad="291960" rotWithShape="0" algn="tl" dir="2700000" dist="139498">
              <a:srgbClr val="333333">
                <a:alpha val="64705"/>
              </a:srgbClr>
            </a:outerShdw>
          </a:effectLst>
        </p:spPr>
      </p:pic>
      <p:sp>
        <p:nvSpPr>
          <p:cNvPr id="229" name="Google Shape;229;p3"/>
          <p:cNvSpPr txBox="1"/>
          <p:nvPr>
            <p:ph idx="4294967295" type="title"/>
          </p:nvPr>
        </p:nvSpPr>
        <p:spPr>
          <a:xfrm>
            <a:off x="504360" y="765720"/>
            <a:ext cx="59148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8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b="0" i="0" lang="it-IT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– Trust</a:t>
            </a:r>
            <a:br>
              <a:rPr b="0" i="0" lang="it-IT" sz="3300" u="none" cap="none" strike="noStrike"/>
            </a:b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746640" y="1773360"/>
            <a:ext cx="5249880" cy="3803760"/>
            <a:chOff x="746640" y="1773360"/>
            <a:chExt cx="5249880" cy="3803760"/>
          </a:xfrm>
        </p:grpSpPr>
        <p:sp>
          <p:nvSpPr>
            <p:cNvPr id="231" name="Google Shape;231;p3"/>
            <p:cNvSpPr/>
            <p:nvPr/>
          </p:nvSpPr>
          <p:spPr>
            <a:xfrm>
              <a:off x="4711320" y="3767400"/>
              <a:ext cx="165240" cy="45216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2" name="Google Shape;232;p3"/>
            <p:cNvSpPr/>
            <p:nvPr/>
          </p:nvSpPr>
          <p:spPr>
            <a:xfrm>
              <a:off x="3348720" y="2548800"/>
              <a:ext cx="1444680" cy="4431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3" name="Google Shape;233;p3"/>
            <p:cNvSpPr/>
            <p:nvPr/>
          </p:nvSpPr>
          <p:spPr>
            <a:xfrm>
              <a:off x="1628280" y="3771720"/>
              <a:ext cx="165240" cy="45504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4" name="Google Shape;234;p3"/>
            <p:cNvSpPr/>
            <p:nvPr/>
          </p:nvSpPr>
          <p:spPr>
            <a:xfrm>
              <a:off x="1711080" y="2548800"/>
              <a:ext cx="1637280" cy="44784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5" name="Google Shape;235;p3"/>
            <p:cNvSpPr/>
            <p:nvPr/>
          </p:nvSpPr>
          <p:spPr>
            <a:xfrm>
              <a:off x="2057040" y="1773360"/>
              <a:ext cx="2582640" cy="774720"/>
            </a:xfrm>
            <a:prstGeom prst="roundRect">
              <a:avLst>
                <a:gd fmla="val 16667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2111760" y="1811160"/>
              <a:ext cx="2472840" cy="699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6825" spcFirstLastPara="1" rIns="6825" wrap="square" tIns="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1. Can you recognise if trust has been established among group members?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909720" y="2996640"/>
              <a:ext cx="1602000" cy="774720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964440" y="3034440"/>
              <a:ext cx="1492920" cy="699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746640" y="4277160"/>
              <a:ext cx="1928880" cy="1164960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831600" y="4284360"/>
              <a:ext cx="1764360" cy="105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1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1143000" y="4957200"/>
              <a:ext cx="2318400" cy="40068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1143000" y="5017680"/>
              <a:ext cx="1948320" cy="559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016520" y="2991960"/>
              <a:ext cx="1554480" cy="77472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071240" y="3030120"/>
              <a:ext cx="1445400" cy="699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809880" y="4219920"/>
              <a:ext cx="1968480" cy="117288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892680" y="4277160"/>
              <a:ext cx="1802880" cy="105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to the 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next question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048200" y="5021640"/>
              <a:ext cx="1948320" cy="25812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048200" y="5021640"/>
              <a:ext cx="1948320" cy="258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75" lIns="33100" spcFirstLastPara="1" rIns="33100" wrap="square" tIns="82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alibri"/>
                <a:buNone/>
              </a:pPr>
              <a:r>
                <a:rPr b="1" i="0" lang="it-IT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Team norms</a:t>
              </a:r>
              <a:endParaRPr b="0" i="0" sz="13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3"/>
          <p:cNvSpPr/>
          <p:nvPr/>
        </p:nvSpPr>
        <p:spPr>
          <a:xfrm>
            <a:off x="1211040" y="4957200"/>
            <a:ext cx="23184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1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check if the following aspects have been achieved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Χωρίς τίτλο 2.png" id="254" name="Google Shape;25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97080"/>
            <a:ext cx="6857640" cy="4943880"/>
          </a:xfrm>
          <a:prstGeom prst="rect">
            <a:avLst/>
          </a:prstGeom>
          <a:noFill/>
          <a:ln>
            <a:noFill/>
          </a:ln>
          <a:effectLst>
            <a:outerShdw blurRad="291960" rotWithShape="0" algn="tl" dir="2700000" dist="139498">
              <a:srgbClr val="333333">
                <a:alpha val="64705"/>
              </a:srgbClr>
            </a:outerShdw>
          </a:effectLst>
        </p:spPr>
      </p:pic>
      <p:sp>
        <p:nvSpPr>
          <p:cNvPr id="255" name="Google Shape;255;p4"/>
          <p:cNvSpPr txBox="1"/>
          <p:nvPr>
            <p:ph idx="4294967295" type="title"/>
          </p:nvPr>
        </p:nvSpPr>
        <p:spPr>
          <a:xfrm>
            <a:off x="551880" y="701640"/>
            <a:ext cx="59148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8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b="0" i="0" lang="it-IT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– Team norms</a:t>
            </a:r>
            <a:br>
              <a:rPr b="0" i="0" lang="it-IT" sz="3300" u="none" cap="none" strike="noStrike"/>
            </a:b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4"/>
          <p:cNvGrpSpPr/>
          <p:nvPr/>
        </p:nvGrpSpPr>
        <p:grpSpPr>
          <a:xfrm>
            <a:off x="808200" y="1673280"/>
            <a:ext cx="5226840" cy="4194000"/>
            <a:chOff x="808200" y="1673280"/>
            <a:chExt cx="5226840" cy="4194000"/>
          </a:xfrm>
        </p:grpSpPr>
        <p:sp>
          <p:nvSpPr>
            <p:cNvPr id="257" name="Google Shape;257;p4"/>
            <p:cNvSpPr/>
            <p:nvPr/>
          </p:nvSpPr>
          <p:spPr>
            <a:xfrm>
              <a:off x="4754520" y="3983760"/>
              <a:ext cx="164520" cy="52416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8" name="Google Shape;258;p4"/>
            <p:cNvSpPr/>
            <p:nvPr/>
          </p:nvSpPr>
          <p:spPr>
            <a:xfrm>
              <a:off x="3397320" y="2571840"/>
              <a:ext cx="1439280" cy="5137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9" name="Google Shape;259;p4"/>
            <p:cNvSpPr/>
            <p:nvPr/>
          </p:nvSpPr>
          <p:spPr>
            <a:xfrm>
              <a:off x="1683720" y="3988800"/>
              <a:ext cx="164520" cy="5274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0" name="Google Shape;260;p4"/>
            <p:cNvSpPr/>
            <p:nvPr/>
          </p:nvSpPr>
          <p:spPr>
            <a:xfrm>
              <a:off x="1766160" y="2571840"/>
              <a:ext cx="1631160" cy="51876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1" name="Google Shape;261;p4"/>
            <p:cNvSpPr/>
            <p:nvPr/>
          </p:nvSpPr>
          <p:spPr>
            <a:xfrm>
              <a:off x="2110680" y="1673280"/>
              <a:ext cx="2572560" cy="897840"/>
            </a:xfrm>
            <a:prstGeom prst="roundRect">
              <a:avLst>
                <a:gd fmla="val 16667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2165400" y="1717200"/>
              <a:ext cx="2463480" cy="81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6825" spcFirstLastPara="1" rIns="6825" wrap="square" tIns="6825">
              <a:noAutofit/>
            </a:bodyPr>
            <a:lstStyle/>
            <a:p>
              <a:pPr indent="-228600" lvl="0" marL="22860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AutoNum type="arabicPeriod" startAt="2"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Can you recognise if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2860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team norms have been developed?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967680" y="3090600"/>
              <a:ext cx="1595880" cy="897840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022400" y="3134520"/>
              <a:ext cx="1487160" cy="81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808200" y="4516920"/>
              <a:ext cx="1921320" cy="1350000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889920" y="4582800"/>
              <a:ext cx="1757520" cy="1218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2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1200240" y="5321520"/>
              <a:ext cx="2196720" cy="4107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1200240" y="5432760"/>
              <a:ext cx="1940760" cy="299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4062600" y="3085560"/>
              <a:ext cx="1548360" cy="89784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4116960" y="3129480"/>
              <a:ext cx="1439640" cy="81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3856680" y="4507920"/>
              <a:ext cx="1960560" cy="135936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3939120" y="4574520"/>
              <a:ext cx="1796040" cy="1226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to the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next question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4094280" y="5437440"/>
              <a:ext cx="1940760" cy="2991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4094280" y="5437440"/>
              <a:ext cx="1940760" cy="299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75" lIns="33100" spcFirstLastPara="1" rIns="33100" wrap="square" tIns="82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alibri"/>
                <a:buNone/>
              </a:pPr>
              <a:r>
                <a:rPr b="1" i="0" lang="it-IT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Ground rules</a:t>
              </a:r>
              <a:endParaRPr b="0" i="0" sz="13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4"/>
          <p:cNvSpPr/>
          <p:nvPr/>
        </p:nvSpPr>
        <p:spPr>
          <a:xfrm>
            <a:off x="1217520" y="5321520"/>
            <a:ext cx="2179800" cy="418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1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check if the following aspects have been achieved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Χωρίς τίτλο 2.png" id="280" name="Google Shape;28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50360"/>
            <a:ext cx="6857640" cy="4677840"/>
          </a:xfrm>
          <a:prstGeom prst="rect">
            <a:avLst/>
          </a:prstGeom>
          <a:noFill/>
          <a:ln>
            <a:noFill/>
          </a:ln>
          <a:effectLst>
            <a:outerShdw blurRad="291960" rotWithShape="0" algn="tl" dir="2700000" dist="139498">
              <a:srgbClr val="333333">
                <a:alpha val="64705"/>
              </a:srgbClr>
            </a:outerShdw>
          </a:effectLst>
        </p:spPr>
      </p:pic>
      <p:sp>
        <p:nvSpPr>
          <p:cNvPr id="281" name="Google Shape;281;p5"/>
          <p:cNvSpPr txBox="1"/>
          <p:nvPr>
            <p:ph idx="4294967295" type="title"/>
          </p:nvPr>
        </p:nvSpPr>
        <p:spPr>
          <a:xfrm>
            <a:off x="463320" y="797400"/>
            <a:ext cx="59148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8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b="0" i="0" lang="it-IT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– Ground rules</a:t>
            </a:r>
            <a:br>
              <a:rPr b="0" i="0" lang="it-IT" sz="3300" u="none" cap="none" strike="noStrike"/>
            </a:b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5"/>
          <p:cNvGrpSpPr/>
          <p:nvPr/>
        </p:nvGrpSpPr>
        <p:grpSpPr>
          <a:xfrm>
            <a:off x="1052640" y="1627920"/>
            <a:ext cx="4826880" cy="3986640"/>
            <a:chOff x="1052640" y="1627920"/>
            <a:chExt cx="4826880" cy="3986640"/>
          </a:xfrm>
        </p:grpSpPr>
        <p:sp>
          <p:nvSpPr>
            <p:cNvPr id="283" name="Google Shape;283;p5"/>
            <p:cNvSpPr/>
            <p:nvPr/>
          </p:nvSpPr>
          <p:spPr>
            <a:xfrm>
              <a:off x="4696920" y="3824280"/>
              <a:ext cx="151920" cy="49824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4" name="Google Shape;284;p5"/>
            <p:cNvSpPr/>
            <p:nvPr/>
          </p:nvSpPr>
          <p:spPr>
            <a:xfrm>
              <a:off x="3443760" y="2481840"/>
              <a:ext cx="1328760" cy="4881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5" name="Google Shape;285;p5"/>
            <p:cNvSpPr/>
            <p:nvPr/>
          </p:nvSpPr>
          <p:spPr>
            <a:xfrm>
              <a:off x="1861200" y="3828960"/>
              <a:ext cx="151920" cy="50148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6" name="Google Shape;286;p5"/>
            <p:cNvSpPr/>
            <p:nvPr/>
          </p:nvSpPr>
          <p:spPr>
            <a:xfrm>
              <a:off x="1937160" y="2481840"/>
              <a:ext cx="1506240" cy="4932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7" name="Google Shape;287;p5"/>
            <p:cNvSpPr/>
            <p:nvPr/>
          </p:nvSpPr>
          <p:spPr>
            <a:xfrm>
              <a:off x="2255760" y="1627920"/>
              <a:ext cx="2375640" cy="853560"/>
            </a:xfrm>
            <a:prstGeom prst="roundRect">
              <a:avLst>
                <a:gd fmla="val 16667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2305800" y="1669680"/>
              <a:ext cx="2274840" cy="77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6825" spcFirstLastPara="1" rIns="6825" wrap="square" tIns="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In the framework of positive and collaborative team functioning,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have ground rules been established?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1200240" y="2975040"/>
              <a:ext cx="1473840" cy="853560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50640" y="3016800"/>
              <a:ext cx="1373400" cy="77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1052640" y="4331160"/>
              <a:ext cx="1774080" cy="1283400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128240" y="4393800"/>
              <a:ext cx="1622880" cy="1158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3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414800" y="5201640"/>
              <a:ext cx="2252880" cy="41292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414800" y="5201640"/>
              <a:ext cx="1792080" cy="2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4057920" y="2970360"/>
              <a:ext cx="1429920" cy="85356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4108320" y="3011760"/>
              <a:ext cx="1329480" cy="77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3867840" y="4322520"/>
              <a:ext cx="1810440" cy="129204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3944160" y="4385520"/>
              <a:ext cx="1658520" cy="1166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to the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next question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4087440" y="5205960"/>
              <a:ext cx="1792080" cy="284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4087440" y="5205960"/>
              <a:ext cx="1792080" cy="2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75" lIns="33100" spcFirstLastPara="1" rIns="33100" wrap="square" tIns="82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alibri"/>
                <a:buNone/>
              </a:pPr>
              <a:r>
                <a:rPr b="1" i="0" lang="it-IT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Shared Leadership</a:t>
              </a:r>
              <a:endParaRPr b="0" i="0" sz="13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Google Shape;301;p5"/>
          <p:cNvSpPr/>
          <p:nvPr/>
        </p:nvSpPr>
        <p:spPr>
          <a:xfrm>
            <a:off x="1492920" y="5153040"/>
            <a:ext cx="217512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1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check if the following aspects have been achieved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Χωρίς τίτλο 2.png" id="306" name="Google Shape;30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36760"/>
            <a:ext cx="6857640" cy="4698000"/>
          </a:xfrm>
          <a:prstGeom prst="rect">
            <a:avLst/>
          </a:prstGeom>
          <a:noFill/>
          <a:ln>
            <a:noFill/>
          </a:ln>
          <a:effectLst>
            <a:outerShdw blurRad="291960" rotWithShape="0" algn="tl" dir="2700000" dist="139498">
              <a:srgbClr val="333333">
                <a:alpha val="64705"/>
              </a:srgbClr>
            </a:outerShdw>
          </a:effectLst>
        </p:spPr>
      </p:pic>
      <p:sp>
        <p:nvSpPr>
          <p:cNvPr id="307" name="Google Shape;307;p6"/>
          <p:cNvSpPr txBox="1"/>
          <p:nvPr>
            <p:ph idx="4294967295" type="title"/>
          </p:nvPr>
        </p:nvSpPr>
        <p:spPr>
          <a:xfrm>
            <a:off x="463320" y="691200"/>
            <a:ext cx="59148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8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b="0" i="0" lang="it-IT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 – Shared leadership</a:t>
            </a:r>
            <a:br>
              <a:rPr b="0" i="0" lang="it-IT" sz="3300" u="none" cap="none" strike="noStrike"/>
            </a:b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8" name="Google Shape;308;p6"/>
          <p:cNvGrpSpPr/>
          <p:nvPr/>
        </p:nvGrpSpPr>
        <p:grpSpPr>
          <a:xfrm>
            <a:off x="1049400" y="1684800"/>
            <a:ext cx="4975920" cy="4131720"/>
            <a:chOff x="1049400" y="1684800"/>
            <a:chExt cx="4975920" cy="4131720"/>
          </a:xfrm>
        </p:grpSpPr>
        <p:sp>
          <p:nvSpPr>
            <p:cNvPr id="309" name="Google Shape;309;p6"/>
            <p:cNvSpPr/>
            <p:nvPr/>
          </p:nvSpPr>
          <p:spPr>
            <a:xfrm>
              <a:off x="4806360" y="3961080"/>
              <a:ext cx="156600" cy="51624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0" name="Google Shape;310;p6"/>
            <p:cNvSpPr/>
            <p:nvPr/>
          </p:nvSpPr>
          <p:spPr>
            <a:xfrm>
              <a:off x="3513960" y="2569680"/>
              <a:ext cx="1369800" cy="5058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1" name="Google Shape;311;p6"/>
            <p:cNvSpPr/>
            <p:nvPr/>
          </p:nvSpPr>
          <p:spPr>
            <a:xfrm>
              <a:off x="1882800" y="3966120"/>
              <a:ext cx="156600" cy="51948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2" name="Google Shape;312;p6"/>
            <p:cNvSpPr/>
            <p:nvPr/>
          </p:nvSpPr>
          <p:spPr>
            <a:xfrm>
              <a:off x="1961280" y="2569680"/>
              <a:ext cx="1552680" cy="5112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3" name="Google Shape;313;p6"/>
            <p:cNvSpPr/>
            <p:nvPr/>
          </p:nvSpPr>
          <p:spPr>
            <a:xfrm>
              <a:off x="2289600" y="1684800"/>
              <a:ext cx="2449080" cy="884520"/>
            </a:xfrm>
            <a:prstGeom prst="roundRect">
              <a:avLst>
                <a:gd fmla="val 16667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2341440" y="1728000"/>
              <a:ext cx="2345040" cy="798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6825" spcFirstLastPara="1" rIns="6825" wrap="square" tIns="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4. Do you recognise the tenets that shared leadership development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has been achieved?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1201320" y="3081240"/>
              <a:ext cx="1519200" cy="884520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1253520" y="3124440"/>
              <a:ext cx="1415880" cy="798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1049400" y="4486320"/>
              <a:ext cx="1828800" cy="1330200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1127520" y="4551120"/>
              <a:ext cx="1672920" cy="1200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4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1434600" y="5290200"/>
              <a:ext cx="2219400" cy="4179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1422720" y="5388480"/>
              <a:ext cx="2079000" cy="417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4147560" y="3075840"/>
              <a:ext cx="1473840" cy="88452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4199400" y="3119040"/>
              <a:ext cx="1370520" cy="798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951360" y="4477320"/>
              <a:ext cx="1866600" cy="13392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4029840" y="4542840"/>
              <a:ext cx="1709640" cy="1208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to the 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next question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4177800" y="5392800"/>
              <a:ext cx="1847520" cy="29484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4177800" y="5392800"/>
              <a:ext cx="1847520" cy="294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75" lIns="33100" spcFirstLastPara="1" rIns="33100" wrap="square" tIns="82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it-IT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Effective Leadership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p6"/>
          <p:cNvSpPr/>
          <p:nvPr/>
        </p:nvSpPr>
        <p:spPr>
          <a:xfrm>
            <a:off x="1422720" y="5290200"/>
            <a:ext cx="223128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1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check if the following aspects are met 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Χωρίς τίτλο 2.png" id="332" name="Google Shape;3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33360"/>
            <a:ext cx="6857640" cy="4844160"/>
          </a:xfrm>
          <a:prstGeom prst="rect">
            <a:avLst/>
          </a:prstGeom>
          <a:noFill/>
          <a:ln>
            <a:noFill/>
          </a:ln>
          <a:effectLst>
            <a:outerShdw blurRad="291960" rotWithShape="0" algn="tl" dir="2700000" dist="139498">
              <a:srgbClr val="333333">
                <a:alpha val="64705"/>
              </a:srgbClr>
            </a:outerShdw>
          </a:effectLst>
        </p:spPr>
      </p:pic>
      <p:sp>
        <p:nvSpPr>
          <p:cNvPr id="333" name="Google Shape;333;p7"/>
          <p:cNvSpPr txBox="1"/>
          <p:nvPr>
            <p:ph idx="4294967295" type="title"/>
          </p:nvPr>
        </p:nvSpPr>
        <p:spPr>
          <a:xfrm>
            <a:off x="463320" y="808200"/>
            <a:ext cx="59148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8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b="0" i="0" lang="it-IT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– Effective leadership</a:t>
            </a:r>
            <a:br>
              <a:rPr b="0" i="0" lang="it-IT" sz="3300" u="none" cap="none" strike="noStrike"/>
            </a:b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" name="Google Shape;334;p7"/>
          <p:cNvGrpSpPr/>
          <p:nvPr/>
        </p:nvGrpSpPr>
        <p:grpSpPr>
          <a:xfrm>
            <a:off x="732960" y="1465560"/>
            <a:ext cx="5553720" cy="4007160"/>
            <a:chOff x="732960" y="1465560"/>
            <a:chExt cx="5553720" cy="4007160"/>
          </a:xfrm>
        </p:grpSpPr>
        <p:sp>
          <p:nvSpPr>
            <p:cNvPr id="335" name="Google Shape;335;p7"/>
            <p:cNvSpPr/>
            <p:nvPr/>
          </p:nvSpPr>
          <p:spPr>
            <a:xfrm>
              <a:off x="4556880" y="3654000"/>
              <a:ext cx="159480" cy="5058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36" name="Google Shape;336;p7"/>
            <p:cNvSpPr/>
            <p:nvPr/>
          </p:nvSpPr>
          <p:spPr>
            <a:xfrm>
              <a:off x="3241800" y="2290320"/>
              <a:ext cx="1394280" cy="4957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37" name="Google Shape;337;p7"/>
            <p:cNvSpPr/>
            <p:nvPr/>
          </p:nvSpPr>
          <p:spPr>
            <a:xfrm>
              <a:off x="1581480" y="3658680"/>
              <a:ext cx="159480" cy="5094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38" name="Google Shape;338;p7"/>
            <p:cNvSpPr/>
            <p:nvPr/>
          </p:nvSpPr>
          <p:spPr>
            <a:xfrm>
              <a:off x="1661400" y="2290320"/>
              <a:ext cx="1580400" cy="50076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39" name="Google Shape;339;p7"/>
            <p:cNvSpPr/>
            <p:nvPr/>
          </p:nvSpPr>
          <p:spPr>
            <a:xfrm>
              <a:off x="1995480" y="1465560"/>
              <a:ext cx="2492640" cy="866880"/>
            </a:xfrm>
            <a:prstGeom prst="roundRect">
              <a:avLst>
                <a:gd fmla="val 16667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2048040" y="1465560"/>
              <a:ext cx="2387160" cy="782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6825" spcFirstLastPara="1" rIns="6825" wrap="square" tIns="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5. Do you recognise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if the principles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of Effective Leadership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are achieved?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887760" y="2791440"/>
              <a:ext cx="1546200" cy="866880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940680" y="2833920"/>
              <a:ext cx="1441080" cy="782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732960" y="4168800"/>
              <a:ext cx="1861560" cy="1303920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732960" y="4224240"/>
              <a:ext cx="1782360" cy="11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5a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113120" y="4880520"/>
              <a:ext cx="2399040" cy="4611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1113120" y="5052960"/>
              <a:ext cx="1880640" cy="288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3886560" y="2786400"/>
              <a:ext cx="1500120" cy="86688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3939120" y="2828880"/>
              <a:ext cx="1395000" cy="782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3686760" y="4160160"/>
              <a:ext cx="1899720" cy="131256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767040" y="4224240"/>
              <a:ext cx="1740240" cy="11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5b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939120" y="4930920"/>
              <a:ext cx="2347560" cy="4107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917160" y="5057280"/>
              <a:ext cx="1880640" cy="288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3" name="Google Shape;353;p7"/>
          <p:cNvSpPr/>
          <p:nvPr/>
        </p:nvSpPr>
        <p:spPr>
          <a:xfrm>
            <a:off x="1189800" y="4876200"/>
            <a:ext cx="238392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1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check the following points of Effective Leadership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7"/>
          <p:cNvSpPr/>
          <p:nvPr/>
        </p:nvSpPr>
        <p:spPr>
          <a:xfrm>
            <a:off x="3939120" y="4947120"/>
            <a:ext cx="2400480" cy="27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1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Evaluating Effective Leadership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Χωρίς τίτλο 2.png" id="359" name="Google Shape;3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44520"/>
            <a:ext cx="6857640" cy="4138560"/>
          </a:xfrm>
          <a:prstGeom prst="rect">
            <a:avLst/>
          </a:prstGeom>
          <a:noFill/>
          <a:ln>
            <a:noFill/>
          </a:ln>
          <a:effectLst>
            <a:outerShdw blurRad="291960" rotWithShape="0" algn="tl" dir="2700000" dist="139498">
              <a:srgbClr val="333333">
                <a:alpha val="64705"/>
              </a:srgbClr>
            </a:outerShdw>
          </a:effectLst>
        </p:spPr>
      </p:pic>
      <p:sp>
        <p:nvSpPr>
          <p:cNvPr id="360" name="Google Shape;360;p8"/>
          <p:cNvSpPr txBox="1"/>
          <p:nvPr>
            <p:ph idx="4294967295" type="title"/>
          </p:nvPr>
        </p:nvSpPr>
        <p:spPr>
          <a:xfrm>
            <a:off x="463320" y="771840"/>
            <a:ext cx="59148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br>
              <a:rPr b="0" i="0" lang="it-IT" sz="3300" u="none" cap="none" strike="noStrike"/>
            </a:br>
            <a:br>
              <a:rPr b="0" i="0" lang="it-IT" sz="3300" u="none" cap="none" strike="noStrike"/>
            </a:br>
            <a:br>
              <a:rPr b="0" i="0" lang="it-IT" sz="2488" u="none" cap="none" strike="noStrike"/>
            </a:br>
            <a:r>
              <a:rPr b="0" i="0" lang="it-IT" sz="2488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 the overall content of L.U. 8</a:t>
            </a:r>
            <a:br>
              <a:rPr b="0" i="0" lang="it-IT" sz="2488" u="none" cap="none" strike="noStrike"/>
            </a:br>
            <a:r>
              <a:rPr b="1" i="0" lang="it-IT" sz="2488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Leadership in group working – </a:t>
            </a:r>
            <a:r>
              <a:rPr b="1" lang="it-IT" sz="2488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i="0" lang="it-IT" sz="2488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mpowering leadership inside the</a:t>
            </a:r>
            <a:r>
              <a:rPr b="0" i="0" lang="it-IT" sz="2488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it-IT" sz="2488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team </a:t>
            </a:r>
            <a:br>
              <a:rPr b="0" i="0" lang="it-IT" sz="2488" u="none" cap="none" strike="noStrike"/>
            </a:br>
            <a:br>
              <a:rPr b="0" i="0" lang="it-IT" sz="2488" u="none" cap="none" strike="noStrike"/>
            </a:br>
            <a:endParaRPr b="0" i="0" sz="24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" name="Google Shape;361;p8"/>
          <p:cNvGrpSpPr/>
          <p:nvPr/>
        </p:nvGrpSpPr>
        <p:grpSpPr>
          <a:xfrm>
            <a:off x="1329120" y="2275200"/>
            <a:ext cx="4232520" cy="3519360"/>
            <a:chOff x="1329120" y="2275200"/>
            <a:chExt cx="4232520" cy="3519360"/>
          </a:xfrm>
        </p:grpSpPr>
        <p:sp>
          <p:nvSpPr>
            <p:cNvPr id="362" name="Google Shape;362;p8"/>
            <p:cNvSpPr/>
            <p:nvPr/>
          </p:nvSpPr>
          <p:spPr>
            <a:xfrm>
              <a:off x="4663440" y="4214160"/>
              <a:ext cx="138960" cy="43956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63" name="Google Shape;363;p8"/>
            <p:cNvSpPr/>
            <p:nvPr/>
          </p:nvSpPr>
          <p:spPr>
            <a:xfrm>
              <a:off x="3516840" y="3029040"/>
              <a:ext cx="1216080" cy="4309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64" name="Google Shape;364;p8"/>
            <p:cNvSpPr/>
            <p:nvPr/>
          </p:nvSpPr>
          <p:spPr>
            <a:xfrm>
              <a:off x="2068920" y="4218480"/>
              <a:ext cx="138960" cy="4428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65" name="Google Shape;365;p8"/>
            <p:cNvSpPr/>
            <p:nvPr/>
          </p:nvSpPr>
          <p:spPr>
            <a:xfrm>
              <a:off x="2138400" y="3029040"/>
              <a:ext cx="1377720" cy="43524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66" name="Google Shape;366;p8"/>
            <p:cNvSpPr/>
            <p:nvPr/>
          </p:nvSpPr>
          <p:spPr>
            <a:xfrm>
              <a:off x="2429640" y="2275200"/>
              <a:ext cx="2173680" cy="753480"/>
            </a:xfrm>
            <a:prstGeom prst="roundRect">
              <a:avLst>
                <a:gd fmla="val 16667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2475720" y="2312280"/>
              <a:ext cx="2081520" cy="679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7550" spcFirstLastPara="1" rIns="7550" wrap="square" tIns="7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Do you understand the basic principles of leadership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 group working?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1464120" y="3464640"/>
              <a:ext cx="1348560" cy="753480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1510200" y="3501360"/>
              <a:ext cx="1256400" cy="679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1329120" y="4661280"/>
              <a:ext cx="1623600" cy="1132920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98240" y="4716720"/>
              <a:ext cx="1485000" cy="10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9000" spcFirstLastPara="1" rIns="9000" wrap="square" tIns="9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Please repeat the content of LU8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4078800" y="3460320"/>
              <a:ext cx="1308240" cy="75348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4124880" y="3497040"/>
              <a:ext cx="1216080" cy="679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3904920" y="4654080"/>
              <a:ext cx="1656720" cy="114048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3974400" y="4709520"/>
              <a:ext cx="1517400" cy="1029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9000" spcFirstLastPara="1" rIns="9000" wrap="square" tIns="9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 this unit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Χωρίς τίτλο.png" id="380" name="Google Shape;3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4880"/>
            <a:ext cx="6857640" cy="4270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1" name="Google Shape;381;p9"/>
          <p:cNvGrpSpPr/>
          <p:nvPr/>
        </p:nvGrpSpPr>
        <p:grpSpPr>
          <a:xfrm>
            <a:off x="2543040" y="2383200"/>
            <a:ext cx="1932480" cy="2445840"/>
            <a:chOff x="2543040" y="2383200"/>
            <a:chExt cx="1932480" cy="2445840"/>
          </a:xfrm>
        </p:grpSpPr>
        <p:sp>
          <p:nvSpPr>
            <p:cNvPr id="382" name="Google Shape;382;p9"/>
            <p:cNvSpPr/>
            <p:nvPr/>
          </p:nvSpPr>
          <p:spPr>
            <a:xfrm>
              <a:off x="3375720" y="3292920"/>
              <a:ext cx="91080" cy="52524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83" name="Google Shape;383;p9"/>
            <p:cNvSpPr/>
            <p:nvPr/>
          </p:nvSpPr>
          <p:spPr>
            <a:xfrm>
              <a:off x="2543040" y="2383200"/>
              <a:ext cx="1756800" cy="909360"/>
            </a:xfrm>
            <a:prstGeom prst="roundRect">
              <a:avLst>
                <a:gd fmla="val 16667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2587320" y="2427480"/>
              <a:ext cx="1667880" cy="820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0" lIns="15100" spcFirstLastPara="1" rIns="15100" wrap="square" tIns="15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0" i="0" lang="it-IT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Thanks</a:t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2894400" y="3090600"/>
              <a:ext cx="1581120" cy="3027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2894400" y="3090600"/>
              <a:ext cx="1581120" cy="302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5" lIns="40675" spcFirstLastPara="1" rIns="40675" wrap="square" tIns="100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Pts val="1600"/>
                <a:buFont typeface="Calibri"/>
                <a:buNone/>
              </a:pPr>
              <a:r>
                <a:rPr b="0" i="1" lang="it-IT" sz="1600" u="none" cap="none" strike="noStrike">
                  <a:solidFill>
                    <a:srgbClr val="4472C4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2543040" y="3818520"/>
              <a:ext cx="1756800" cy="90936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2587320" y="3862800"/>
              <a:ext cx="1667880" cy="820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0" lIns="11500" spcFirstLastPara="1" rIns="11500" wrap="square" tIns="11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b="0" i="0" lang="it-IT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Keep going to another Unit</a:t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2894400" y="4526280"/>
              <a:ext cx="1581120" cy="3027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2894400" y="4526280"/>
              <a:ext cx="1581120" cy="302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75" lIns="48225" spcFirstLastPara="1" rIns="48225" wrap="square" tIns="118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Pts val="1900"/>
                <a:buFont typeface="Calibri"/>
                <a:buNone/>
              </a:pPr>
              <a:r>
                <a:rPr b="0" i="1" lang="it-IT" sz="1900" u="none" cap="none" strike="noStrike">
                  <a:solidFill>
                    <a:srgbClr val="4472C4"/>
                  </a:solidFill>
                  <a:latin typeface="Calibri"/>
                  <a:ea typeface="Calibri"/>
                  <a:cs typeface="Calibri"/>
                  <a:sym typeface="Calibri"/>
                </a:rPr>
                <a:t>if you need</a:t>
              </a:r>
              <a:endParaRPr b="0" i="0" sz="19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2021-12-29T09:32:30Z</dcterms:created>
  <dc:creator>Giorgio Fantini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9</vt:i4>
  </property>
  <property fmtid="{D5CDD505-2E9C-101B-9397-08002B2CF9AE}" pid="3" name="PresentationFormat">
    <vt:lpwstr>Προσαρμογή</vt:lpwstr>
  </property>
  <property fmtid="{D5CDD505-2E9C-101B-9397-08002B2CF9AE}" pid="4" name="Slides">
    <vt:i4>9</vt:i4>
  </property>
</Properties>
</file>