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gYg/gERc9C9kGJmApuE3mhgx/k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1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" type="subTitle"/>
          </p:nvPr>
        </p:nvSpPr>
        <p:spPr>
          <a:xfrm>
            <a:off x="471600" y="1825560"/>
            <a:ext cx="591480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9" name="Google Shape;19;p11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" type="body"/>
          </p:nvPr>
        </p:nvSpPr>
        <p:spPr>
          <a:xfrm>
            <a:off x="471600" y="1825560"/>
            <a:ext cx="59148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2" type="body"/>
          </p:nvPr>
        </p:nvSpPr>
        <p:spPr>
          <a:xfrm>
            <a:off x="471600" y="4098240"/>
            <a:ext cx="59148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>
            <a:off x="47160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2" type="body"/>
          </p:nvPr>
        </p:nvSpPr>
        <p:spPr>
          <a:xfrm>
            <a:off x="350244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3" type="body"/>
          </p:nvPr>
        </p:nvSpPr>
        <p:spPr>
          <a:xfrm>
            <a:off x="471600" y="409824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4" type="body"/>
          </p:nvPr>
        </p:nvSpPr>
        <p:spPr>
          <a:xfrm>
            <a:off x="3502440" y="409824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3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3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86" name="Google Shape;86;p23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" type="body"/>
          </p:nvPr>
        </p:nvSpPr>
        <p:spPr>
          <a:xfrm>
            <a:off x="471600" y="182556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4"/>
          <p:cNvSpPr txBox="1"/>
          <p:nvPr>
            <p:ph idx="2" type="body"/>
          </p:nvPr>
        </p:nvSpPr>
        <p:spPr>
          <a:xfrm>
            <a:off x="2471760" y="182556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4"/>
          <p:cNvSpPr txBox="1"/>
          <p:nvPr>
            <p:ph idx="3" type="body"/>
          </p:nvPr>
        </p:nvSpPr>
        <p:spPr>
          <a:xfrm>
            <a:off x="4471560" y="182556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4"/>
          <p:cNvSpPr txBox="1"/>
          <p:nvPr>
            <p:ph idx="4" type="body"/>
          </p:nvPr>
        </p:nvSpPr>
        <p:spPr>
          <a:xfrm>
            <a:off x="471600" y="409824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4"/>
          <p:cNvSpPr txBox="1"/>
          <p:nvPr>
            <p:ph idx="5" type="body"/>
          </p:nvPr>
        </p:nvSpPr>
        <p:spPr>
          <a:xfrm>
            <a:off x="2471760" y="409824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4"/>
          <p:cNvSpPr txBox="1"/>
          <p:nvPr>
            <p:ph idx="6" type="body"/>
          </p:nvPr>
        </p:nvSpPr>
        <p:spPr>
          <a:xfrm>
            <a:off x="4471560" y="409824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4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4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97" name="Google Shape;97;p24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09" name="Google Shape;109;p13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5"/>
          <p:cNvSpPr txBox="1"/>
          <p:nvPr>
            <p:ph idx="1" type="subTitle"/>
          </p:nvPr>
        </p:nvSpPr>
        <p:spPr>
          <a:xfrm>
            <a:off x="471600" y="1825560"/>
            <a:ext cx="591480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5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5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15" name="Google Shape;115;p25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6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6"/>
          <p:cNvSpPr txBox="1"/>
          <p:nvPr>
            <p:ph idx="1" type="body"/>
          </p:nvPr>
        </p:nvSpPr>
        <p:spPr>
          <a:xfrm>
            <a:off x="471600" y="1825560"/>
            <a:ext cx="591480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6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6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21" name="Google Shape;121;p26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7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7"/>
          <p:cNvSpPr txBox="1"/>
          <p:nvPr>
            <p:ph idx="1" type="body"/>
          </p:nvPr>
        </p:nvSpPr>
        <p:spPr>
          <a:xfrm>
            <a:off x="471600" y="1825560"/>
            <a:ext cx="288612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7"/>
          <p:cNvSpPr txBox="1"/>
          <p:nvPr>
            <p:ph idx="2" type="body"/>
          </p:nvPr>
        </p:nvSpPr>
        <p:spPr>
          <a:xfrm>
            <a:off x="3502440" y="1825560"/>
            <a:ext cx="288612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7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7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28" name="Google Shape;128;p27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8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8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33" name="Google Shape;133;p28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>
            <p:ph idx="1" type="subTitle"/>
          </p:nvPr>
        </p:nvSpPr>
        <p:spPr>
          <a:xfrm>
            <a:off x="471600" y="365040"/>
            <a:ext cx="5914800" cy="6144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9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9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38" name="Google Shape;138;p29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0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0"/>
          <p:cNvSpPr txBox="1"/>
          <p:nvPr>
            <p:ph idx="1" type="body"/>
          </p:nvPr>
        </p:nvSpPr>
        <p:spPr>
          <a:xfrm>
            <a:off x="47160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0"/>
          <p:cNvSpPr txBox="1"/>
          <p:nvPr>
            <p:ph idx="2" type="body"/>
          </p:nvPr>
        </p:nvSpPr>
        <p:spPr>
          <a:xfrm>
            <a:off x="3502440" y="1825560"/>
            <a:ext cx="288612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0"/>
          <p:cNvSpPr txBox="1"/>
          <p:nvPr>
            <p:ph idx="3" type="body"/>
          </p:nvPr>
        </p:nvSpPr>
        <p:spPr>
          <a:xfrm>
            <a:off x="471600" y="409824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0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0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46" name="Google Shape;146;p30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23" name="Google Shape;23;p14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1"/>
          <p:cNvSpPr txBox="1"/>
          <p:nvPr>
            <p:ph idx="1" type="body"/>
          </p:nvPr>
        </p:nvSpPr>
        <p:spPr>
          <a:xfrm>
            <a:off x="471600" y="1825560"/>
            <a:ext cx="288612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1"/>
          <p:cNvSpPr txBox="1"/>
          <p:nvPr>
            <p:ph idx="2" type="body"/>
          </p:nvPr>
        </p:nvSpPr>
        <p:spPr>
          <a:xfrm>
            <a:off x="350244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1"/>
          <p:cNvSpPr txBox="1"/>
          <p:nvPr>
            <p:ph idx="3" type="body"/>
          </p:nvPr>
        </p:nvSpPr>
        <p:spPr>
          <a:xfrm>
            <a:off x="3502440" y="409824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1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1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54" name="Google Shape;154;p31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2"/>
          <p:cNvSpPr txBox="1"/>
          <p:nvPr>
            <p:ph idx="1" type="body"/>
          </p:nvPr>
        </p:nvSpPr>
        <p:spPr>
          <a:xfrm>
            <a:off x="47160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2"/>
          <p:cNvSpPr txBox="1"/>
          <p:nvPr>
            <p:ph idx="2" type="body"/>
          </p:nvPr>
        </p:nvSpPr>
        <p:spPr>
          <a:xfrm>
            <a:off x="350244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2"/>
          <p:cNvSpPr txBox="1"/>
          <p:nvPr>
            <p:ph idx="3" type="body"/>
          </p:nvPr>
        </p:nvSpPr>
        <p:spPr>
          <a:xfrm>
            <a:off x="471600" y="4098240"/>
            <a:ext cx="59148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2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2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62" name="Google Shape;162;p32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3"/>
          <p:cNvSpPr txBox="1"/>
          <p:nvPr>
            <p:ph idx="1" type="body"/>
          </p:nvPr>
        </p:nvSpPr>
        <p:spPr>
          <a:xfrm>
            <a:off x="471600" y="1825560"/>
            <a:ext cx="59148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3"/>
          <p:cNvSpPr txBox="1"/>
          <p:nvPr>
            <p:ph idx="2" type="body"/>
          </p:nvPr>
        </p:nvSpPr>
        <p:spPr>
          <a:xfrm>
            <a:off x="471600" y="4098240"/>
            <a:ext cx="59148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3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33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69" name="Google Shape;169;p33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4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4"/>
          <p:cNvSpPr txBox="1"/>
          <p:nvPr>
            <p:ph idx="1" type="body"/>
          </p:nvPr>
        </p:nvSpPr>
        <p:spPr>
          <a:xfrm>
            <a:off x="47160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4"/>
          <p:cNvSpPr txBox="1"/>
          <p:nvPr>
            <p:ph idx="2" type="body"/>
          </p:nvPr>
        </p:nvSpPr>
        <p:spPr>
          <a:xfrm>
            <a:off x="350244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34"/>
          <p:cNvSpPr txBox="1"/>
          <p:nvPr>
            <p:ph idx="3" type="body"/>
          </p:nvPr>
        </p:nvSpPr>
        <p:spPr>
          <a:xfrm>
            <a:off x="471600" y="409824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4"/>
          <p:cNvSpPr txBox="1"/>
          <p:nvPr>
            <p:ph idx="4" type="body"/>
          </p:nvPr>
        </p:nvSpPr>
        <p:spPr>
          <a:xfrm>
            <a:off x="3502440" y="409824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4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34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78" name="Google Shape;178;p34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5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35"/>
          <p:cNvSpPr txBox="1"/>
          <p:nvPr>
            <p:ph idx="1" type="body"/>
          </p:nvPr>
        </p:nvSpPr>
        <p:spPr>
          <a:xfrm>
            <a:off x="471600" y="182556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5"/>
          <p:cNvSpPr txBox="1"/>
          <p:nvPr>
            <p:ph idx="2" type="body"/>
          </p:nvPr>
        </p:nvSpPr>
        <p:spPr>
          <a:xfrm>
            <a:off x="2471760" y="182556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35"/>
          <p:cNvSpPr txBox="1"/>
          <p:nvPr>
            <p:ph idx="3" type="body"/>
          </p:nvPr>
        </p:nvSpPr>
        <p:spPr>
          <a:xfrm>
            <a:off x="4471560" y="182556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35"/>
          <p:cNvSpPr txBox="1"/>
          <p:nvPr>
            <p:ph idx="4" type="body"/>
          </p:nvPr>
        </p:nvSpPr>
        <p:spPr>
          <a:xfrm>
            <a:off x="471600" y="409824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35"/>
          <p:cNvSpPr txBox="1"/>
          <p:nvPr>
            <p:ph idx="5" type="body"/>
          </p:nvPr>
        </p:nvSpPr>
        <p:spPr>
          <a:xfrm>
            <a:off x="2471760" y="409824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35"/>
          <p:cNvSpPr txBox="1"/>
          <p:nvPr>
            <p:ph idx="6" type="body"/>
          </p:nvPr>
        </p:nvSpPr>
        <p:spPr>
          <a:xfrm>
            <a:off x="4471560" y="4098240"/>
            <a:ext cx="19044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35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35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89" name="Google Shape;189;p35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" type="body"/>
          </p:nvPr>
        </p:nvSpPr>
        <p:spPr>
          <a:xfrm>
            <a:off x="471600" y="1825560"/>
            <a:ext cx="591480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29" name="Google Shape;29;p15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" type="body"/>
          </p:nvPr>
        </p:nvSpPr>
        <p:spPr>
          <a:xfrm>
            <a:off x="471600" y="1825560"/>
            <a:ext cx="288612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2" type="body"/>
          </p:nvPr>
        </p:nvSpPr>
        <p:spPr>
          <a:xfrm>
            <a:off x="3502440" y="1825560"/>
            <a:ext cx="288612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36" name="Google Shape;36;p16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41" name="Google Shape;41;p17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/>
          <p:nvPr>
            <p:ph idx="1" type="subTitle"/>
          </p:nvPr>
        </p:nvSpPr>
        <p:spPr>
          <a:xfrm>
            <a:off x="471600" y="365040"/>
            <a:ext cx="5914800" cy="6144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9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" type="body"/>
          </p:nvPr>
        </p:nvSpPr>
        <p:spPr>
          <a:xfrm>
            <a:off x="47160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2" type="body"/>
          </p:nvPr>
        </p:nvSpPr>
        <p:spPr>
          <a:xfrm>
            <a:off x="3502440" y="1825560"/>
            <a:ext cx="288612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3" type="body"/>
          </p:nvPr>
        </p:nvSpPr>
        <p:spPr>
          <a:xfrm>
            <a:off x="471600" y="409824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54" name="Google Shape;54;p19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" type="body"/>
          </p:nvPr>
        </p:nvSpPr>
        <p:spPr>
          <a:xfrm>
            <a:off x="471600" y="1825560"/>
            <a:ext cx="288612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0"/>
          <p:cNvSpPr txBox="1"/>
          <p:nvPr>
            <p:ph idx="2" type="body"/>
          </p:nvPr>
        </p:nvSpPr>
        <p:spPr>
          <a:xfrm>
            <a:off x="350244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3" type="body"/>
          </p:nvPr>
        </p:nvSpPr>
        <p:spPr>
          <a:xfrm>
            <a:off x="3502440" y="409824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1" type="body"/>
          </p:nvPr>
        </p:nvSpPr>
        <p:spPr>
          <a:xfrm>
            <a:off x="47160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2" type="body"/>
          </p:nvPr>
        </p:nvSpPr>
        <p:spPr>
          <a:xfrm>
            <a:off x="3502440" y="1825560"/>
            <a:ext cx="288612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3" type="body"/>
          </p:nvPr>
        </p:nvSpPr>
        <p:spPr>
          <a:xfrm>
            <a:off x="471600" y="4098240"/>
            <a:ext cx="5914800" cy="207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sz="9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70" name="Google Shape;70;p21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514440" y="1122480"/>
            <a:ext cx="582912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0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0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Google Shape;9;p10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0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1880" y="23760"/>
            <a:ext cx="1326960" cy="66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0"/>
          <p:cNvPicPr preferRelativeResize="0"/>
          <p:nvPr/>
        </p:nvPicPr>
        <p:blipFill rotWithShape="1">
          <a:blip r:embed="rId2">
            <a:alphaModFix/>
          </a:blip>
          <a:srcRect b="0" l="0" r="0" t="12633"/>
          <a:stretch/>
        </p:blipFill>
        <p:spPr>
          <a:xfrm>
            <a:off x="4757040" y="6365880"/>
            <a:ext cx="1950480" cy="36468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0"/>
          <p:cNvSpPr/>
          <p:nvPr/>
        </p:nvSpPr>
        <p:spPr>
          <a:xfrm>
            <a:off x="-83880" y="744120"/>
            <a:ext cx="1195920" cy="1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Calibri"/>
              <a:buNone/>
            </a:pPr>
            <a:r>
              <a:rPr b="0" i="0" lang="it-IT" sz="4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b="0" i="0" lang="it-IT" sz="4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4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0"/>
          <p:cNvSpPr txBox="1"/>
          <p:nvPr>
            <p:ph idx="1" type="body"/>
          </p:nvPr>
        </p:nvSpPr>
        <p:spPr>
          <a:xfrm>
            <a:off x="342720" y="1604520"/>
            <a:ext cx="61718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 txBox="1"/>
          <p:nvPr>
            <p:ph type="title"/>
          </p:nvPr>
        </p:nvSpPr>
        <p:spPr>
          <a:xfrm>
            <a:off x="471600" y="365040"/>
            <a:ext cx="591480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0" name="Google Shape;100;p12"/>
          <p:cNvSpPr txBox="1"/>
          <p:nvPr>
            <p:ph idx="1" type="body"/>
          </p:nvPr>
        </p:nvSpPr>
        <p:spPr>
          <a:xfrm>
            <a:off x="471600" y="1825560"/>
            <a:ext cx="591480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1" name="Google Shape;101;p12"/>
          <p:cNvSpPr txBox="1"/>
          <p:nvPr>
            <p:ph idx="10" type="dt"/>
          </p:nvPr>
        </p:nvSpPr>
        <p:spPr>
          <a:xfrm>
            <a:off x="47160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2" name="Google Shape;102;p12"/>
          <p:cNvSpPr txBox="1"/>
          <p:nvPr>
            <p:ph idx="11" type="ftr"/>
          </p:nvPr>
        </p:nvSpPr>
        <p:spPr>
          <a:xfrm>
            <a:off x="2271600" y="6356520"/>
            <a:ext cx="231408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3" name="Google Shape;103;p12"/>
          <p:cNvSpPr txBox="1"/>
          <p:nvPr>
            <p:ph idx="12" type="sldNum"/>
          </p:nvPr>
        </p:nvSpPr>
        <p:spPr>
          <a:xfrm>
            <a:off x="4843440" y="6356520"/>
            <a:ext cx="154260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4" name="Google Shape;104;p1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1880" y="23760"/>
            <a:ext cx="1184040" cy="57744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2"/>
          <p:cNvSpPr/>
          <p:nvPr/>
        </p:nvSpPr>
        <p:spPr>
          <a:xfrm>
            <a:off x="0" y="6640560"/>
            <a:ext cx="1195920" cy="1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Calibri"/>
              <a:buNone/>
            </a:pPr>
            <a:r>
              <a:rPr b="0" i="0" lang="it-IT" sz="4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b="0" i="0" lang="it-IT" sz="4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4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4.png"/><Relationship Id="rId5" Type="http://schemas.openxmlformats.org/officeDocument/2006/relationships/image" Target="../media/image5.png"/><Relationship Id="rId6" Type="http://schemas.openxmlformats.org/officeDocument/2006/relationships/image" Target="../media/image17.png"/><Relationship Id="rId7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"/>
          <p:cNvSpPr txBox="1"/>
          <p:nvPr>
            <p:ph type="title"/>
          </p:nvPr>
        </p:nvSpPr>
        <p:spPr>
          <a:xfrm>
            <a:off x="0" y="3124080"/>
            <a:ext cx="6697080" cy="1833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550" lIns="51475" spcFirstLastPara="1" rIns="51475" wrap="square" tIns="25550">
            <a:normAutofit fontScale="91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1" lang="it-IT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Toolkit 2</a:t>
            </a:r>
            <a:br>
              <a:rPr lang="it-IT" sz="2000"/>
            </a:br>
            <a:r>
              <a:rPr b="1" lang="it-IT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Learning Unit 7</a:t>
            </a:r>
            <a:br>
              <a:rPr lang="it-IT" sz="2000"/>
            </a:br>
            <a:br>
              <a:rPr lang="it-IT" sz="2000"/>
            </a:br>
            <a:r>
              <a:rPr b="1" lang="it-IT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Leadership in networking – Transversal, empowering leadership </a:t>
            </a:r>
            <a:br>
              <a:rPr lang="it-IT" sz="2000"/>
            </a:br>
            <a:r>
              <a:rPr b="1" lang="it-IT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the network relationship </a:t>
            </a:r>
            <a:br>
              <a:rPr lang="it-IT" sz="2000"/>
            </a:br>
            <a:br>
              <a:rPr lang="it-IT" sz="2000"/>
            </a:br>
            <a:r>
              <a:rPr b="1" lang="it-IT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Post intervention</a:t>
            </a:r>
            <a:endParaRPr b="0" sz="20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0" sz="135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"/>
          <p:cNvSpPr/>
          <p:nvPr/>
        </p:nvSpPr>
        <p:spPr>
          <a:xfrm>
            <a:off x="175680" y="4941360"/>
            <a:ext cx="4210200" cy="137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550" lIns="51475" spcFirstLastPara="1" rIns="51475" wrap="square" tIns="2555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Developed by 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37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Institute of Group Analysis Athens (IGAA)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37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6" name="Google Shape;1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680" y="5688000"/>
            <a:ext cx="1117800" cy="109044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Francy\Desktop\Networking.png" id="197" name="Google Shape;19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4280" y="973080"/>
            <a:ext cx="4799880" cy="215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"/>
          <p:cNvSpPr txBox="1"/>
          <p:nvPr>
            <p:ph idx="4294967295" type="title"/>
          </p:nvPr>
        </p:nvSpPr>
        <p:spPr>
          <a:xfrm>
            <a:off x="426240" y="601920"/>
            <a:ext cx="6090480" cy="886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56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1" i="0" lang="it-IT" sz="202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L.U. 7 – Synopsis</a:t>
            </a:r>
            <a:br>
              <a:rPr b="0" i="0" lang="it-IT" sz="3300" u="none" cap="none" strike="noStrike"/>
            </a:br>
            <a:r>
              <a:rPr b="1" i="0" lang="it-IT" sz="3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Leadership in networking – Transversal, empowering leadership </a:t>
            </a:r>
            <a:br>
              <a:rPr b="0" i="0" lang="it-IT" sz="3600" u="none" cap="none" strike="noStrike"/>
            </a:br>
            <a:r>
              <a:rPr b="1" i="0" lang="it-IT" sz="3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the network relationship </a:t>
            </a:r>
            <a:endParaRPr b="0" i="0" sz="3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3" name="Google Shape;203;p2"/>
          <p:cNvGrpSpPr/>
          <p:nvPr/>
        </p:nvGrpSpPr>
        <p:grpSpPr>
          <a:xfrm>
            <a:off x="511560" y="1826640"/>
            <a:ext cx="6005160" cy="4371480"/>
            <a:chOff x="511560" y="1826640"/>
            <a:chExt cx="6005160" cy="4371480"/>
          </a:xfrm>
        </p:grpSpPr>
        <p:sp>
          <p:nvSpPr>
            <p:cNvPr id="204" name="Google Shape;204;p2"/>
            <p:cNvSpPr/>
            <p:nvPr/>
          </p:nvSpPr>
          <p:spPr>
            <a:xfrm>
              <a:off x="511560" y="1826640"/>
              <a:ext cx="6005160" cy="807120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1788480" y="1837440"/>
              <a:ext cx="4728240" cy="807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8150" lIns="38150" spcFirstLastPara="1" rIns="38150" wrap="square" tIns="38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1. Leadership’s role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-63500" lvl="1" marL="57240" marR="0" rtl="0" algn="just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Char char="•"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Question:  In the framework of a disaster intervention, can you identify leadership’s role characteristics and qualities?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-63500" lvl="1" marL="57240" marR="0" rtl="0" algn="l">
                <a:lnSpc>
                  <a:spcPct val="50000"/>
                </a:lnSpc>
                <a:spcBef>
                  <a:spcPts val="15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Char char="•"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1a: Please return to Toolkit 2, Pre intervention, LU7, Activity 1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-63500" lvl="1" marL="57240" marR="0" rtl="0" algn="l">
                <a:lnSpc>
                  <a:spcPct val="50000"/>
                </a:lnSpc>
                <a:spcBef>
                  <a:spcPts val="15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Char char="•"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1b: Please consult the following suggestions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587520" y="1918080"/>
              <a:ext cx="1200600" cy="645840"/>
            </a:xfrm>
            <a:prstGeom prst="roundRect">
              <a:avLst>
                <a:gd fmla="val 16667" name="adj"/>
              </a:avLst>
            </a:prstGeom>
            <a:solidFill>
              <a:srgbClr val="BFC8E3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511560" y="2725920"/>
              <a:ext cx="6005160" cy="807120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1788480" y="2725920"/>
              <a:ext cx="4728240" cy="807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50" lIns="38150" spcFirstLastPara="1" rIns="38150" wrap="square" tIns="38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2. Interorganisational Embeddedness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Question:  In the context of a disaster management network, was interorganisational embeddedness fostered among partnership organisations?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2a :Please return to Toolkit 2, Pre intervention, LU 7, Activity 2b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2b: Please check if you have accomplished these aspects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587520" y="2806560"/>
              <a:ext cx="1200600" cy="645840"/>
            </a:xfrm>
            <a:prstGeom prst="roundRect">
              <a:avLst>
                <a:gd fmla="val 10000" name="adj"/>
              </a:avLst>
            </a:prstGeom>
            <a:solidFill>
              <a:srgbClr val="BFC8E3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511560" y="3614400"/>
              <a:ext cx="6005160" cy="807120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1788480" y="3614400"/>
              <a:ext cx="4728240" cy="807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50" lIns="38150" spcFirstLastPara="1" rIns="38150" wrap="square" tIns="38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3. Collective Thinking 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Question: In terms of community leadership development, do you recognise the signs that Collective Thinking has been promoted? 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50000"/>
                </a:lnSpc>
                <a:spcBef>
                  <a:spcPts val="349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3a : Please return to Toolkit 2, Pre intervention, Learning Unit 7, Activity 3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50000"/>
                </a:lnSpc>
                <a:spcBef>
                  <a:spcPts val="349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3b : Please consult the following suggestions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587520" y="3695040"/>
              <a:ext cx="1200600" cy="645840"/>
            </a:xfrm>
            <a:prstGeom prst="roundRect">
              <a:avLst>
                <a:gd fmla="val 10000" name="adj"/>
              </a:avLst>
            </a:prstGeom>
            <a:solidFill>
              <a:srgbClr val="BFC8E3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511560" y="4502520"/>
              <a:ext cx="6005160" cy="807120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788480" y="4502520"/>
              <a:ext cx="4728240" cy="807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50" lIns="38150" spcFirstLastPara="1" rIns="38150" wrap="square" tIns="38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4. Connective Leadership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Question: In terms of community leadership development, do you recognise the signs that Connective Leadership has been promoted?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4a: Please return to Toolkit 2, Pre intervention, LU 7, Activity 4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4b: Please consult the following suggestions 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587520" y="4583520"/>
              <a:ext cx="1200600" cy="645840"/>
            </a:xfrm>
            <a:prstGeom prst="roundRect">
              <a:avLst>
                <a:gd fmla="val 10000" name="adj"/>
              </a:avLst>
            </a:prstGeom>
            <a:solidFill>
              <a:srgbClr val="BFC8E3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511560" y="5391000"/>
              <a:ext cx="6005160" cy="807120"/>
            </a:xfrm>
            <a:prstGeom prst="roundRect">
              <a:avLst>
                <a:gd fmla="val 10000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788480" y="5391000"/>
              <a:ext cx="4728240" cy="807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50" lIns="38150" spcFirstLastPara="1" rIns="38150" wrap="square" tIns="38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5. Collective Empowerment 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Question: In the context of community leadership, was Collective Empowerment fostered among partnership organisations?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5a: Please return to Toolkit 2, Pre intervention, LU 7, Activity 5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r>
                <a:rPr b="0" i="0" lang="it-IT" sz="10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5b: Please check the following aspects  </a:t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90000"/>
                </a:lnSpc>
                <a:spcBef>
                  <a:spcPts val="349"/>
                </a:spcBef>
                <a:spcAft>
                  <a:spcPts val="0"/>
                </a:spcAft>
                <a:buSzPts val="1000"/>
                <a:buFont typeface="Arial"/>
                <a:buNone/>
              </a:pPr>
              <a:r>
                <a:t/>
              </a:r>
              <a:endParaRPr b="0" i="0" sz="10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587520" y="5472000"/>
              <a:ext cx="1200600" cy="645840"/>
            </a:xfrm>
            <a:prstGeom prst="roundRect">
              <a:avLst>
                <a:gd fmla="val 10000" name="adj"/>
              </a:avLst>
            </a:prstGeom>
            <a:solidFill>
              <a:srgbClr val="BFC8E3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9" name="Google Shape;219;p2"/>
          <p:cNvSpPr/>
          <p:nvPr/>
        </p:nvSpPr>
        <p:spPr>
          <a:xfrm>
            <a:off x="587520" y="1913040"/>
            <a:ext cx="1200600" cy="605520"/>
          </a:xfrm>
          <a:prstGeom prst="roundRect">
            <a:avLst>
              <a:gd fmla="val 16667" name="adj"/>
            </a:avLst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76320" rotWithShape="0" algn="tl" dir="7800819" dist="38073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"/>
          <p:cNvSpPr/>
          <p:nvPr/>
        </p:nvSpPr>
        <p:spPr>
          <a:xfrm>
            <a:off x="587520" y="2846880"/>
            <a:ext cx="1200600" cy="605520"/>
          </a:xfrm>
          <a:prstGeom prst="roundRect">
            <a:avLst>
              <a:gd fmla="val 16667" name="adj"/>
            </a:avLst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76320" rotWithShape="0" algn="tl" dir="7800819" dist="38073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"/>
          <p:cNvSpPr/>
          <p:nvPr/>
        </p:nvSpPr>
        <p:spPr>
          <a:xfrm>
            <a:off x="587520" y="3735360"/>
            <a:ext cx="1200600" cy="605520"/>
          </a:xfrm>
          <a:prstGeom prst="roundRect">
            <a:avLst>
              <a:gd fmla="val 16667" name="adj"/>
            </a:avLst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76320" rotWithShape="0" algn="tl" dir="7800819" dist="38073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"/>
          <p:cNvSpPr/>
          <p:nvPr/>
        </p:nvSpPr>
        <p:spPr>
          <a:xfrm>
            <a:off x="587520" y="4623840"/>
            <a:ext cx="1200600" cy="605520"/>
          </a:xfrm>
          <a:prstGeom prst="roundRect">
            <a:avLst>
              <a:gd fmla="val 16667" name="adj"/>
            </a:avLst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76320" rotWithShape="0" algn="tl" dir="7800819" dist="38073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"/>
          <p:cNvSpPr/>
          <p:nvPr/>
        </p:nvSpPr>
        <p:spPr>
          <a:xfrm>
            <a:off x="587520" y="5472000"/>
            <a:ext cx="1200600" cy="645840"/>
          </a:xfrm>
          <a:prstGeom prst="roundRect">
            <a:avLst>
              <a:gd fmla="val 16667" name="adj"/>
            </a:avLst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76320" rotWithShape="0" algn="tl" dir="7800819" dist="38073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Francy\Desktop\Networking.png" id="228" name="Google Shape;22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543680"/>
            <a:ext cx="6857640" cy="4382640"/>
          </a:xfrm>
          <a:prstGeom prst="rect">
            <a:avLst/>
          </a:prstGeom>
          <a:noFill/>
          <a:ln>
            <a:noFill/>
          </a:ln>
          <a:effectLst>
            <a:outerShdw blurRad="291960" rotWithShape="0" algn="tl" dir="2700000" dist="139498">
              <a:srgbClr val="333333">
                <a:alpha val="64705"/>
              </a:srgbClr>
            </a:outerShdw>
          </a:effectLst>
        </p:spPr>
      </p:pic>
      <p:sp>
        <p:nvSpPr>
          <p:cNvPr id="229" name="Google Shape;229;p3"/>
          <p:cNvSpPr txBox="1"/>
          <p:nvPr>
            <p:ph idx="4294967295" type="title"/>
          </p:nvPr>
        </p:nvSpPr>
        <p:spPr>
          <a:xfrm>
            <a:off x="406800" y="700560"/>
            <a:ext cx="5914800" cy="842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</a:pPr>
            <a:r>
              <a:rPr b="0" i="0" lang="it-IT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– Leadership’s role</a:t>
            </a: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0" name="Google Shape;230;p3"/>
          <p:cNvGrpSpPr/>
          <p:nvPr/>
        </p:nvGrpSpPr>
        <p:grpSpPr>
          <a:xfrm>
            <a:off x="1351440" y="1698120"/>
            <a:ext cx="4502520" cy="3754800"/>
            <a:chOff x="1351440" y="1698120"/>
            <a:chExt cx="4502520" cy="3754800"/>
          </a:xfrm>
        </p:grpSpPr>
        <p:sp>
          <p:nvSpPr>
            <p:cNvPr id="231" name="Google Shape;231;p3"/>
            <p:cNvSpPr/>
            <p:nvPr/>
          </p:nvSpPr>
          <p:spPr>
            <a:xfrm>
              <a:off x="4355280" y="3723840"/>
              <a:ext cx="125280" cy="42444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2" name="Google Shape;232;p3"/>
            <p:cNvSpPr/>
            <p:nvPr/>
          </p:nvSpPr>
          <p:spPr>
            <a:xfrm>
              <a:off x="3322440" y="2580120"/>
              <a:ext cx="1095120" cy="4158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3" name="Google Shape;233;p3"/>
            <p:cNvSpPr/>
            <p:nvPr/>
          </p:nvSpPr>
          <p:spPr>
            <a:xfrm>
              <a:off x="2017800" y="3728160"/>
              <a:ext cx="125280" cy="42732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4" name="Google Shape;234;p3"/>
            <p:cNvSpPr/>
            <p:nvPr/>
          </p:nvSpPr>
          <p:spPr>
            <a:xfrm>
              <a:off x="2080800" y="2580120"/>
              <a:ext cx="1241280" cy="42012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5" name="Google Shape;235;p3"/>
            <p:cNvSpPr/>
            <p:nvPr/>
          </p:nvSpPr>
          <p:spPr>
            <a:xfrm>
              <a:off x="2143440" y="1698120"/>
              <a:ext cx="2337120" cy="881640"/>
            </a:xfrm>
            <a:prstGeom prst="roundRect">
              <a:avLst>
                <a:gd fmla="val 16667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2143440" y="1698120"/>
              <a:ext cx="2337120" cy="8816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6825" spcFirstLastPara="1" rIns="6825" wrap="square" tIns="6825">
              <a:noAutofit/>
            </a:bodyPr>
            <a:lstStyle/>
            <a:p>
              <a:pPr indent="-228600" lvl="0" marL="22860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AutoNum type="arabicPeriod"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In the framework of a disaster intervention, can you identify leadership’s role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22860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characteristics and qualities? 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1473120" y="3000600"/>
              <a:ext cx="1214640" cy="727200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1514520" y="3036240"/>
              <a:ext cx="1131840" cy="6562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1351440" y="4155840"/>
              <a:ext cx="1462320" cy="1093680"/>
            </a:xfrm>
            <a:prstGeom prst="flowChartAlternateProcess">
              <a:avLst/>
            </a:prstGeom>
            <a:solidFill>
              <a:schemeClr val="accent6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1413720" y="4209120"/>
              <a:ext cx="1337760" cy="986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1a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1514520" y="4880160"/>
              <a:ext cx="1980000" cy="57276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1514520" y="4939200"/>
              <a:ext cx="1980000" cy="5137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75" lIns="33100" spcFirstLastPara="1" rIns="33100" wrap="square" tIns="82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Please return to Toolkit 2 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Pre intervention, LU7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Activity 1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3828600" y="2996280"/>
              <a:ext cx="1178280" cy="727200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3870000" y="3031920"/>
              <a:ext cx="1095840" cy="6562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3672000" y="4148640"/>
              <a:ext cx="1492200" cy="110088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3734640" y="4202280"/>
              <a:ext cx="1366920" cy="99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1b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4073040" y="4828680"/>
              <a:ext cx="1780920" cy="42084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3852720" y="4901400"/>
              <a:ext cx="1477080" cy="2422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9" name="Google Shape;249;p3"/>
          <p:cNvSpPr/>
          <p:nvPr/>
        </p:nvSpPr>
        <p:spPr>
          <a:xfrm>
            <a:off x="4075560" y="4828680"/>
            <a:ext cx="1780920" cy="4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consult the following suggestions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Francy\Desktop\Networking.png" id="254" name="Google Shape;25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306440"/>
            <a:ext cx="6857640" cy="4989240"/>
          </a:xfrm>
          <a:prstGeom prst="rect">
            <a:avLst/>
          </a:prstGeom>
          <a:noFill/>
          <a:ln>
            <a:noFill/>
          </a:ln>
          <a:effectLst>
            <a:outerShdw blurRad="291960" rotWithShape="0" algn="tl" dir="2700000" dist="139498">
              <a:srgbClr val="333333">
                <a:alpha val="64705"/>
              </a:srgbClr>
            </a:outerShdw>
          </a:effectLst>
        </p:spPr>
      </p:pic>
      <p:sp>
        <p:nvSpPr>
          <p:cNvPr id="255" name="Google Shape;255;p4"/>
          <p:cNvSpPr txBox="1"/>
          <p:nvPr>
            <p:ph idx="4294967295" type="title"/>
          </p:nvPr>
        </p:nvSpPr>
        <p:spPr>
          <a:xfrm>
            <a:off x="551880" y="629280"/>
            <a:ext cx="5914800" cy="104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it-IT" sz="3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– Interorganisational Embeddedness</a:t>
            </a:r>
            <a:br>
              <a:rPr b="0" i="0" lang="it-IT" sz="3300" u="none" cap="none" strike="noStrike"/>
            </a:br>
            <a:endParaRPr b="0" i="0" sz="3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6" name="Google Shape;256;p4"/>
          <p:cNvGrpSpPr/>
          <p:nvPr/>
        </p:nvGrpSpPr>
        <p:grpSpPr>
          <a:xfrm>
            <a:off x="855000" y="1448640"/>
            <a:ext cx="5125320" cy="4509360"/>
            <a:chOff x="855000" y="1448640"/>
            <a:chExt cx="5125320" cy="4509360"/>
          </a:xfrm>
        </p:grpSpPr>
        <p:sp>
          <p:nvSpPr>
            <p:cNvPr id="257" name="Google Shape;257;p4"/>
            <p:cNvSpPr/>
            <p:nvPr/>
          </p:nvSpPr>
          <p:spPr>
            <a:xfrm>
              <a:off x="4725000" y="3997080"/>
              <a:ext cx="161280" cy="54576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8" name="Google Shape;258;p4"/>
            <p:cNvSpPr/>
            <p:nvPr/>
          </p:nvSpPr>
          <p:spPr>
            <a:xfrm>
              <a:off x="3394080" y="2526480"/>
              <a:ext cx="1411200" cy="5346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9" name="Google Shape;259;p4"/>
            <p:cNvSpPr/>
            <p:nvPr/>
          </p:nvSpPr>
          <p:spPr>
            <a:xfrm>
              <a:off x="1713600" y="4002480"/>
              <a:ext cx="161280" cy="54936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60" name="Google Shape;260;p4"/>
            <p:cNvSpPr/>
            <p:nvPr/>
          </p:nvSpPr>
          <p:spPr>
            <a:xfrm>
              <a:off x="1794240" y="2526480"/>
              <a:ext cx="1599480" cy="54036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61" name="Google Shape;261;p4"/>
            <p:cNvSpPr/>
            <p:nvPr/>
          </p:nvSpPr>
          <p:spPr>
            <a:xfrm>
              <a:off x="2132280" y="1448640"/>
              <a:ext cx="2522520" cy="1077480"/>
            </a:xfrm>
            <a:prstGeom prst="roundRect">
              <a:avLst>
                <a:gd fmla="val 16667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2132280" y="1591200"/>
              <a:ext cx="2592000" cy="934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6825" spcFirstLastPara="1" rIns="6825" wrap="square" tIns="6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2. In the context of a disaster management network,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was interorganisational embeddedness fostered among partnership organisations?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1011600" y="3067200"/>
              <a:ext cx="1564920" cy="934920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1065240" y="3112560"/>
              <a:ext cx="1458360" cy="8434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855000" y="4552200"/>
              <a:ext cx="1883880" cy="1405800"/>
            </a:xfrm>
            <a:prstGeom prst="flowChartAlternateProcess">
              <a:avLst/>
            </a:prstGeom>
            <a:solidFill>
              <a:schemeClr val="accent6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935280" y="4620960"/>
              <a:ext cx="1723320" cy="12686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</a:t>
              </a:r>
              <a:r>
                <a:rPr lang="it-IT"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1239840" y="5381280"/>
              <a:ext cx="2017440" cy="50832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1239840" y="5381280"/>
              <a:ext cx="2017440" cy="5079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75" lIns="33100" spcFirstLastPara="1" rIns="33100" wrap="square" tIns="82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Please return to Toolkit 2 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Pre intervention, LU 7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Activity 2b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4"/>
            <p:cNvSpPr/>
            <p:nvPr/>
          </p:nvSpPr>
          <p:spPr>
            <a:xfrm>
              <a:off x="4046400" y="3061800"/>
              <a:ext cx="1518120" cy="934920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4"/>
            <p:cNvSpPr/>
            <p:nvPr/>
          </p:nvSpPr>
          <p:spPr>
            <a:xfrm>
              <a:off x="4099680" y="3107160"/>
              <a:ext cx="1411560" cy="8434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4"/>
            <p:cNvSpPr/>
            <p:nvPr/>
          </p:nvSpPr>
          <p:spPr>
            <a:xfrm>
              <a:off x="3844440" y="4542840"/>
              <a:ext cx="1922760" cy="141516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4"/>
            <p:cNvSpPr/>
            <p:nvPr/>
          </p:nvSpPr>
          <p:spPr>
            <a:xfrm>
              <a:off x="3925080" y="4611960"/>
              <a:ext cx="1761120" cy="12772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</a:t>
              </a:r>
              <a:r>
                <a:rPr lang="it-IT"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4077360" y="5381280"/>
              <a:ext cx="1902960" cy="44064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4077360" y="5381280"/>
              <a:ext cx="1902960" cy="4406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75" lIns="33100" spcFirstLastPara="1" rIns="33100" wrap="square" tIns="82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Please check if you have accomplished these aspects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Francy\Desktop\Networking.png" id="279" name="Google Shape;27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99520"/>
            <a:ext cx="6857640" cy="5105880"/>
          </a:xfrm>
          <a:prstGeom prst="rect">
            <a:avLst/>
          </a:prstGeom>
          <a:noFill/>
          <a:ln>
            <a:noFill/>
          </a:ln>
          <a:effectLst>
            <a:outerShdw blurRad="291960" rotWithShape="0" algn="tl" dir="2700000" dist="139498">
              <a:srgbClr val="333333">
                <a:alpha val="64705"/>
              </a:srgbClr>
            </a:outerShdw>
          </a:effectLst>
        </p:spPr>
      </p:pic>
      <p:sp>
        <p:nvSpPr>
          <p:cNvPr id="280" name="Google Shape;280;p5"/>
          <p:cNvSpPr txBox="1"/>
          <p:nvPr>
            <p:ph idx="4294967295" type="title"/>
          </p:nvPr>
        </p:nvSpPr>
        <p:spPr>
          <a:xfrm>
            <a:off x="600120" y="462960"/>
            <a:ext cx="5914800" cy="972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8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it-IT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 – Collective Thinking</a:t>
            </a:r>
            <a:br>
              <a:rPr b="0" i="0" lang="it-IT" sz="3300" u="none" cap="none" strike="noStrike"/>
            </a:b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1" name="Google Shape;281;p5"/>
          <p:cNvGrpSpPr/>
          <p:nvPr/>
        </p:nvGrpSpPr>
        <p:grpSpPr>
          <a:xfrm>
            <a:off x="878040" y="1388160"/>
            <a:ext cx="5409360" cy="4547880"/>
            <a:chOff x="878040" y="1388160"/>
            <a:chExt cx="5409360" cy="4547880"/>
          </a:xfrm>
        </p:grpSpPr>
        <p:sp>
          <p:nvSpPr>
            <p:cNvPr id="282" name="Google Shape;282;p5"/>
            <p:cNvSpPr/>
            <p:nvPr/>
          </p:nvSpPr>
          <p:spPr>
            <a:xfrm>
              <a:off x="4962240" y="3893400"/>
              <a:ext cx="170280" cy="56808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3" name="Google Shape;283;p5"/>
            <p:cNvSpPr/>
            <p:nvPr/>
          </p:nvSpPr>
          <p:spPr>
            <a:xfrm>
              <a:off x="3557520" y="2362320"/>
              <a:ext cx="1489320" cy="55692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4" name="Google Shape;284;p5"/>
            <p:cNvSpPr/>
            <p:nvPr/>
          </p:nvSpPr>
          <p:spPr>
            <a:xfrm>
              <a:off x="1784160" y="3899160"/>
              <a:ext cx="170280" cy="57204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5" name="Google Shape;285;p5"/>
            <p:cNvSpPr/>
            <p:nvPr/>
          </p:nvSpPr>
          <p:spPr>
            <a:xfrm>
              <a:off x="1869480" y="2362320"/>
              <a:ext cx="1688040" cy="56268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6" name="Google Shape;286;p5"/>
            <p:cNvSpPr/>
            <p:nvPr/>
          </p:nvSpPr>
          <p:spPr>
            <a:xfrm>
              <a:off x="2226240" y="1388160"/>
              <a:ext cx="2662560" cy="973800"/>
            </a:xfrm>
            <a:prstGeom prst="roundRect">
              <a:avLst>
                <a:gd fmla="val 16667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2282760" y="1435680"/>
              <a:ext cx="2549520" cy="8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6825" spcFirstLastPara="1" rIns="6825" wrap="square" tIns="6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3. In terms of community leadership development, do you recognise the signs that Collective Thinking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has been promoted?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1043280" y="2925000"/>
              <a:ext cx="1651680" cy="973800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1099800" y="2972520"/>
              <a:ext cx="1539000" cy="8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878040" y="4471560"/>
              <a:ext cx="1988280" cy="1464120"/>
            </a:xfrm>
            <a:prstGeom prst="flowChartAlternateProcess">
              <a:avLst/>
            </a:prstGeom>
            <a:solidFill>
              <a:schemeClr val="accent6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962640" y="4543200"/>
              <a:ext cx="1818720" cy="132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3a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1284120" y="5393520"/>
              <a:ext cx="2273400" cy="54252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1284120" y="5393520"/>
              <a:ext cx="2273040" cy="542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75" lIns="33100" spcFirstLastPara="1" rIns="33100" wrap="square" tIns="82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Please return to Toolkit 2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Pre intervention, LU 7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Activity 3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4245840" y="2919600"/>
              <a:ext cx="1602360" cy="973800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4302360" y="2967120"/>
              <a:ext cx="1490040" cy="8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4032720" y="4461840"/>
              <a:ext cx="2029320" cy="147384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4118400" y="4533840"/>
              <a:ext cx="1858680" cy="133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3b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4245840" y="5398200"/>
              <a:ext cx="2041200" cy="466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4278960" y="5469480"/>
              <a:ext cx="2008440" cy="324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00" name="Google Shape;300;p5"/>
          <p:cNvSpPr/>
          <p:nvPr/>
        </p:nvSpPr>
        <p:spPr>
          <a:xfrm>
            <a:off x="4245840" y="5393520"/>
            <a:ext cx="2041200" cy="4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consult 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following suggestions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Francy\Desktop\Networking.png" id="305" name="Google Shape;30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330200"/>
            <a:ext cx="6857640" cy="5023080"/>
          </a:xfrm>
          <a:prstGeom prst="rect">
            <a:avLst/>
          </a:prstGeom>
          <a:noFill/>
          <a:ln>
            <a:noFill/>
          </a:ln>
          <a:effectLst>
            <a:outerShdw blurRad="291960" rotWithShape="0" algn="tl" dir="2700000" dist="139498">
              <a:srgbClr val="333333">
                <a:alpha val="64705"/>
              </a:srgbClr>
            </a:outerShdw>
          </a:effectLst>
        </p:spPr>
      </p:pic>
      <p:sp>
        <p:nvSpPr>
          <p:cNvPr id="306" name="Google Shape;306;p6"/>
          <p:cNvSpPr txBox="1"/>
          <p:nvPr>
            <p:ph idx="4294967295" type="title"/>
          </p:nvPr>
        </p:nvSpPr>
        <p:spPr>
          <a:xfrm>
            <a:off x="551880" y="629280"/>
            <a:ext cx="5914800" cy="104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9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it-IT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 – Connective Leadership</a:t>
            </a:r>
            <a:br>
              <a:rPr b="0" i="0" lang="it-IT" sz="3300" u="none" cap="none" strike="noStrike"/>
            </a:b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" name="Google Shape;307;p6"/>
          <p:cNvGrpSpPr/>
          <p:nvPr/>
        </p:nvGrpSpPr>
        <p:grpSpPr>
          <a:xfrm>
            <a:off x="816840" y="1673280"/>
            <a:ext cx="5272200" cy="4343400"/>
            <a:chOff x="816840" y="1673280"/>
            <a:chExt cx="5272200" cy="4343400"/>
          </a:xfrm>
        </p:grpSpPr>
        <p:sp>
          <p:nvSpPr>
            <p:cNvPr id="308" name="Google Shape;308;p6"/>
            <p:cNvSpPr/>
            <p:nvPr/>
          </p:nvSpPr>
          <p:spPr>
            <a:xfrm>
              <a:off x="4797360" y="4035600"/>
              <a:ext cx="165960" cy="53568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9" name="Google Shape;309;p6"/>
            <p:cNvSpPr/>
            <p:nvPr/>
          </p:nvSpPr>
          <p:spPr>
            <a:xfrm>
              <a:off x="3428280" y="2591640"/>
              <a:ext cx="1451520" cy="52488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10" name="Google Shape;310;p6"/>
            <p:cNvSpPr/>
            <p:nvPr/>
          </p:nvSpPr>
          <p:spPr>
            <a:xfrm>
              <a:off x="1699920" y="4040640"/>
              <a:ext cx="165960" cy="53928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11" name="Google Shape;311;p6"/>
            <p:cNvSpPr/>
            <p:nvPr/>
          </p:nvSpPr>
          <p:spPr>
            <a:xfrm>
              <a:off x="1783080" y="2591640"/>
              <a:ext cx="1645200" cy="53028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12" name="Google Shape;312;p6"/>
            <p:cNvSpPr/>
            <p:nvPr/>
          </p:nvSpPr>
          <p:spPr>
            <a:xfrm>
              <a:off x="2130840" y="1673280"/>
              <a:ext cx="2594880" cy="918000"/>
            </a:xfrm>
            <a:prstGeom prst="roundRect">
              <a:avLst>
                <a:gd fmla="val 16667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6"/>
            <p:cNvSpPr/>
            <p:nvPr/>
          </p:nvSpPr>
          <p:spPr>
            <a:xfrm>
              <a:off x="2185920" y="1673280"/>
              <a:ext cx="2484720" cy="87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6825" spcFirstLastPara="1" rIns="6825" wrap="square" tIns="6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4.  In terms of community leadership development,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do you recognise the signs that Connective Leadership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has been promoted?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6"/>
            <p:cNvSpPr/>
            <p:nvPr/>
          </p:nvSpPr>
          <p:spPr>
            <a:xfrm>
              <a:off x="977760" y="3122280"/>
              <a:ext cx="1609560" cy="918000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6"/>
            <p:cNvSpPr/>
            <p:nvPr/>
          </p:nvSpPr>
          <p:spPr>
            <a:xfrm>
              <a:off x="1032840" y="3167280"/>
              <a:ext cx="1500120" cy="828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6"/>
            <p:cNvSpPr/>
            <p:nvPr/>
          </p:nvSpPr>
          <p:spPr>
            <a:xfrm>
              <a:off x="816840" y="4580640"/>
              <a:ext cx="1937880" cy="1436040"/>
            </a:xfrm>
            <a:prstGeom prst="flowChartAlternateProcess">
              <a:avLst/>
            </a:prstGeom>
            <a:solidFill>
              <a:schemeClr val="accent6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6"/>
            <p:cNvSpPr/>
            <p:nvPr/>
          </p:nvSpPr>
          <p:spPr>
            <a:xfrm>
              <a:off x="899280" y="4647960"/>
              <a:ext cx="1772640" cy="124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4a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6"/>
            <p:cNvSpPr/>
            <p:nvPr/>
          </p:nvSpPr>
          <p:spPr>
            <a:xfrm>
              <a:off x="1077840" y="5370840"/>
              <a:ext cx="2350440" cy="59004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6"/>
            <p:cNvSpPr/>
            <p:nvPr/>
          </p:nvSpPr>
          <p:spPr>
            <a:xfrm>
              <a:off x="1297080" y="5370480"/>
              <a:ext cx="2130840" cy="5227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6"/>
            <p:cNvSpPr/>
            <p:nvPr/>
          </p:nvSpPr>
          <p:spPr>
            <a:xfrm>
              <a:off x="4099320" y="3117240"/>
              <a:ext cx="1561680" cy="918000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6"/>
            <p:cNvSpPr/>
            <p:nvPr/>
          </p:nvSpPr>
          <p:spPr>
            <a:xfrm>
              <a:off x="4154400" y="3161880"/>
              <a:ext cx="1452240" cy="828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6"/>
            <p:cNvSpPr/>
            <p:nvPr/>
          </p:nvSpPr>
          <p:spPr>
            <a:xfrm>
              <a:off x="3891600" y="4571280"/>
              <a:ext cx="1977840" cy="138960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6"/>
            <p:cNvSpPr/>
            <p:nvPr/>
          </p:nvSpPr>
          <p:spPr>
            <a:xfrm>
              <a:off x="3975120" y="4639320"/>
              <a:ext cx="1811520" cy="12542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4b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6"/>
            <p:cNvSpPr/>
            <p:nvPr/>
          </p:nvSpPr>
          <p:spPr>
            <a:xfrm>
              <a:off x="4131360" y="5366160"/>
              <a:ext cx="1957680" cy="46116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6"/>
            <p:cNvSpPr/>
            <p:nvPr/>
          </p:nvSpPr>
          <p:spPr>
            <a:xfrm>
              <a:off x="4131360" y="5521320"/>
              <a:ext cx="1957680" cy="30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6" name="Google Shape;326;p6"/>
          <p:cNvSpPr/>
          <p:nvPr/>
        </p:nvSpPr>
        <p:spPr>
          <a:xfrm>
            <a:off x="1346400" y="5370480"/>
            <a:ext cx="2131200" cy="637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return to Toolkit 2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 intervention, LU 7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Activity 4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6"/>
          <p:cNvSpPr/>
          <p:nvPr/>
        </p:nvSpPr>
        <p:spPr>
          <a:xfrm>
            <a:off x="4179240" y="5310360"/>
            <a:ext cx="1959120" cy="4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consult 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following suggestions 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Francy\Desktop\Networking.png" id="332" name="Google Shape;3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94560"/>
            <a:ext cx="6857640" cy="5011200"/>
          </a:xfrm>
          <a:prstGeom prst="rect">
            <a:avLst/>
          </a:prstGeom>
          <a:noFill/>
          <a:ln>
            <a:noFill/>
          </a:ln>
          <a:effectLst>
            <a:outerShdw blurRad="291960" rotWithShape="0" algn="tl" dir="2700000" dist="139498">
              <a:srgbClr val="333333">
                <a:alpha val="64705"/>
              </a:srgbClr>
            </a:outerShdw>
          </a:effectLst>
        </p:spPr>
      </p:pic>
      <p:sp>
        <p:nvSpPr>
          <p:cNvPr id="333" name="Google Shape;333;p7"/>
          <p:cNvSpPr txBox="1"/>
          <p:nvPr>
            <p:ph idx="4294967295" type="title"/>
          </p:nvPr>
        </p:nvSpPr>
        <p:spPr>
          <a:xfrm>
            <a:off x="463320" y="759960"/>
            <a:ext cx="5914800" cy="7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68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it-IT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 – Collective Empowerment</a:t>
            </a:r>
            <a:br>
              <a:rPr b="0" i="0" lang="it-IT" sz="3300" u="none" cap="none" strike="noStrike"/>
            </a:b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4" name="Google Shape;334;p7"/>
          <p:cNvGrpSpPr/>
          <p:nvPr/>
        </p:nvGrpSpPr>
        <p:grpSpPr>
          <a:xfrm>
            <a:off x="724320" y="1505520"/>
            <a:ext cx="5653800" cy="4645440"/>
            <a:chOff x="724320" y="1505520"/>
            <a:chExt cx="5653800" cy="4645440"/>
          </a:xfrm>
        </p:grpSpPr>
        <p:sp>
          <p:nvSpPr>
            <p:cNvPr id="335" name="Google Shape;335;p7"/>
            <p:cNvSpPr/>
            <p:nvPr/>
          </p:nvSpPr>
          <p:spPr>
            <a:xfrm>
              <a:off x="4992840" y="3914280"/>
              <a:ext cx="177840" cy="54648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6" name="Google Shape;336;p7"/>
            <p:cNvSpPr/>
            <p:nvPr/>
          </p:nvSpPr>
          <p:spPr>
            <a:xfrm>
              <a:off x="3524760" y="2442240"/>
              <a:ext cx="1556640" cy="53532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7" name="Google Shape;337;p7"/>
            <p:cNvSpPr/>
            <p:nvPr/>
          </p:nvSpPr>
          <p:spPr>
            <a:xfrm>
              <a:off x="1671480" y="3919680"/>
              <a:ext cx="177840" cy="55008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8" name="Google Shape;338;p7"/>
            <p:cNvSpPr/>
            <p:nvPr/>
          </p:nvSpPr>
          <p:spPr>
            <a:xfrm>
              <a:off x="1760400" y="2442240"/>
              <a:ext cx="1764000" cy="54072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9" name="Google Shape;339;p7"/>
            <p:cNvSpPr/>
            <p:nvPr/>
          </p:nvSpPr>
          <p:spPr>
            <a:xfrm>
              <a:off x="1849680" y="1505520"/>
              <a:ext cx="3231720" cy="936000"/>
            </a:xfrm>
            <a:prstGeom prst="roundRect">
              <a:avLst>
                <a:gd fmla="val 16667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1995120" y="1551240"/>
              <a:ext cx="2997720" cy="8445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6825" spcFirstLastPara="1" rIns="6825" wrap="square" tIns="6825">
              <a:noAutofit/>
            </a:bodyPr>
            <a:lstStyle/>
            <a:p>
              <a:pPr indent="-228600" lvl="0" marL="22860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AutoNum type="arabicPeriod" startAt="5"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In the context of community leadership, was Collective Empowerment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22860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fostered 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22860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among partnership organisations?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897120" y="2983320"/>
              <a:ext cx="1726200" cy="936000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7"/>
            <p:cNvSpPr/>
            <p:nvPr/>
          </p:nvSpPr>
          <p:spPr>
            <a:xfrm>
              <a:off x="956160" y="3029040"/>
              <a:ext cx="1608480" cy="8445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724320" y="4470120"/>
              <a:ext cx="2077920" cy="1680840"/>
            </a:xfrm>
            <a:prstGeom prst="flowChartAlternateProcess">
              <a:avLst/>
            </a:prstGeom>
            <a:solidFill>
              <a:schemeClr val="accent6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7"/>
            <p:cNvSpPr/>
            <p:nvPr/>
          </p:nvSpPr>
          <p:spPr>
            <a:xfrm>
              <a:off x="812880" y="4538880"/>
              <a:ext cx="1900800" cy="1270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5a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1148760" y="5309280"/>
              <a:ext cx="2376000" cy="684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7"/>
            <p:cNvSpPr/>
            <p:nvPr/>
          </p:nvSpPr>
          <p:spPr>
            <a:xfrm>
              <a:off x="1148760" y="5309280"/>
              <a:ext cx="2376000" cy="56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4244400" y="2977920"/>
              <a:ext cx="1674720" cy="936000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7"/>
            <p:cNvSpPr/>
            <p:nvPr/>
          </p:nvSpPr>
          <p:spPr>
            <a:xfrm>
              <a:off x="4303440" y="3023640"/>
              <a:ext cx="1557000" cy="8445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4021560" y="4460760"/>
              <a:ext cx="2120760" cy="169020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7"/>
            <p:cNvSpPr/>
            <p:nvPr/>
          </p:nvSpPr>
          <p:spPr>
            <a:xfrm>
              <a:off x="4110840" y="4529880"/>
              <a:ext cx="1942560" cy="12787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5b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4278960" y="5429520"/>
              <a:ext cx="2099160" cy="56376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7"/>
            <p:cNvSpPr/>
            <p:nvPr/>
          </p:nvSpPr>
          <p:spPr>
            <a:xfrm>
              <a:off x="4278960" y="5429520"/>
              <a:ext cx="2099160" cy="312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3" name="Google Shape;353;p7"/>
          <p:cNvSpPr/>
          <p:nvPr/>
        </p:nvSpPr>
        <p:spPr>
          <a:xfrm>
            <a:off x="1148760" y="5347440"/>
            <a:ext cx="2376000" cy="637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return to Toolkit 2 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 intervention, LU 7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Activity 5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7"/>
          <p:cNvSpPr/>
          <p:nvPr/>
        </p:nvSpPr>
        <p:spPr>
          <a:xfrm>
            <a:off x="4244400" y="5464800"/>
            <a:ext cx="2133360" cy="4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check 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1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following aspects 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Francy\Desktop\Networking.png" id="359" name="Google Shape;35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94560"/>
            <a:ext cx="6857640" cy="5011200"/>
          </a:xfrm>
          <a:prstGeom prst="rect">
            <a:avLst/>
          </a:prstGeom>
          <a:noFill/>
          <a:ln>
            <a:noFill/>
          </a:ln>
          <a:effectLst>
            <a:outerShdw blurRad="291960" rotWithShape="0" algn="tl" dir="2700000" dist="139498">
              <a:srgbClr val="333333">
                <a:alpha val="64705"/>
              </a:srgbClr>
            </a:outerShdw>
          </a:effectLst>
        </p:spPr>
      </p:pic>
      <p:sp>
        <p:nvSpPr>
          <p:cNvPr id="360" name="Google Shape;360;p8"/>
          <p:cNvSpPr txBox="1"/>
          <p:nvPr>
            <p:ph idx="4294967295" type="title"/>
          </p:nvPr>
        </p:nvSpPr>
        <p:spPr>
          <a:xfrm>
            <a:off x="582120" y="1401120"/>
            <a:ext cx="5914800" cy="1383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54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it-IT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 the overall content of L.U. 7</a:t>
            </a:r>
            <a:br>
              <a:rPr b="0" i="0" lang="it-IT" sz="3300" u="none" cap="none" strike="noStrike"/>
            </a:br>
            <a:r>
              <a:rPr b="1" i="0" lang="it-IT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it-IT" sz="3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Leadership in networking – Transversal, empowering leadership </a:t>
            </a:r>
            <a:br>
              <a:rPr b="0" i="0" lang="it-IT" sz="3100" u="none" cap="none" strike="noStrike"/>
            </a:br>
            <a:r>
              <a:rPr b="1" i="0" lang="it-IT" sz="3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the network relationship </a:t>
            </a:r>
            <a:br>
              <a:rPr b="0" i="0" lang="it-IT" sz="3300" u="none" cap="none" strike="noStrike"/>
            </a:br>
            <a:br>
              <a:rPr b="0" i="0" lang="it-IT" sz="3300" u="none" cap="none" strike="noStrike"/>
            </a:br>
            <a:endParaRPr b="0" i="0" sz="3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1" name="Google Shape;361;p8"/>
          <p:cNvGrpSpPr/>
          <p:nvPr/>
        </p:nvGrpSpPr>
        <p:grpSpPr>
          <a:xfrm>
            <a:off x="1795680" y="2673360"/>
            <a:ext cx="3256920" cy="3144240"/>
            <a:chOff x="1795680" y="2673360"/>
            <a:chExt cx="3256920" cy="3144240"/>
          </a:xfrm>
        </p:grpSpPr>
        <p:sp>
          <p:nvSpPr>
            <p:cNvPr id="362" name="Google Shape;362;p8"/>
            <p:cNvSpPr/>
            <p:nvPr/>
          </p:nvSpPr>
          <p:spPr>
            <a:xfrm>
              <a:off x="4361760" y="4405320"/>
              <a:ext cx="106920" cy="39276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63" name="Google Shape;363;p8"/>
            <p:cNvSpPr/>
            <p:nvPr/>
          </p:nvSpPr>
          <p:spPr>
            <a:xfrm>
              <a:off x="3479400" y="3346560"/>
              <a:ext cx="935640" cy="38484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64" name="Google Shape;364;p8"/>
            <p:cNvSpPr/>
            <p:nvPr/>
          </p:nvSpPr>
          <p:spPr>
            <a:xfrm>
              <a:off x="2365200" y="4409280"/>
              <a:ext cx="106920" cy="39564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65" name="Google Shape;365;p8"/>
            <p:cNvSpPr/>
            <p:nvPr/>
          </p:nvSpPr>
          <p:spPr>
            <a:xfrm>
              <a:off x="2418840" y="3346560"/>
              <a:ext cx="1060200" cy="3888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66" name="Google Shape;366;p8"/>
            <p:cNvSpPr/>
            <p:nvPr/>
          </p:nvSpPr>
          <p:spPr>
            <a:xfrm>
              <a:off x="2472120" y="2673360"/>
              <a:ext cx="1996200" cy="673200"/>
            </a:xfrm>
            <a:prstGeom prst="roundRect">
              <a:avLst>
                <a:gd fmla="val 16667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8"/>
            <p:cNvSpPr/>
            <p:nvPr/>
          </p:nvSpPr>
          <p:spPr>
            <a:xfrm>
              <a:off x="2472120" y="2673360"/>
              <a:ext cx="1996200" cy="640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7550" spcFirstLastPara="1" rIns="7550" wrap="square" tIns="7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Was Leadership in networking  a comprehensible concept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rPr b="0" i="0" lang="it-IT" sz="12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to you ?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8"/>
            <p:cNvSpPr/>
            <p:nvPr/>
          </p:nvSpPr>
          <p:spPr>
            <a:xfrm>
              <a:off x="1899720" y="3735720"/>
              <a:ext cx="1037520" cy="673200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8"/>
            <p:cNvSpPr/>
            <p:nvPr/>
          </p:nvSpPr>
          <p:spPr>
            <a:xfrm>
              <a:off x="1935000" y="3768840"/>
              <a:ext cx="966600" cy="60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8"/>
            <p:cNvSpPr/>
            <p:nvPr/>
          </p:nvSpPr>
          <p:spPr>
            <a:xfrm>
              <a:off x="1795680" y="4805280"/>
              <a:ext cx="1249200" cy="1012320"/>
            </a:xfrm>
            <a:prstGeom prst="flowChartAlternateProcess">
              <a:avLst/>
            </a:prstGeom>
            <a:solidFill>
              <a:schemeClr val="accent6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8"/>
            <p:cNvSpPr/>
            <p:nvPr/>
          </p:nvSpPr>
          <p:spPr>
            <a:xfrm>
              <a:off x="1848960" y="4854600"/>
              <a:ext cx="1142640" cy="913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9000" spcFirstLastPara="1" rIns="9000" wrap="square" tIns="9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Calibri"/>
                <a:buNone/>
              </a:pPr>
              <a:r>
                <a:rPr b="0" i="0" lang="it-IT" sz="14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Please return</a:t>
              </a:r>
              <a:endParaRPr b="0" i="0" sz="14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Calibri"/>
                <a:buNone/>
              </a:pPr>
              <a:r>
                <a:rPr b="0" i="0" lang="it-IT" sz="14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to </a:t>
              </a:r>
              <a:endParaRPr b="0" i="0" sz="1400" u="none" cap="none" strike="noStrike"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Calibri"/>
                <a:buNone/>
              </a:pPr>
              <a:r>
                <a:rPr b="0" i="0" lang="it-IT" sz="14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Activity 1</a:t>
              </a:r>
              <a:endParaRPr b="0" i="0" sz="14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8"/>
            <p:cNvSpPr/>
            <p:nvPr/>
          </p:nvSpPr>
          <p:spPr>
            <a:xfrm>
              <a:off x="3911760" y="3731760"/>
              <a:ext cx="1006560" cy="673200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8"/>
            <p:cNvSpPr/>
            <p:nvPr/>
          </p:nvSpPr>
          <p:spPr>
            <a:xfrm>
              <a:off x="3947400" y="3764880"/>
              <a:ext cx="936000" cy="60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10075" spcFirstLastPara="1" rIns="10075" wrap="square" tIns="10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8"/>
            <p:cNvSpPr/>
            <p:nvPr/>
          </p:nvSpPr>
          <p:spPr>
            <a:xfrm>
              <a:off x="3777840" y="4798440"/>
              <a:ext cx="1274760" cy="101880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8"/>
            <p:cNvSpPr/>
            <p:nvPr/>
          </p:nvSpPr>
          <p:spPr>
            <a:xfrm>
              <a:off x="3831480" y="4848120"/>
              <a:ext cx="1167480" cy="9194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75" lIns="9000" spcFirstLastPara="1" rIns="9000" wrap="square" tIns="9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Calibri"/>
                <a:buNone/>
              </a:pPr>
              <a:r>
                <a:rPr b="0" i="0" lang="it-IT" sz="14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You have finished this unit</a:t>
              </a:r>
              <a:endParaRPr b="0" i="0" sz="14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Francy\Desktop\Networking.png" id="380" name="Google Shape;38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73080"/>
            <a:ext cx="6857640" cy="4964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1" name="Google Shape;381;p9"/>
          <p:cNvGrpSpPr/>
          <p:nvPr/>
        </p:nvGrpSpPr>
        <p:grpSpPr>
          <a:xfrm>
            <a:off x="2543040" y="2383200"/>
            <a:ext cx="1932480" cy="2445840"/>
            <a:chOff x="2543040" y="2383200"/>
            <a:chExt cx="1932480" cy="2445840"/>
          </a:xfrm>
        </p:grpSpPr>
        <p:sp>
          <p:nvSpPr>
            <p:cNvPr id="382" name="Google Shape;382;p9"/>
            <p:cNvSpPr/>
            <p:nvPr/>
          </p:nvSpPr>
          <p:spPr>
            <a:xfrm>
              <a:off x="3375720" y="3292920"/>
              <a:ext cx="91080" cy="52524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83" name="Google Shape;383;p9"/>
            <p:cNvSpPr/>
            <p:nvPr/>
          </p:nvSpPr>
          <p:spPr>
            <a:xfrm>
              <a:off x="2543040" y="2383200"/>
              <a:ext cx="1756800" cy="909360"/>
            </a:xfrm>
            <a:prstGeom prst="roundRect">
              <a:avLst>
                <a:gd fmla="val 16667" name="adj"/>
              </a:avLst>
            </a:prstGeom>
            <a:solidFill>
              <a:srgbClr val="0070C0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9"/>
            <p:cNvSpPr/>
            <p:nvPr/>
          </p:nvSpPr>
          <p:spPr>
            <a:xfrm>
              <a:off x="2587320" y="2427480"/>
              <a:ext cx="1667880" cy="8204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500" lIns="15100" spcFirstLastPara="1" rIns="15100" wrap="square" tIns="15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Calibri"/>
                <a:buNone/>
              </a:pPr>
              <a:r>
                <a:rPr b="0" i="0" lang="it-IT" sz="24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Thanks</a:t>
              </a:r>
              <a:endParaRPr b="0" i="0" sz="24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9"/>
            <p:cNvSpPr/>
            <p:nvPr/>
          </p:nvSpPr>
          <p:spPr>
            <a:xfrm>
              <a:off x="2894400" y="3090600"/>
              <a:ext cx="1581120" cy="30276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9"/>
            <p:cNvSpPr/>
            <p:nvPr/>
          </p:nvSpPr>
          <p:spPr>
            <a:xfrm>
              <a:off x="2894400" y="3090600"/>
              <a:ext cx="1581120" cy="302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075" lIns="40675" spcFirstLastPara="1" rIns="40675" wrap="square" tIns="100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472C4"/>
                </a:buClr>
                <a:buSzPts val="1600"/>
                <a:buFont typeface="Calibri"/>
                <a:buNone/>
              </a:pPr>
              <a:r>
                <a:rPr b="0" i="1" lang="it-IT" sz="1600" u="none" cap="none" strike="noStrike">
                  <a:solidFill>
                    <a:srgbClr val="4472C4"/>
                  </a:solidFill>
                  <a:latin typeface="Calibri"/>
                  <a:ea typeface="Calibri"/>
                  <a:cs typeface="Calibri"/>
                  <a:sym typeface="Calibri"/>
                </a:rPr>
                <a:t>You have finished</a:t>
              </a:r>
              <a:endParaRPr b="0" i="0" sz="16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"/>
            <p:cNvSpPr/>
            <p:nvPr/>
          </p:nvSpPr>
          <p:spPr>
            <a:xfrm>
              <a:off x="2543040" y="3818520"/>
              <a:ext cx="1756800" cy="90936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9"/>
            <p:cNvSpPr/>
            <p:nvPr/>
          </p:nvSpPr>
          <p:spPr>
            <a:xfrm>
              <a:off x="2587320" y="3862800"/>
              <a:ext cx="1667880" cy="8204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500" lIns="11500" spcFirstLastPara="1" rIns="11500" wrap="square" tIns="11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Calibri"/>
                <a:buNone/>
              </a:pPr>
              <a:r>
                <a:rPr b="0" i="0" lang="it-IT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Keep going to another Unit</a:t>
              </a:r>
              <a:endParaRPr b="0" i="0" sz="18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9"/>
            <p:cNvSpPr/>
            <p:nvPr/>
          </p:nvSpPr>
          <p:spPr>
            <a:xfrm>
              <a:off x="2894400" y="4526280"/>
              <a:ext cx="1581120" cy="30276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9"/>
            <p:cNvSpPr/>
            <p:nvPr/>
          </p:nvSpPr>
          <p:spPr>
            <a:xfrm>
              <a:off x="2894400" y="4526280"/>
              <a:ext cx="1581120" cy="302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75" lIns="48225" spcFirstLastPara="1" rIns="48225" wrap="square" tIns="118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472C4"/>
                </a:buClr>
                <a:buSzPts val="1900"/>
                <a:buFont typeface="Calibri"/>
                <a:buNone/>
              </a:pPr>
              <a:r>
                <a:rPr b="0" i="1" lang="it-IT" sz="1900" u="none" cap="none" strike="noStrike">
                  <a:solidFill>
                    <a:srgbClr val="4472C4"/>
                  </a:solidFill>
                  <a:latin typeface="Calibri"/>
                  <a:ea typeface="Calibri"/>
                  <a:cs typeface="Calibri"/>
                  <a:sym typeface="Calibri"/>
                </a:rPr>
                <a:t>if you need</a:t>
              </a:r>
              <a:endParaRPr b="0" i="0" sz="19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2021-12-29T09:32:30Z</dcterms:created>
  <dc:creator>Giorgio Fantini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9</vt:i4>
  </property>
  <property fmtid="{D5CDD505-2E9C-101B-9397-08002B2CF9AE}" pid="3" name="PresentationFormat">
    <vt:lpwstr>Προσαρμογή</vt:lpwstr>
  </property>
  <property fmtid="{D5CDD505-2E9C-101B-9397-08002B2CF9AE}" pid="4" name="Slides">
    <vt:i4>9</vt:i4>
  </property>
</Properties>
</file>