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6858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4" roundtripDataSignature="AMtx7mht2l98jWAXasXGYW2S7WFaOgefW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556" y="72"/>
      </p:cViewPr>
      <p:guideLst>
        <p:guide orient="horz" pos="216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432644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" name="Google Shape;9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5" name="Google Shape;12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7" name="Google Shape;14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5" name="Google Shape;25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8" name="Google Shape;27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>
            <a:spLocks noGrp="1"/>
          </p:cNvSpPr>
          <p:nvPr>
            <p:ph type="ctrTitle"/>
          </p:nvPr>
        </p:nvSpPr>
        <p:spPr>
          <a:xfrm>
            <a:off x="514350" y="1122363"/>
            <a:ext cx="58293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8"/>
          <p:cNvSpPr txBox="1">
            <a:spLocks noGrp="1"/>
          </p:cNvSpPr>
          <p:nvPr>
            <p:ph type="subTitle" idx="1"/>
          </p:nvPr>
        </p:nvSpPr>
        <p:spPr>
          <a:xfrm>
            <a:off x="857250" y="3602038"/>
            <a:ext cx="51435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8" name="Google Shape;18;p8"/>
          <p:cNvSpPr txBox="1">
            <a:spLocks noGrp="1"/>
          </p:cNvSpPr>
          <p:nvPr>
            <p:ph type="dt" idx="10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ftr" idx="11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sldNum" idx="12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pic>
        <p:nvPicPr>
          <p:cNvPr id="21" name="Google Shape;21;p8"/>
          <p:cNvPicPr preferRelativeResize="0"/>
          <p:nvPr/>
        </p:nvPicPr>
        <p:blipFill rotWithShape="1"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787" y="23813"/>
            <a:ext cx="1327156" cy="665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8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57058" y="6365874"/>
            <a:ext cx="1950924" cy="36512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8"/>
          <p:cNvSpPr/>
          <p:nvPr/>
        </p:nvSpPr>
        <p:spPr>
          <a:xfrm>
            <a:off x="-83731" y="744108"/>
            <a:ext cx="1196161" cy="1615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Arial"/>
              <a:buNone/>
            </a:pPr>
            <a:r>
              <a:rPr lang="it-IT" sz="4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Number: 2020-1-PL-KA202-082075</a:t>
            </a:r>
            <a:r>
              <a:rPr lang="it-IT" sz="45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endParaRPr sz="59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 rot="5400000">
            <a:off x="1253331" y="1043781"/>
            <a:ext cx="4351338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dt" idx="10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ftr" idx="11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sldNum" idx="12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 rot="5400000">
            <a:off x="2741216" y="2531666"/>
            <a:ext cx="5811838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 rot="5400000">
            <a:off x="-259159" y="1095772"/>
            <a:ext cx="5811838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dt" idx="10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ftr" idx="11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sldNum" idx="12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9"/>
          <p:cNvSpPr txBox="1"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body" idx="1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dt" idx="10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ftr" idx="11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sldNum" idx="12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pic>
        <p:nvPicPr>
          <p:cNvPr id="30" name="Google Shape;30;p9"/>
          <p:cNvPicPr preferRelativeResize="0"/>
          <p:nvPr/>
        </p:nvPicPr>
        <p:blipFill rotWithShape="1"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788" y="23813"/>
            <a:ext cx="1184374" cy="577894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9"/>
          <p:cNvSpPr/>
          <p:nvPr/>
        </p:nvSpPr>
        <p:spPr>
          <a:xfrm>
            <a:off x="0" y="6640685"/>
            <a:ext cx="1196161" cy="1615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Arial"/>
              <a:buNone/>
            </a:pPr>
            <a:r>
              <a:rPr lang="it-IT" sz="4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Number: 2020-1-PL-KA202-082075</a:t>
            </a:r>
            <a:r>
              <a:rPr lang="it-IT" sz="45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endParaRPr sz="59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title"/>
          </p:nvPr>
        </p:nvSpPr>
        <p:spPr>
          <a:xfrm>
            <a:off x="467916" y="1709740"/>
            <a:ext cx="5915025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body" idx="1"/>
          </p:nvPr>
        </p:nvSpPr>
        <p:spPr>
          <a:xfrm>
            <a:off x="467916" y="4589465"/>
            <a:ext cx="5915025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dt" idx="10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ftr" idx="11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sldNum" idx="12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1"/>
          <p:cNvSpPr txBox="1"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body" idx="1"/>
          </p:nvPr>
        </p:nvSpPr>
        <p:spPr>
          <a:xfrm>
            <a:off x="471488" y="1825625"/>
            <a:ext cx="29146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body" idx="2"/>
          </p:nvPr>
        </p:nvSpPr>
        <p:spPr>
          <a:xfrm>
            <a:off x="3471863" y="1825625"/>
            <a:ext cx="29146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dt" idx="10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ftr" idx="11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sldNum" idx="12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>
            <a:spLocks noGrp="1"/>
          </p:cNvSpPr>
          <p:nvPr>
            <p:ph type="title"/>
          </p:nvPr>
        </p:nvSpPr>
        <p:spPr>
          <a:xfrm>
            <a:off x="472381" y="365127"/>
            <a:ext cx="59150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body" idx="1"/>
          </p:nvPr>
        </p:nvSpPr>
        <p:spPr>
          <a:xfrm>
            <a:off x="472381" y="1681163"/>
            <a:ext cx="2901255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2"/>
          </p:nvPr>
        </p:nvSpPr>
        <p:spPr>
          <a:xfrm>
            <a:off x="472381" y="2505075"/>
            <a:ext cx="2901255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3"/>
          </p:nvPr>
        </p:nvSpPr>
        <p:spPr>
          <a:xfrm>
            <a:off x="3471863" y="1681163"/>
            <a:ext cx="2915543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body" idx="4"/>
          </p:nvPr>
        </p:nvSpPr>
        <p:spPr>
          <a:xfrm>
            <a:off x="3471863" y="2505075"/>
            <a:ext cx="2915543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dt" idx="10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ftr" idx="11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sldNum" idx="12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dt" idx="10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ftr" idx="11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sldNum" idx="12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body" idx="1"/>
          </p:nvPr>
        </p:nvSpPr>
        <p:spPr>
          <a:xfrm>
            <a:off x="2915543" y="987427"/>
            <a:ext cx="347186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2"/>
          </p:nvPr>
        </p:nvSpPr>
        <p:spPr>
          <a:xfrm>
            <a:off x="472381" y="2057400"/>
            <a:ext cx="2211884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dt" idx="10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ftr" idx="11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sldNum" idx="12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>
            <a:spLocks noGrp="1"/>
          </p:cNvSpPr>
          <p:nvPr>
            <p:ph type="pic" idx="2"/>
          </p:nvPr>
        </p:nvSpPr>
        <p:spPr>
          <a:xfrm>
            <a:off x="2915543" y="987427"/>
            <a:ext cx="3471863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472381" y="2057400"/>
            <a:ext cx="2211884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dt" idx="10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ftr" idx="11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sldNum" idx="12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7"/>
          <p:cNvSpPr txBox="1">
            <a:spLocks noGrp="1"/>
          </p:cNvSpPr>
          <p:nvPr>
            <p:ph type="body" idx="1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7"/>
          <p:cNvSpPr txBox="1">
            <a:spLocks noGrp="1"/>
          </p:cNvSpPr>
          <p:nvPr>
            <p:ph type="dt" idx="10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ftr" idx="11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sldNum" idx="12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"/>
          <p:cNvSpPr txBox="1">
            <a:spLocks noGrp="1"/>
          </p:cNvSpPr>
          <p:nvPr>
            <p:ph type="ctrTitle"/>
          </p:nvPr>
        </p:nvSpPr>
        <p:spPr>
          <a:xfrm>
            <a:off x="0" y="3124200"/>
            <a:ext cx="6697200" cy="25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2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"/>
              <a:buFont typeface="Calibri"/>
              <a:buNone/>
            </a:pPr>
            <a:r>
              <a:rPr lang="it-IT" sz="2800" b="1"/>
              <a:t>Toolkit 2</a:t>
            </a:r>
            <a:br>
              <a:rPr lang="it-IT" sz="2800" b="1"/>
            </a:br>
            <a:r>
              <a:rPr lang="it-IT" sz="2800" b="1"/>
              <a:t>Learning Unit: 4</a:t>
            </a:r>
            <a:r>
              <a:rPr lang="it-IT" sz="2800"/>
              <a:t/>
            </a:r>
            <a:br>
              <a:rPr lang="it-IT" sz="2800"/>
            </a:br>
            <a:r>
              <a:rPr lang="it-IT" sz="2800"/>
              <a:t/>
            </a:r>
            <a:br>
              <a:rPr lang="it-IT" sz="2800"/>
            </a:br>
            <a:r>
              <a:rPr lang="it-IT" sz="2800" b="1"/>
              <a:t>Coding – Human Rights</a:t>
            </a:r>
            <a:r>
              <a:rPr lang="it-IT" sz="2800"/>
              <a:t/>
            </a:r>
            <a:br>
              <a:rPr lang="it-IT" sz="2800"/>
            </a:br>
            <a:r>
              <a:rPr lang="it-IT" sz="2800"/>
              <a:t/>
            </a:r>
            <a:br>
              <a:rPr lang="it-IT" sz="2800"/>
            </a:br>
            <a:r>
              <a:rPr lang="it-IT" sz="2800" b="1"/>
              <a:t>Post intervention</a:t>
            </a:r>
            <a:endParaRPr sz="280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</a:pPr>
            <a:endParaRPr sz="2800"/>
          </a:p>
        </p:txBody>
      </p:sp>
      <p:pic>
        <p:nvPicPr>
          <p:cNvPr id="94" name="Google Shape;94;p1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5195" y="1272263"/>
            <a:ext cx="5167610" cy="1612701"/>
          </a:xfrm>
          <a:custGeom>
            <a:avLst/>
            <a:gdLst/>
            <a:ahLst/>
            <a:cxnLst/>
            <a:rect l="l" t="t" r="r" b="b"/>
            <a:pathLst>
              <a:path w="12192000" h="3692092" extrusionOk="0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  <a:ln>
            <a:noFill/>
          </a:ln>
        </p:spPr>
      </p:pic>
      <p:sp>
        <p:nvSpPr>
          <p:cNvPr id="95" name="Google Shape;95;p1"/>
          <p:cNvSpPr txBox="1"/>
          <p:nvPr/>
        </p:nvSpPr>
        <p:spPr>
          <a:xfrm>
            <a:off x="0" y="4941518"/>
            <a:ext cx="4210545" cy="1379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2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it-IT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Developed by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it-IT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AKP Czech republic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t-IT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13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" descr="V Česku dramaticky chybějí kliničtí psychologové, dětští kliničtí  psychologové a psychoterapeuti | Pedagogicke.info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787754"/>
            <a:ext cx="1329055" cy="106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>
            <a:spLocks noGrp="1"/>
          </p:cNvSpPr>
          <p:nvPr>
            <p:ph type="title"/>
          </p:nvPr>
        </p:nvSpPr>
        <p:spPr>
          <a:xfrm>
            <a:off x="426243" y="419100"/>
            <a:ext cx="5915025" cy="5684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25"/>
              <a:buFont typeface="Calibri"/>
              <a:buNone/>
            </a:pPr>
            <a:r>
              <a:rPr lang="it-IT" sz="2800"/>
              <a:t>Toolkit 2. Unit - 4</a:t>
            </a:r>
            <a:br>
              <a:rPr lang="it-IT" sz="2800"/>
            </a:br>
            <a:r>
              <a:rPr lang="it-IT" sz="2800"/>
              <a:t>Coding – Human Rights</a:t>
            </a:r>
            <a:endParaRPr sz="2800"/>
          </a:p>
        </p:txBody>
      </p:sp>
      <p:grpSp>
        <p:nvGrpSpPr>
          <p:cNvPr id="102" name="Google Shape;102;p2"/>
          <p:cNvGrpSpPr/>
          <p:nvPr/>
        </p:nvGrpSpPr>
        <p:grpSpPr>
          <a:xfrm>
            <a:off x="511627" y="1383089"/>
            <a:ext cx="6005513" cy="4089024"/>
            <a:chOff x="0" y="0"/>
            <a:chExt cx="6005513" cy="4089024"/>
          </a:xfrm>
        </p:grpSpPr>
        <p:sp>
          <p:nvSpPr>
            <p:cNvPr id="103" name="Google Shape;103;p2"/>
            <p:cNvSpPr/>
            <p:nvPr/>
          </p:nvSpPr>
          <p:spPr>
            <a:xfrm>
              <a:off x="0" y="0"/>
              <a:ext cx="6005513" cy="757226"/>
            </a:xfrm>
            <a:prstGeom prst="roundRect">
              <a:avLst>
                <a:gd name="adj" fmla="val 10000"/>
              </a:avLst>
            </a:prstGeom>
            <a:solidFill>
              <a:srgbClr val="0070C0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2"/>
            <p:cNvSpPr txBox="1"/>
            <p:nvPr/>
          </p:nvSpPr>
          <p:spPr>
            <a:xfrm>
              <a:off x="1276825" y="0"/>
              <a:ext cx="4728687" cy="75722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Calibri"/>
                <a:buNone/>
              </a:pPr>
              <a:r>
                <a:rPr lang="it-IT" sz="10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1. Prejudices and Stereotypes </a:t>
              </a:r>
              <a:endParaRPr/>
            </a:p>
            <a:p>
              <a:pPr marL="457200" marR="0" lvl="0" indent="-292100" algn="l" rtl="0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Calibri"/>
                <a:buChar char="●"/>
              </a:pPr>
              <a:r>
                <a:rPr lang="it-IT" sz="10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Question:  Do you know yourself ?</a:t>
              </a:r>
              <a:endPara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457200" marR="0" lvl="0" indent="-2921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Calibri"/>
                <a:buChar char="●"/>
              </a:pPr>
              <a:r>
                <a:rPr lang="it-IT" sz="10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Activity 1: Know your prejudices and stereotypes test them!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75722" y="75722"/>
              <a:ext cx="1201102" cy="605781"/>
            </a:xfrm>
            <a:prstGeom prst="roundRect">
              <a:avLst>
                <a:gd name="adj" fmla="val 16667"/>
              </a:avLst>
            </a:prstGeom>
            <a:solidFill>
              <a:srgbClr val="BFC8E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0" y="832949"/>
              <a:ext cx="6005513" cy="757226"/>
            </a:xfrm>
            <a:prstGeom prst="roundRect">
              <a:avLst>
                <a:gd name="adj" fmla="val 10000"/>
              </a:avLst>
            </a:prstGeom>
            <a:solidFill>
              <a:srgbClr val="0070C0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2"/>
            <p:cNvSpPr txBox="1"/>
            <p:nvPr/>
          </p:nvSpPr>
          <p:spPr>
            <a:xfrm>
              <a:off x="1276825" y="832949"/>
              <a:ext cx="4728687" cy="75722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Calibri"/>
                <a:buNone/>
              </a:pPr>
              <a:r>
                <a:rPr lang="it-IT" sz="10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2. Human Rights</a:t>
              </a:r>
              <a:endPara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457200" marR="0" lvl="0" indent="-292100" algn="l" rtl="0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Calibri"/>
                <a:buChar char="●"/>
              </a:pPr>
              <a:r>
                <a:rPr lang="it-IT" sz="10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Question: Do you know main human rights?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457200" marR="0" lvl="0" indent="-2921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Calibri"/>
                <a:buChar char="●"/>
              </a:pPr>
              <a:r>
                <a:rPr lang="it-IT" sz="10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Activity 2: title/link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75722" y="908672"/>
              <a:ext cx="1201102" cy="605781"/>
            </a:xfrm>
            <a:prstGeom prst="roundRect">
              <a:avLst>
                <a:gd name="adj" fmla="val 10000"/>
              </a:avLst>
            </a:prstGeom>
            <a:solidFill>
              <a:srgbClr val="BFC8E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0" y="1665899"/>
              <a:ext cx="6005513" cy="757226"/>
            </a:xfrm>
            <a:prstGeom prst="roundRect">
              <a:avLst>
                <a:gd name="adj" fmla="val 10000"/>
              </a:avLst>
            </a:prstGeom>
            <a:solidFill>
              <a:srgbClr val="0070C0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2"/>
            <p:cNvSpPr txBox="1"/>
            <p:nvPr/>
          </p:nvSpPr>
          <p:spPr>
            <a:xfrm>
              <a:off x="1276825" y="1665899"/>
              <a:ext cx="4728687" cy="75722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Calibri"/>
                <a:buNone/>
              </a:pPr>
              <a:r>
                <a:rPr lang="it-IT" sz="10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3. Benefit for Clients</a:t>
              </a:r>
              <a:endPara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457200" marR="0" lvl="0" indent="-292100" algn="l" rtl="0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Calibri"/>
                <a:buChar char="●"/>
              </a:pPr>
              <a:r>
                <a:rPr lang="it-IT" sz="10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Question: Have you followed ethical intervention rules?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457200" marR="0" lvl="0" indent="-2921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Calibri"/>
                <a:buChar char="●"/>
              </a:pPr>
              <a:r>
                <a:rPr lang="it-IT" sz="10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Activity 3: title/link</a:t>
              </a:r>
              <a:endPara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75722" y="1741621"/>
              <a:ext cx="1201102" cy="605781"/>
            </a:xfrm>
            <a:prstGeom prst="roundRect">
              <a:avLst>
                <a:gd name="adj" fmla="val 10000"/>
              </a:avLst>
            </a:prstGeom>
            <a:solidFill>
              <a:srgbClr val="BFC8E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0" y="2498848"/>
              <a:ext cx="6005513" cy="757226"/>
            </a:xfrm>
            <a:prstGeom prst="roundRect">
              <a:avLst>
                <a:gd name="adj" fmla="val 10000"/>
              </a:avLst>
            </a:prstGeom>
            <a:solidFill>
              <a:srgbClr val="0070C0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2"/>
            <p:cNvSpPr txBox="1"/>
            <p:nvPr/>
          </p:nvSpPr>
          <p:spPr>
            <a:xfrm>
              <a:off x="1276825" y="2498848"/>
              <a:ext cx="4728687" cy="75722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Calibri"/>
                <a:buNone/>
              </a:pPr>
              <a:r>
                <a:rPr lang="it-IT" sz="10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4. Autonomy</a:t>
              </a:r>
              <a:endPara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457200" marR="0" lvl="0" indent="-2921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Calibri"/>
                <a:buChar char="●"/>
              </a:pPr>
              <a:r>
                <a:rPr lang="it-IT" sz="10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Question: Do you respect autonomy of the client?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457200" marR="0" lvl="0" indent="-2921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Calibri"/>
                <a:buChar char="●"/>
              </a:pPr>
              <a:r>
                <a:rPr lang="it-IT" sz="10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Activity 4: title/link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75722" y="2574571"/>
              <a:ext cx="1201102" cy="605781"/>
            </a:xfrm>
            <a:prstGeom prst="roundRect">
              <a:avLst>
                <a:gd name="adj" fmla="val 10000"/>
              </a:avLst>
            </a:prstGeom>
            <a:solidFill>
              <a:srgbClr val="BFC8E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0" y="3331798"/>
              <a:ext cx="6005513" cy="757226"/>
            </a:xfrm>
            <a:prstGeom prst="roundRect">
              <a:avLst>
                <a:gd name="adj" fmla="val 10000"/>
              </a:avLst>
            </a:prstGeom>
            <a:solidFill>
              <a:srgbClr val="0070C0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2"/>
            <p:cNvSpPr txBox="1"/>
            <p:nvPr/>
          </p:nvSpPr>
          <p:spPr>
            <a:xfrm>
              <a:off x="1276825" y="3331798"/>
              <a:ext cx="4728687" cy="75722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Calibri"/>
                <a:buNone/>
              </a:pPr>
              <a:r>
                <a:rPr lang="it-IT" sz="10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5. Cultural Competence</a:t>
              </a:r>
              <a:endPara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457200" marR="0" lvl="0" indent="-2921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Calibri"/>
                <a:buChar char="●"/>
              </a:pPr>
              <a:r>
                <a:rPr lang="it-IT" sz="10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Question: How build culturally competent organization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457200" marR="0" lvl="0" indent="-2921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Calibri"/>
                <a:buChar char="●"/>
              </a:pPr>
              <a:r>
                <a:rPr lang="it-IT" sz="10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Activity 5: title/link</a:t>
              </a:r>
              <a:endPara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75722" y="3407520"/>
              <a:ext cx="1201102" cy="605781"/>
            </a:xfrm>
            <a:prstGeom prst="roundRect">
              <a:avLst>
                <a:gd name="adj" fmla="val 10000"/>
              </a:avLst>
            </a:prstGeom>
            <a:solidFill>
              <a:srgbClr val="BFC8E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18" name="Google Shape;118;p2" descr="Základová fotografie zdarma na téma abstraktní, atmosfera de outono, barva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7348" y="4790609"/>
            <a:ext cx="1201102" cy="6586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2" descr="Základová fotografie zdarma na téma 35mm, 35mm film, cestování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7348" y="2291761"/>
            <a:ext cx="1201102" cy="646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2"/>
          <p:cNvPicPr preferRelativeResize="0"/>
          <p:nvPr/>
        </p:nvPicPr>
        <p:blipFill rotWithShape="1"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7348" y="3957660"/>
            <a:ext cx="1201103" cy="6536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2" descr="Základová fotografie zdarma na téma detail, Korán, měkké zaostření"/>
          <p:cNvPicPr preferRelativeResize="0"/>
          <p:nvPr/>
        </p:nvPicPr>
        <p:blipFill rotWithShape="1">
          <a:blip r:embed="rId6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7348" y="1458810"/>
            <a:ext cx="1201104" cy="60578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2"/>
          <p:cNvPicPr preferRelativeResize="0"/>
          <p:nvPr/>
        </p:nvPicPr>
        <p:blipFill rotWithShape="1">
          <a:blip r:embed="rId7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7346" y="3124709"/>
            <a:ext cx="1201104" cy="6057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Google Shape;127;p3" descr="Základová fotografie zdarma na téma cestování, dobrodružství, hora"/>
          <p:cNvPicPr preferRelativeResize="0"/>
          <p:nvPr/>
        </p:nvPicPr>
        <p:blipFill rotWithShape="1">
          <a:blip r:embed="rId3">
            <a:alphaModFix amt="47000"/>
          </a:blip>
          <a:srcRect/>
          <a:stretch/>
        </p:blipFill>
        <p:spPr>
          <a:xfrm>
            <a:off x="0" y="1098056"/>
            <a:ext cx="6852433" cy="4806817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3"/>
          <p:cNvSpPr txBox="1">
            <a:spLocks noGrp="1"/>
          </p:cNvSpPr>
          <p:nvPr>
            <p:ph type="title"/>
          </p:nvPr>
        </p:nvSpPr>
        <p:spPr>
          <a:xfrm>
            <a:off x="468712" y="1311217"/>
            <a:ext cx="59151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it-IT" sz="2800">
                <a:latin typeface="Calibri"/>
                <a:ea typeface="Calibri"/>
                <a:cs typeface="Calibri"/>
                <a:sym typeface="Calibri"/>
              </a:rPr>
              <a:t>1. Pre</a:t>
            </a:r>
            <a:r>
              <a:rPr lang="it-IT" sz="2800"/>
              <a:t>judices</a:t>
            </a:r>
            <a:endParaRPr sz="2800"/>
          </a:p>
        </p:txBody>
      </p:sp>
      <p:sp>
        <p:nvSpPr>
          <p:cNvPr id="130" name="Google Shape;130;p3"/>
          <p:cNvSpPr/>
          <p:nvPr/>
        </p:nvSpPr>
        <p:spPr>
          <a:xfrm>
            <a:off x="4100389" y="4121255"/>
            <a:ext cx="91440" cy="36173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0000" y="0"/>
                </a:moveTo>
                <a:lnTo>
                  <a:pt x="60000" y="72025"/>
                </a:lnTo>
                <a:lnTo>
                  <a:pt x="60211" y="72025"/>
                </a:lnTo>
                <a:lnTo>
                  <a:pt x="60211" y="120000"/>
                </a:lnTo>
              </a:path>
            </a:pathLst>
          </a:custGeom>
          <a:noFill/>
          <a:ln w="12700" cap="flat" cmpd="sng">
            <a:solidFill>
              <a:srgbClr val="3A66B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1" name="Google Shape;131;p3"/>
          <p:cNvSpPr/>
          <p:nvPr/>
        </p:nvSpPr>
        <p:spPr>
          <a:xfrm>
            <a:off x="3398259" y="3146942"/>
            <a:ext cx="747849" cy="35452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0" y="71050"/>
                </a:lnTo>
                <a:lnTo>
                  <a:pt x="120000" y="71050"/>
                </a:lnTo>
                <a:lnTo>
                  <a:pt x="120000" y="120000"/>
                </a:lnTo>
              </a:path>
            </a:pathLst>
          </a:custGeom>
          <a:noFill/>
          <a:ln w="12700" cap="flat" cmpd="sng">
            <a:solidFill>
              <a:srgbClr val="345A99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2" name="Google Shape;132;p3"/>
          <p:cNvSpPr/>
          <p:nvPr/>
        </p:nvSpPr>
        <p:spPr>
          <a:xfrm>
            <a:off x="2544128" y="3146942"/>
            <a:ext cx="854131" cy="358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120000" y="0"/>
                </a:moveTo>
                <a:lnTo>
                  <a:pt x="120000" y="71538"/>
                </a:lnTo>
                <a:lnTo>
                  <a:pt x="0" y="71538"/>
                </a:lnTo>
                <a:lnTo>
                  <a:pt x="0" y="120000"/>
                </a:lnTo>
              </a:path>
            </a:pathLst>
          </a:custGeom>
          <a:noFill/>
          <a:ln w="12700" cap="flat" cmpd="sng">
            <a:solidFill>
              <a:srgbClr val="345A99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3" name="Google Shape;133;p3"/>
          <p:cNvSpPr/>
          <p:nvPr/>
        </p:nvSpPr>
        <p:spPr>
          <a:xfrm>
            <a:off x="2684274" y="2527154"/>
            <a:ext cx="1427970" cy="619788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3"/>
          <p:cNvSpPr txBox="1"/>
          <p:nvPr/>
        </p:nvSpPr>
        <p:spPr>
          <a:xfrm>
            <a:off x="2650410" y="2557409"/>
            <a:ext cx="1431578" cy="619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975" tIns="6975" rIns="6975" bIns="874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Roboto"/>
              <a:buNone/>
            </a:pPr>
            <a:r>
              <a:rPr lang="it-IT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Do you know yours pre</a:t>
            </a:r>
            <a:r>
              <a:rPr lang="it-IT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judices</a:t>
            </a:r>
            <a:r>
              <a:rPr lang="it-IT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3"/>
          <p:cNvSpPr/>
          <p:nvPr/>
        </p:nvSpPr>
        <p:spPr>
          <a:xfrm>
            <a:off x="2101117" y="3505043"/>
            <a:ext cx="886021" cy="619788"/>
          </a:xfrm>
          <a:prstGeom prst="flowChartAlternateProcess">
            <a:avLst/>
          </a:prstGeom>
          <a:solidFill>
            <a:srgbClr val="A8D08C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3"/>
          <p:cNvSpPr txBox="1"/>
          <p:nvPr/>
        </p:nvSpPr>
        <p:spPr>
          <a:xfrm>
            <a:off x="2131372" y="3535298"/>
            <a:ext cx="825511" cy="5592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0" tIns="10150" rIns="10150" bIns="874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lang="it-IT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3"/>
          <p:cNvSpPr/>
          <p:nvPr/>
        </p:nvSpPr>
        <p:spPr>
          <a:xfrm>
            <a:off x="3716296" y="3501466"/>
            <a:ext cx="859626" cy="619788"/>
          </a:xfrm>
          <a:prstGeom prst="roundRect">
            <a:avLst>
              <a:gd name="adj" fmla="val 16667"/>
            </a:avLst>
          </a:prstGeom>
          <a:solidFill>
            <a:srgbClr val="F4B08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3"/>
          <p:cNvSpPr txBox="1"/>
          <p:nvPr/>
        </p:nvSpPr>
        <p:spPr>
          <a:xfrm>
            <a:off x="3746552" y="3531722"/>
            <a:ext cx="799114" cy="5592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0" tIns="10150" rIns="10150" bIns="874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lang="it-IT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3"/>
          <p:cNvSpPr/>
          <p:nvPr/>
        </p:nvSpPr>
        <p:spPr>
          <a:xfrm>
            <a:off x="3602006" y="4482986"/>
            <a:ext cx="1088529" cy="938099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3"/>
          <p:cNvSpPr txBox="1"/>
          <p:nvPr/>
        </p:nvSpPr>
        <p:spPr>
          <a:xfrm>
            <a:off x="3647637" y="4528779"/>
            <a:ext cx="996941" cy="84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0" tIns="10150" rIns="10150" bIns="874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lang="it-IT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Click here Activity 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3"/>
          <p:cNvSpPr/>
          <p:nvPr/>
        </p:nvSpPr>
        <p:spPr>
          <a:xfrm>
            <a:off x="3733929" y="5124145"/>
            <a:ext cx="1077361" cy="206596"/>
          </a:xfrm>
          <a:prstGeom prst="rect">
            <a:avLst/>
          </a:prstGeom>
          <a:solidFill>
            <a:schemeClr val="lt1">
              <a:alpha val="89411"/>
            </a:schemeClr>
          </a:solidFill>
          <a:ln w="12700" cap="flat" cmpd="sng">
            <a:solidFill>
              <a:srgbClr val="4372C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3"/>
          <p:cNvSpPr txBox="1"/>
          <p:nvPr/>
        </p:nvSpPr>
        <p:spPr>
          <a:xfrm>
            <a:off x="3722362" y="5156363"/>
            <a:ext cx="1077361" cy="2065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000" tIns="8250" rIns="33000" bIns="825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rPr lang="it-IT" sz="1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Prejudices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" name="Google Shape;143;p3" descr="Seznam obrys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72609" y="5891365"/>
            <a:ext cx="935219" cy="935219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3"/>
          <p:cNvSpPr txBox="1"/>
          <p:nvPr/>
        </p:nvSpPr>
        <p:spPr>
          <a:xfrm>
            <a:off x="5207828" y="6219825"/>
            <a:ext cx="117868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Checklist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4"/>
          <p:cNvPicPr preferRelativeResize="0"/>
          <p:nvPr/>
        </p:nvPicPr>
        <p:blipFill rotWithShape="1">
          <a:blip r:embed="rId3" cstate="email">
            <a:alphaModFix amt="38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108775"/>
            <a:ext cx="6938374" cy="3730674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4"/>
          <p:cNvSpPr txBox="1">
            <a:spLocks noGrp="1"/>
          </p:cNvSpPr>
          <p:nvPr>
            <p:ph type="title"/>
          </p:nvPr>
        </p:nvSpPr>
        <p:spPr>
          <a:xfrm>
            <a:off x="551855" y="1673424"/>
            <a:ext cx="5915025" cy="745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it-IT" sz="2800">
                <a:solidFill>
                  <a:schemeClr val="dk1"/>
                </a:solidFill>
              </a:rPr>
              <a:t>2. – Human rights</a:t>
            </a:r>
            <a:br>
              <a:rPr lang="it-IT" sz="2800">
                <a:solidFill>
                  <a:schemeClr val="dk1"/>
                </a:solidFill>
              </a:rPr>
            </a:br>
            <a:endParaRPr sz="2800"/>
          </a:p>
        </p:txBody>
      </p:sp>
      <p:sp>
        <p:nvSpPr>
          <p:cNvPr id="152" name="Google Shape;152;p4"/>
          <p:cNvSpPr/>
          <p:nvPr/>
        </p:nvSpPr>
        <p:spPr>
          <a:xfrm>
            <a:off x="4174150" y="4121255"/>
            <a:ext cx="91500" cy="361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0000" y="0"/>
                </a:moveTo>
                <a:lnTo>
                  <a:pt x="60000" y="72025"/>
                </a:lnTo>
                <a:lnTo>
                  <a:pt x="60211" y="72025"/>
                </a:lnTo>
                <a:lnTo>
                  <a:pt x="60211" y="120000"/>
                </a:lnTo>
              </a:path>
            </a:pathLst>
          </a:custGeom>
          <a:noFill/>
          <a:ln w="12700" cap="flat" cmpd="sng">
            <a:solidFill>
              <a:srgbClr val="3A66B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53" name="Google Shape;153;p4"/>
          <p:cNvSpPr/>
          <p:nvPr/>
        </p:nvSpPr>
        <p:spPr>
          <a:xfrm>
            <a:off x="3420833" y="3146942"/>
            <a:ext cx="798900" cy="354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0" y="71050"/>
                </a:lnTo>
                <a:lnTo>
                  <a:pt x="120000" y="71050"/>
                </a:lnTo>
                <a:lnTo>
                  <a:pt x="120000" y="120000"/>
                </a:lnTo>
              </a:path>
            </a:pathLst>
          </a:custGeom>
          <a:noFill/>
          <a:ln w="12700" cap="flat" cmpd="sng">
            <a:solidFill>
              <a:srgbClr val="345A99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54" name="Google Shape;154;p4"/>
          <p:cNvSpPr/>
          <p:nvPr/>
        </p:nvSpPr>
        <p:spPr>
          <a:xfrm>
            <a:off x="2469795" y="4124831"/>
            <a:ext cx="91500" cy="364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0000" y="0"/>
                </a:moveTo>
                <a:lnTo>
                  <a:pt x="60000" y="72366"/>
                </a:lnTo>
                <a:lnTo>
                  <a:pt x="62129" y="72366"/>
                </a:lnTo>
                <a:lnTo>
                  <a:pt x="62129" y="120000"/>
                </a:lnTo>
              </a:path>
            </a:pathLst>
          </a:custGeom>
          <a:noFill/>
          <a:ln w="12700" cap="flat" cmpd="sng">
            <a:solidFill>
              <a:srgbClr val="3A66B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55" name="Google Shape;155;p4"/>
          <p:cNvSpPr/>
          <p:nvPr/>
        </p:nvSpPr>
        <p:spPr>
          <a:xfrm>
            <a:off x="2515515" y="3146942"/>
            <a:ext cx="905400" cy="358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120000" y="0"/>
                </a:moveTo>
                <a:lnTo>
                  <a:pt x="120000" y="71538"/>
                </a:lnTo>
                <a:lnTo>
                  <a:pt x="0" y="71538"/>
                </a:lnTo>
                <a:lnTo>
                  <a:pt x="0" y="120000"/>
                </a:lnTo>
              </a:path>
            </a:pathLst>
          </a:custGeom>
          <a:noFill/>
          <a:ln w="12700" cap="flat" cmpd="sng">
            <a:solidFill>
              <a:srgbClr val="345A99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56" name="Google Shape;156;p4"/>
          <p:cNvSpPr/>
          <p:nvPr/>
        </p:nvSpPr>
        <p:spPr>
          <a:xfrm>
            <a:off x="2706848" y="2527154"/>
            <a:ext cx="1428000" cy="61980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4"/>
          <p:cNvSpPr txBox="1"/>
          <p:nvPr/>
        </p:nvSpPr>
        <p:spPr>
          <a:xfrm>
            <a:off x="2737104" y="2557410"/>
            <a:ext cx="1367400" cy="55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975" tIns="6975" rIns="6975" bIns="874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Calibri"/>
              <a:buNone/>
            </a:pPr>
            <a:r>
              <a:rPr lang="it-IT"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Are you aware of human right?</a:t>
            </a: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4"/>
          <p:cNvSpPr/>
          <p:nvPr/>
        </p:nvSpPr>
        <p:spPr>
          <a:xfrm>
            <a:off x="2072504" y="3505043"/>
            <a:ext cx="885900" cy="619800"/>
          </a:xfrm>
          <a:prstGeom prst="flowChartAlternateProcess">
            <a:avLst/>
          </a:prstGeom>
          <a:solidFill>
            <a:srgbClr val="A8D08C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4"/>
          <p:cNvSpPr txBox="1"/>
          <p:nvPr/>
        </p:nvSpPr>
        <p:spPr>
          <a:xfrm>
            <a:off x="2102759" y="3535298"/>
            <a:ext cx="825600" cy="55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0" tIns="10150" rIns="10150" bIns="874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lang="it-IT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4"/>
          <p:cNvSpPr/>
          <p:nvPr/>
        </p:nvSpPr>
        <p:spPr>
          <a:xfrm>
            <a:off x="1983831" y="4489153"/>
            <a:ext cx="1066500" cy="931800"/>
          </a:xfrm>
          <a:prstGeom prst="flowChartAlternateProcess">
            <a:avLst/>
          </a:prstGeom>
          <a:solidFill>
            <a:schemeClr val="accent6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4"/>
          <p:cNvSpPr txBox="1"/>
          <p:nvPr/>
        </p:nvSpPr>
        <p:spPr>
          <a:xfrm>
            <a:off x="2029323" y="4534645"/>
            <a:ext cx="975600" cy="84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0" tIns="10150" rIns="10150" bIns="874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lang="it-IT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Activity </a:t>
            </a:r>
            <a:r>
              <a:rPr lang="it-IT" sz="16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4"/>
          <p:cNvSpPr/>
          <p:nvPr/>
        </p:nvSpPr>
        <p:spPr>
          <a:xfrm>
            <a:off x="2201542" y="5121062"/>
            <a:ext cx="1077300" cy="206700"/>
          </a:xfrm>
          <a:prstGeom prst="rect">
            <a:avLst/>
          </a:prstGeom>
          <a:solidFill>
            <a:schemeClr val="lt1">
              <a:alpha val="89411"/>
            </a:schemeClr>
          </a:solidFill>
          <a:ln w="12700" cap="flat" cmpd="sng">
            <a:solidFill>
              <a:srgbClr val="4372C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4"/>
          <p:cNvSpPr txBox="1"/>
          <p:nvPr/>
        </p:nvSpPr>
        <p:spPr>
          <a:xfrm>
            <a:off x="2201542" y="5121062"/>
            <a:ext cx="1077300" cy="2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000" tIns="8250" rIns="33000" bIns="825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rPr lang="it-IT"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Title/link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4"/>
          <p:cNvSpPr/>
          <p:nvPr/>
        </p:nvSpPr>
        <p:spPr>
          <a:xfrm>
            <a:off x="3790056" y="3501466"/>
            <a:ext cx="859500" cy="619800"/>
          </a:xfrm>
          <a:prstGeom prst="roundRect">
            <a:avLst>
              <a:gd name="adj" fmla="val 16667"/>
            </a:avLst>
          </a:prstGeom>
          <a:solidFill>
            <a:srgbClr val="F4B08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4"/>
          <p:cNvSpPr txBox="1"/>
          <p:nvPr/>
        </p:nvSpPr>
        <p:spPr>
          <a:xfrm>
            <a:off x="3820312" y="3531722"/>
            <a:ext cx="799200" cy="55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0" tIns="10150" rIns="10150" bIns="874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lang="it-IT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4"/>
          <p:cNvSpPr/>
          <p:nvPr/>
        </p:nvSpPr>
        <p:spPr>
          <a:xfrm>
            <a:off x="3675766" y="4482986"/>
            <a:ext cx="1088400" cy="9381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4"/>
          <p:cNvSpPr txBox="1"/>
          <p:nvPr/>
        </p:nvSpPr>
        <p:spPr>
          <a:xfrm>
            <a:off x="3721560" y="4528780"/>
            <a:ext cx="996900" cy="84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0" tIns="10150" rIns="10150" bIns="874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lang="it-IT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Activity </a:t>
            </a:r>
            <a:r>
              <a:rPr lang="it-IT" sz="16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2b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4"/>
          <p:cNvSpPr/>
          <p:nvPr/>
        </p:nvSpPr>
        <p:spPr>
          <a:xfrm>
            <a:off x="3807689" y="5124145"/>
            <a:ext cx="1077300" cy="206700"/>
          </a:xfrm>
          <a:prstGeom prst="rect">
            <a:avLst/>
          </a:prstGeom>
          <a:solidFill>
            <a:schemeClr val="lt1">
              <a:alpha val="89411"/>
            </a:schemeClr>
          </a:solidFill>
          <a:ln w="12700" cap="flat" cmpd="sng">
            <a:solidFill>
              <a:srgbClr val="4372C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4"/>
          <p:cNvSpPr txBox="1"/>
          <p:nvPr/>
        </p:nvSpPr>
        <p:spPr>
          <a:xfrm>
            <a:off x="3807689" y="5124145"/>
            <a:ext cx="1077300" cy="2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000" tIns="8250" rIns="33000" bIns="825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rPr lang="it-IT"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Title/link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0" name="Google Shape;170;p4" descr="Seznam obrys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15394" y="5940102"/>
            <a:ext cx="869595" cy="869595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4"/>
          <p:cNvSpPr txBox="1"/>
          <p:nvPr/>
        </p:nvSpPr>
        <p:spPr>
          <a:xfrm>
            <a:off x="4884989" y="6267450"/>
            <a:ext cx="127768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Checklist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Google Shape;176;p19"/>
          <p:cNvPicPr preferRelativeResize="0"/>
          <p:nvPr/>
        </p:nvPicPr>
        <p:blipFill rotWithShape="1">
          <a:blip r:embed="rId3">
            <a:alphaModFix amt="51000"/>
          </a:blip>
          <a:srcRect/>
          <a:stretch/>
        </p:blipFill>
        <p:spPr>
          <a:xfrm>
            <a:off x="0" y="1595271"/>
            <a:ext cx="6791325" cy="4319754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19"/>
          <p:cNvSpPr/>
          <p:nvPr/>
        </p:nvSpPr>
        <p:spPr>
          <a:xfrm>
            <a:off x="4174150" y="4121255"/>
            <a:ext cx="91500" cy="361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0000" y="0"/>
                </a:moveTo>
                <a:lnTo>
                  <a:pt x="60000" y="72025"/>
                </a:lnTo>
                <a:lnTo>
                  <a:pt x="60211" y="72025"/>
                </a:lnTo>
                <a:lnTo>
                  <a:pt x="60211" y="120000"/>
                </a:lnTo>
              </a:path>
            </a:pathLst>
          </a:custGeom>
          <a:noFill/>
          <a:ln w="12700" cap="flat" cmpd="sng">
            <a:solidFill>
              <a:srgbClr val="3A66B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79" name="Google Shape;179;p19"/>
          <p:cNvSpPr/>
          <p:nvPr/>
        </p:nvSpPr>
        <p:spPr>
          <a:xfrm>
            <a:off x="3420833" y="3146942"/>
            <a:ext cx="798900" cy="354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0" y="71050"/>
                </a:lnTo>
                <a:lnTo>
                  <a:pt x="120000" y="71050"/>
                </a:lnTo>
                <a:lnTo>
                  <a:pt x="120000" y="120000"/>
                </a:lnTo>
              </a:path>
            </a:pathLst>
          </a:custGeom>
          <a:noFill/>
          <a:ln w="12700" cap="flat" cmpd="sng">
            <a:solidFill>
              <a:srgbClr val="345A99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80" name="Google Shape;180;p19"/>
          <p:cNvSpPr/>
          <p:nvPr/>
        </p:nvSpPr>
        <p:spPr>
          <a:xfrm>
            <a:off x="2469795" y="4124831"/>
            <a:ext cx="91500" cy="364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0000" y="0"/>
                </a:moveTo>
                <a:lnTo>
                  <a:pt x="60000" y="72366"/>
                </a:lnTo>
                <a:lnTo>
                  <a:pt x="62129" y="72366"/>
                </a:lnTo>
                <a:lnTo>
                  <a:pt x="62129" y="120000"/>
                </a:lnTo>
              </a:path>
            </a:pathLst>
          </a:custGeom>
          <a:noFill/>
          <a:ln w="12700" cap="flat" cmpd="sng">
            <a:solidFill>
              <a:srgbClr val="3A66B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81" name="Google Shape;181;p19"/>
          <p:cNvSpPr/>
          <p:nvPr/>
        </p:nvSpPr>
        <p:spPr>
          <a:xfrm>
            <a:off x="2515515" y="3146942"/>
            <a:ext cx="905400" cy="358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120000" y="0"/>
                </a:moveTo>
                <a:lnTo>
                  <a:pt x="120000" y="71538"/>
                </a:lnTo>
                <a:lnTo>
                  <a:pt x="0" y="71538"/>
                </a:lnTo>
                <a:lnTo>
                  <a:pt x="0" y="120000"/>
                </a:lnTo>
              </a:path>
            </a:pathLst>
          </a:custGeom>
          <a:noFill/>
          <a:ln w="12700" cap="flat" cmpd="sng">
            <a:solidFill>
              <a:srgbClr val="345A99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82" name="Google Shape;182;p19"/>
          <p:cNvSpPr/>
          <p:nvPr/>
        </p:nvSpPr>
        <p:spPr>
          <a:xfrm>
            <a:off x="2706848" y="2527154"/>
            <a:ext cx="1428000" cy="61980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19"/>
          <p:cNvSpPr txBox="1"/>
          <p:nvPr/>
        </p:nvSpPr>
        <p:spPr>
          <a:xfrm>
            <a:off x="2737104" y="2619374"/>
            <a:ext cx="1282446" cy="497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975" tIns="6975" rIns="6975" bIns="874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Calibri"/>
              <a:buNone/>
            </a:pPr>
            <a:r>
              <a:rPr lang="it-IT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Do you understand to main focus?</a:t>
            </a: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19"/>
          <p:cNvSpPr/>
          <p:nvPr/>
        </p:nvSpPr>
        <p:spPr>
          <a:xfrm>
            <a:off x="2072504" y="3505043"/>
            <a:ext cx="885900" cy="619800"/>
          </a:xfrm>
          <a:prstGeom prst="flowChartAlternateProcess">
            <a:avLst/>
          </a:prstGeom>
          <a:solidFill>
            <a:srgbClr val="A8D08C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19"/>
          <p:cNvSpPr txBox="1"/>
          <p:nvPr/>
        </p:nvSpPr>
        <p:spPr>
          <a:xfrm>
            <a:off x="2102759" y="3535298"/>
            <a:ext cx="825600" cy="55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0" tIns="10150" rIns="10150" bIns="874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lang="it-IT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19"/>
          <p:cNvSpPr/>
          <p:nvPr/>
        </p:nvSpPr>
        <p:spPr>
          <a:xfrm>
            <a:off x="1983831" y="4489153"/>
            <a:ext cx="1066500" cy="931800"/>
          </a:xfrm>
          <a:prstGeom prst="flowChartAlternateProcess">
            <a:avLst/>
          </a:prstGeom>
          <a:solidFill>
            <a:schemeClr val="accent6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19"/>
          <p:cNvSpPr txBox="1"/>
          <p:nvPr/>
        </p:nvSpPr>
        <p:spPr>
          <a:xfrm>
            <a:off x="2029323" y="4534645"/>
            <a:ext cx="975600" cy="84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0" tIns="10150" rIns="10150" bIns="874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lang="it-IT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Activity </a:t>
            </a:r>
            <a:r>
              <a:rPr lang="it-IT" sz="16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19"/>
          <p:cNvSpPr/>
          <p:nvPr/>
        </p:nvSpPr>
        <p:spPr>
          <a:xfrm>
            <a:off x="2201542" y="5121062"/>
            <a:ext cx="1077300" cy="206700"/>
          </a:xfrm>
          <a:prstGeom prst="rect">
            <a:avLst/>
          </a:prstGeom>
          <a:solidFill>
            <a:schemeClr val="lt1">
              <a:alpha val="89411"/>
            </a:schemeClr>
          </a:solidFill>
          <a:ln w="12700" cap="flat" cmpd="sng">
            <a:solidFill>
              <a:srgbClr val="4372C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19"/>
          <p:cNvSpPr txBox="1"/>
          <p:nvPr/>
        </p:nvSpPr>
        <p:spPr>
          <a:xfrm>
            <a:off x="2201542" y="5121062"/>
            <a:ext cx="1077300" cy="2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000" tIns="8250" rIns="33000" bIns="825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rPr lang="it-IT"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Title/link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19"/>
          <p:cNvSpPr/>
          <p:nvPr/>
        </p:nvSpPr>
        <p:spPr>
          <a:xfrm>
            <a:off x="3790056" y="3501466"/>
            <a:ext cx="859500" cy="619800"/>
          </a:xfrm>
          <a:prstGeom prst="roundRect">
            <a:avLst>
              <a:gd name="adj" fmla="val 16667"/>
            </a:avLst>
          </a:prstGeom>
          <a:solidFill>
            <a:srgbClr val="F4B08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19"/>
          <p:cNvSpPr txBox="1"/>
          <p:nvPr/>
        </p:nvSpPr>
        <p:spPr>
          <a:xfrm>
            <a:off x="3820312" y="3531722"/>
            <a:ext cx="799200" cy="55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0" tIns="10150" rIns="10150" bIns="874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lang="it-IT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19"/>
          <p:cNvSpPr/>
          <p:nvPr/>
        </p:nvSpPr>
        <p:spPr>
          <a:xfrm>
            <a:off x="3675766" y="4482986"/>
            <a:ext cx="1088400" cy="9381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19"/>
          <p:cNvSpPr txBox="1"/>
          <p:nvPr/>
        </p:nvSpPr>
        <p:spPr>
          <a:xfrm>
            <a:off x="3721560" y="4528780"/>
            <a:ext cx="996900" cy="84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0" tIns="10150" rIns="10150" bIns="874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lang="it-IT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Activity </a:t>
            </a:r>
            <a:r>
              <a:rPr lang="it-IT" sz="16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3b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19"/>
          <p:cNvSpPr/>
          <p:nvPr/>
        </p:nvSpPr>
        <p:spPr>
          <a:xfrm>
            <a:off x="3807689" y="5124145"/>
            <a:ext cx="1077300" cy="206700"/>
          </a:xfrm>
          <a:prstGeom prst="rect">
            <a:avLst/>
          </a:prstGeom>
          <a:solidFill>
            <a:schemeClr val="lt1">
              <a:alpha val="89411"/>
            </a:schemeClr>
          </a:solidFill>
          <a:ln w="12700" cap="flat" cmpd="sng">
            <a:solidFill>
              <a:srgbClr val="4372C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19"/>
          <p:cNvSpPr txBox="1"/>
          <p:nvPr/>
        </p:nvSpPr>
        <p:spPr>
          <a:xfrm>
            <a:off x="3807689" y="5124145"/>
            <a:ext cx="1077300" cy="2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000" tIns="8250" rIns="33000" bIns="825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rPr lang="it-IT"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Title/link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19"/>
          <p:cNvSpPr txBox="1">
            <a:spLocks noGrp="1"/>
          </p:cNvSpPr>
          <p:nvPr>
            <p:ph type="title"/>
          </p:nvPr>
        </p:nvSpPr>
        <p:spPr>
          <a:xfrm>
            <a:off x="463291" y="1138903"/>
            <a:ext cx="5915025" cy="745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it-IT" sz="2800"/>
              <a:t>3. – Benefit for Clients</a:t>
            </a:r>
            <a:br>
              <a:rPr lang="it-IT" sz="2800"/>
            </a:br>
            <a:endParaRPr sz="2800"/>
          </a:p>
        </p:txBody>
      </p:sp>
      <p:pic>
        <p:nvPicPr>
          <p:cNvPr id="197" name="Google Shape;197;p19" descr="Seznam obrys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81626" y="5889840"/>
            <a:ext cx="938100" cy="938100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p19"/>
          <p:cNvSpPr txBox="1"/>
          <p:nvPr/>
        </p:nvSpPr>
        <p:spPr>
          <a:xfrm>
            <a:off x="5419726" y="6210300"/>
            <a:ext cx="109537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Guide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" name="Google Shape;203;p20" descr="Základová fotografie zdarma na téma cestování, hora, kopec"/>
          <p:cNvPicPr preferRelativeResize="0"/>
          <p:nvPr/>
        </p:nvPicPr>
        <p:blipFill rotWithShape="1">
          <a:blip r:embed="rId3">
            <a:alphaModFix amt="58999"/>
          </a:blip>
          <a:srcRect/>
          <a:stretch/>
        </p:blipFill>
        <p:spPr>
          <a:xfrm>
            <a:off x="0" y="1884533"/>
            <a:ext cx="6858000" cy="4068592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20"/>
          <p:cNvSpPr/>
          <p:nvPr/>
        </p:nvSpPr>
        <p:spPr>
          <a:xfrm>
            <a:off x="4174150" y="4121255"/>
            <a:ext cx="91500" cy="361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0000" y="0"/>
                </a:moveTo>
                <a:lnTo>
                  <a:pt x="60000" y="72025"/>
                </a:lnTo>
                <a:lnTo>
                  <a:pt x="60211" y="72025"/>
                </a:lnTo>
                <a:lnTo>
                  <a:pt x="60211" y="120000"/>
                </a:lnTo>
              </a:path>
            </a:pathLst>
          </a:custGeom>
          <a:noFill/>
          <a:ln w="12700" cap="flat" cmpd="sng">
            <a:solidFill>
              <a:srgbClr val="3A66B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06" name="Google Shape;206;p20"/>
          <p:cNvSpPr/>
          <p:nvPr/>
        </p:nvSpPr>
        <p:spPr>
          <a:xfrm>
            <a:off x="3420833" y="3146942"/>
            <a:ext cx="798900" cy="354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0" y="71050"/>
                </a:lnTo>
                <a:lnTo>
                  <a:pt x="120000" y="71050"/>
                </a:lnTo>
                <a:lnTo>
                  <a:pt x="120000" y="120000"/>
                </a:lnTo>
              </a:path>
            </a:pathLst>
          </a:custGeom>
          <a:noFill/>
          <a:ln w="12700" cap="flat" cmpd="sng">
            <a:solidFill>
              <a:srgbClr val="345A99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07" name="Google Shape;207;p20"/>
          <p:cNvSpPr/>
          <p:nvPr/>
        </p:nvSpPr>
        <p:spPr>
          <a:xfrm>
            <a:off x="2469795" y="4124831"/>
            <a:ext cx="91500" cy="364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0000" y="0"/>
                </a:moveTo>
                <a:lnTo>
                  <a:pt x="60000" y="72366"/>
                </a:lnTo>
                <a:lnTo>
                  <a:pt x="62129" y="72366"/>
                </a:lnTo>
                <a:lnTo>
                  <a:pt x="62129" y="120000"/>
                </a:lnTo>
              </a:path>
            </a:pathLst>
          </a:custGeom>
          <a:noFill/>
          <a:ln w="12700" cap="flat" cmpd="sng">
            <a:solidFill>
              <a:srgbClr val="3A66B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08" name="Google Shape;208;p20"/>
          <p:cNvSpPr/>
          <p:nvPr/>
        </p:nvSpPr>
        <p:spPr>
          <a:xfrm>
            <a:off x="2515515" y="3146942"/>
            <a:ext cx="905400" cy="358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120000" y="0"/>
                </a:moveTo>
                <a:lnTo>
                  <a:pt x="120000" y="71538"/>
                </a:lnTo>
                <a:lnTo>
                  <a:pt x="0" y="71538"/>
                </a:lnTo>
                <a:lnTo>
                  <a:pt x="0" y="120000"/>
                </a:lnTo>
              </a:path>
            </a:pathLst>
          </a:custGeom>
          <a:noFill/>
          <a:ln w="12700" cap="flat" cmpd="sng">
            <a:solidFill>
              <a:srgbClr val="345A99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09" name="Google Shape;209;p20"/>
          <p:cNvSpPr/>
          <p:nvPr/>
        </p:nvSpPr>
        <p:spPr>
          <a:xfrm>
            <a:off x="2706848" y="2527154"/>
            <a:ext cx="1428000" cy="61980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20"/>
          <p:cNvSpPr txBox="1"/>
          <p:nvPr/>
        </p:nvSpPr>
        <p:spPr>
          <a:xfrm>
            <a:off x="2737104" y="2619374"/>
            <a:ext cx="1282446" cy="497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975" tIns="6975" rIns="6975" bIns="874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Calibri"/>
              <a:buNone/>
            </a:pPr>
            <a:r>
              <a:rPr lang="it-IT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Do you know hot to respect autonomy?</a:t>
            </a: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20"/>
          <p:cNvSpPr/>
          <p:nvPr/>
        </p:nvSpPr>
        <p:spPr>
          <a:xfrm>
            <a:off x="2072504" y="3505043"/>
            <a:ext cx="885900" cy="619800"/>
          </a:xfrm>
          <a:prstGeom prst="flowChartAlternateProcess">
            <a:avLst/>
          </a:prstGeom>
          <a:solidFill>
            <a:srgbClr val="A8D08C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20"/>
          <p:cNvSpPr txBox="1"/>
          <p:nvPr/>
        </p:nvSpPr>
        <p:spPr>
          <a:xfrm>
            <a:off x="2102759" y="3535298"/>
            <a:ext cx="825600" cy="55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0" tIns="10150" rIns="10150" bIns="874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lang="it-IT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20"/>
          <p:cNvSpPr/>
          <p:nvPr/>
        </p:nvSpPr>
        <p:spPr>
          <a:xfrm>
            <a:off x="1983831" y="4489153"/>
            <a:ext cx="1066500" cy="931800"/>
          </a:xfrm>
          <a:prstGeom prst="flowChartAlternateProcess">
            <a:avLst/>
          </a:prstGeom>
          <a:solidFill>
            <a:schemeClr val="accent6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20"/>
          <p:cNvSpPr txBox="1"/>
          <p:nvPr/>
        </p:nvSpPr>
        <p:spPr>
          <a:xfrm>
            <a:off x="2029323" y="4534645"/>
            <a:ext cx="975600" cy="84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0" tIns="10150" rIns="10150" bIns="874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lang="it-IT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Activity </a:t>
            </a:r>
            <a:r>
              <a:rPr lang="it-IT" sz="16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20"/>
          <p:cNvSpPr/>
          <p:nvPr/>
        </p:nvSpPr>
        <p:spPr>
          <a:xfrm>
            <a:off x="2201542" y="5121062"/>
            <a:ext cx="1077300" cy="206700"/>
          </a:xfrm>
          <a:prstGeom prst="rect">
            <a:avLst/>
          </a:prstGeom>
          <a:solidFill>
            <a:schemeClr val="lt1">
              <a:alpha val="89411"/>
            </a:schemeClr>
          </a:solidFill>
          <a:ln w="12700" cap="flat" cmpd="sng">
            <a:solidFill>
              <a:srgbClr val="4372C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20"/>
          <p:cNvSpPr txBox="1"/>
          <p:nvPr/>
        </p:nvSpPr>
        <p:spPr>
          <a:xfrm>
            <a:off x="2201542" y="5121062"/>
            <a:ext cx="1077300" cy="2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000" tIns="8250" rIns="33000" bIns="825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rPr lang="it-IT"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Title/link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20"/>
          <p:cNvSpPr/>
          <p:nvPr/>
        </p:nvSpPr>
        <p:spPr>
          <a:xfrm>
            <a:off x="3790056" y="3501466"/>
            <a:ext cx="859500" cy="619800"/>
          </a:xfrm>
          <a:prstGeom prst="roundRect">
            <a:avLst>
              <a:gd name="adj" fmla="val 16667"/>
            </a:avLst>
          </a:prstGeom>
          <a:solidFill>
            <a:srgbClr val="F4B08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20"/>
          <p:cNvSpPr txBox="1"/>
          <p:nvPr/>
        </p:nvSpPr>
        <p:spPr>
          <a:xfrm>
            <a:off x="3820312" y="3531722"/>
            <a:ext cx="799200" cy="55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0" tIns="10150" rIns="10150" bIns="874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lang="it-IT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20"/>
          <p:cNvSpPr/>
          <p:nvPr/>
        </p:nvSpPr>
        <p:spPr>
          <a:xfrm>
            <a:off x="3675766" y="4482986"/>
            <a:ext cx="1088400" cy="9381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20"/>
          <p:cNvSpPr txBox="1"/>
          <p:nvPr/>
        </p:nvSpPr>
        <p:spPr>
          <a:xfrm>
            <a:off x="3721560" y="4528780"/>
            <a:ext cx="996900" cy="84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0" tIns="10150" rIns="10150" bIns="874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lang="it-IT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Activity </a:t>
            </a:r>
            <a:r>
              <a:rPr lang="it-IT" sz="16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4b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20"/>
          <p:cNvSpPr/>
          <p:nvPr/>
        </p:nvSpPr>
        <p:spPr>
          <a:xfrm>
            <a:off x="3807689" y="5124145"/>
            <a:ext cx="1077300" cy="206700"/>
          </a:xfrm>
          <a:prstGeom prst="rect">
            <a:avLst/>
          </a:prstGeom>
          <a:solidFill>
            <a:schemeClr val="lt1">
              <a:alpha val="89411"/>
            </a:schemeClr>
          </a:solidFill>
          <a:ln w="12700" cap="flat" cmpd="sng">
            <a:solidFill>
              <a:srgbClr val="4372C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20"/>
          <p:cNvSpPr txBox="1"/>
          <p:nvPr/>
        </p:nvSpPr>
        <p:spPr>
          <a:xfrm>
            <a:off x="3807689" y="5124145"/>
            <a:ext cx="1077300" cy="2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000" tIns="8250" rIns="33000" bIns="825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rPr lang="it-IT"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Title/link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p20"/>
          <p:cNvSpPr txBox="1">
            <a:spLocks noGrp="1"/>
          </p:cNvSpPr>
          <p:nvPr>
            <p:ph type="title"/>
          </p:nvPr>
        </p:nvSpPr>
        <p:spPr>
          <a:xfrm>
            <a:off x="463291" y="1003455"/>
            <a:ext cx="5915025" cy="881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it-IT" sz="2800">
                <a:solidFill>
                  <a:schemeClr val="dk1"/>
                </a:solidFill>
              </a:rPr>
              <a:t/>
            </a:r>
            <a:br>
              <a:rPr lang="it-IT" sz="2800">
                <a:solidFill>
                  <a:schemeClr val="dk1"/>
                </a:solidFill>
              </a:rPr>
            </a:br>
            <a:r>
              <a:rPr lang="it-IT" sz="2800">
                <a:solidFill>
                  <a:schemeClr val="dk1"/>
                </a:solidFill>
              </a:rPr>
              <a:t>4. – Respect for the autonomy of the client</a:t>
            </a:r>
            <a:br>
              <a:rPr lang="it-IT" sz="2800">
                <a:solidFill>
                  <a:schemeClr val="dk1"/>
                </a:solidFill>
              </a:rPr>
            </a:br>
            <a:endParaRPr sz="2800"/>
          </a:p>
        </p:txBody>
      </p:sp>
      <p:pic>
        <p:nvPicPr>
          <p:cNvPr id="224" name="Google Shape;224;p20" descr="Seznam obrys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97744" y="5930745"/>
            <a:ext cx="881078" cy="881078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Google Shape;225;p20"/>
          <p:cNvSpPr txBox="1"/>
          <p:nvPr/>
        </p:nvSpPr>
        <p:spPr>
          <a:xfrm>
            <a:off x="5278822" y="6229350"/>
            <a:ext cx="131247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Guide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" name="Google Shape;230;p21" descr="Základová fotografie zdarma na téma mraky, obloha, rozbřesk"/>
          <p:cNvPicPr preferRelativeResize="0"/>
          <p:nvPr/>
        </p:nvPicPr>
        <p:blipFill rotWithShape="1">
          <a:blip r:embed="rId3">
            <a:alphaModFix amt="65000"/>
          </a:blip>
          <a:srcRect/>
          <a:stretch/>
        </p:blipFill>
        <p:spPr>
          <a:xfrm>
            <a:off x="6976" y="1697046"/>
            <a:ext cx="6858000" cy="4067910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Google Shape;232;p21"/>
          <p:cNvSpPr/>
          <p:nvPr/>
        </p:nvSpPr>
        <p:spPr>
          <a:xfrm>
            <a:off x="4174150" y="4121255"/>
            <a:ext cx="91500" cy="361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0000" y="0"/>
                </a:moveTo>
                <a:lnTo>
                  <a:pt x="60000" y="72025"/>
                </a:lnTo>
                <a:lnTo>
                  <a:pt x="60211" y="72025"/>
                </a:lnTo>
                <a:lnTo>
                  <a:pt x="60211" y="120000"/>
                </a:lnTo>
              </a:path>
            </a:pathLst>
          </a:custGeom>
          <a:noFill/>
          <a:ln w="12700" cap="flat" cmpd="sng">
            <a:solidFill>
              <a:srgbClr val="3A66B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33" name="Google Shape;233;p21"/>
          <p:cNvSpPr/>
          <p:nvPr/>
        </p:nvSpPr>
        <p:spPr>
          <a:xfrm>
            <a:off x="3420833" y="3146942"/>
            <a:ext cx="798900" cy="354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0" y="71050"/>
                </a:lnTo>
                <a:lnTo>
                  <a:pt x="120000" y="71050"/>
                </a:lnTo>
                <a:lnTo>
                  <a:pt x="120000" y="120000"/>
                </a:lnTo>
              </a:path>
            </a:pathLst>
          </a:custGeom>
          <a:noFill/>
          <a:ln w="12700" cap="flat" cmpd="sng">
            <a:solidFill>
              <a:srgbClr val="345A99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34" name="Google Shape;234;p21"/>
          <p:cNvSpPr/>
          <p:nvPr/>
        </p:nvSpPr>
        <p:spPr>
          <a:xfrm>
            <a:off x="2469795" y="4124831"/>
            <a:ext cx="91500" cy="364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0000" y="0"/>
                </a:moveTo>
                <a:lnTo>
                  <a:pt x="60000" y="72366"/>
                </a:lnTo>
                <a:lnTo>
                  <a:pt x="62129" y="72366"/>
                </a:lnTo>
                <a:lnTo>
                  <a:pt x="62129" y="120000"/>
                </a:lnTo>
              </a:path>
            </a:pathLst>
          </a:custGeom>
          <a:noFill/>
          <a:ln w="12700" cap="flat" cmpd="sng">
            <a:solidFill>
              <a:srgbClr val="3A66B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35" name="Google Shape;235;p21"/>
          <p:cNvSpPr/>
          <p:nvPr/>
        </p:nvSpPr>
        <p:spPr>
          <a:xfrm>
            <a:off x="2515515" y="3146942"/>
            <a:ext cx="905400" cy="358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120000" y="0"/>
                </a:moveTo>
                <a:lnTo>
                  <a:pt x="120000" y="71538"/>
                </a:lnTo>
                <a:lnTo>
                  <a:pt x="0" y="71538"/>
                </a:lnTo>
                <a:lnTo>
                  <a:pt x="0" y="120000"/>
                </a:lnTo>
              </a:path>
            </a:pathLst>
          </a:custGeom>
          <a:noFill/>
          <a:ln w="12700" cap="flat" cmpd="sng">
            <a:solidFill>
              <a:srgbClr val="345A99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36" name="Google Shape;236;p21"/>
          <p:cNvSpPr/>
          <p:nvPr/>
        </p:nvSpPr>
        <p:spPr>
          <a:xfrm>
            <a:off x="2737104" y="2527154"/>
            <a:ext cx="1397744" cy="589443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p21"/>
          <p:cNvSpPr txBox="1"/>
          <p:nvPr/>
        </p:nvSpPr>
        <p:spPr>
          <a:xfrm>
            <a:off x="2740608" y="2654525"/>
            <a:ext cx="1397744" cy="410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975" tIns="6975" rIns="6975" bIns="874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Calibri"/>
              <a:buNone/>
            </a:pPr>
            <a:r>
              <a:rPr lang="it-IT"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Do you know what should have organization?</a:t>
            </a:r>
            <a:endParaRPr sz="1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21"/>
          <p:cNvSpPr/>
          <p:nvPr/>
        </p:nvSpPr>
        <p:spPr>
          <a:xfrm>
            <a:off x="2072504" y="3505043"/>
            <a:ext cx="885900" cy="619800"/>
          </a:xfrm>
          <a:prstGeom prst="flowChartAlternateProcess">
            <a:avLst/>
          </a:prstGeom>
          <a:solidFill>
            <a:srgbClr val="A8D08C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21"/>
          <p:cNvSpPr txBox="1"/>
          <p:nvPr/>
        </p:nvSpPr>
        <p:spPr>
          <a:xfrm>
            <a:off x="2102759" y="3535298"/>
            <a:ext cx="825600" cy="55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0" tIns="10150" rIns="10150" bIns="874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lang="it-IT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p21"/>
          <p:cNvSpPr/>
          <p:nvPr/>
        </p:nvSpPr>
        <p:spPr>
          <a:xfrm>
            <a:off x="1983831" y="4489153"/>
            <a:ext cx="1066500" cy="931800"/>
          </a:xfrm>
          <a:prstGeom prst="flowChartAlternateProcess">
            <a:avLst/>
          </a:prstGeom>
          <a:solidFill>
            <a:schemeClr val="accent6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21"/>
          <p:cNvSpPr txBox="1"/>
          <p:nvPr/>
        </p:nvSpPr>
        <p:spPr>
          <a:xfrm>
            <a:off x="2029323" y="4534645"/>
            <a:ext cx="975600" cy="84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0" tIns="10150" rIns="10150" bIns="874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lang="it-IT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Activity 5a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21"/>
          <p:cNvSpPr/>
          <p:nvPr/>
        </p:nvSpPr>
        <p:spPr>
          <a:xfrm>
            <a:off x="2201542" y="5121062"/>
            <a:ext cx="1077300" cy="206700"/>
          </a:xfrm>
          <a:prstGeom prst="rect">
            <a:avLst/>
          </a:prstGeom>
          <a:solidFill>
            <a:schemeClr val="lt1">
              <a:alpha val="89411"/>
            </a:schemeClr>
          </a:solidFill>
          <a:ln w="12700" cap="flat" cmpd="sng">
            <a:solidFill>
              <a:srgbClr val="4372C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21"/>
          <p:cNvSpPr txBox="1"/>
          <p:nvPr/>
        </p:nvSpPr>
        <p:spPr>
          <a:xfrm>
            <a:off x="2201542" y="5121062"/>
            <a:ext cx="1077300" cy="2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000" tIns="8250" rIns="33000" bIns="825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rPr lang="it-IT"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Title/link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p21"/>
          <p:cNvSpPr/>
          <p:nvPr/>
        </p:nvSpPr>
        <p:spPr>
          <a:xfrm>
            <a:off x="3790056" y="3501466"/>
            <a:ext cx="859500" cy="619800"/>
          </a:xfrm>
          <a:prstGeom prst="roundRect">
            <a:avLst>
              <a:gd name="adj" fmla="val 16667"/>
            </a:avLst>
          </a:prstGeom>
          <a:solidFill>
            <a:srgbClr val="F4B08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21"/>
          <p:cNvSpPr txBox="1"/>
          <p:nvPr/>
        </p:nvSpPr>
        <p:spPr>
          <a:xfrm>
            <a:off x="3820312" y="3531722"/>
            <a:ext cx="799200" cy="55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0" tIns="10150" rIns="10150" bIns="874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lang="it-IT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p21"/>
          <p:cNvSpPr/>
          <p:nvPr/>
        </p:nvSpPr>
        <p:spPr>
          <a:xfrm>
            <a:off x="3675766" y="4482986"/>
            <a:ext cx="1088400" cy="9381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21"/>
          <p:cNvSpPr txBox="1"/>
          <p:nvPr/>
        </p:nvSpPr>
        <p:spPr>
          <a:xfrm>
            <a:off x="3721560" y="4528780"/>
            <a:ext cx="996900" cy="84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0" tIns="10150" rIns="10150" bIns="874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lang="it-IT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Activity 5b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21"/>
          <p:cNvSpPr/>
          <p:nvPr/>
        </p:nvSpPr>
        <p:spPr>
          <a:xfrm>
            <a:off x="3807689" y="5124145"/>
            <a:ext cx="1077300" cy="206700"/>
          </a:xfrm>
          <a:prstGeom prst="rect">
            <a:avLst/>
          </a:prstGeom>
          <a:solidFill>
            <a:schemeClr val="lt1">
              <a:alpha val="89411"/>
            </a:schemeClr>
          </a:solidFill>
          <a:ln w="12700" cap="flat" cmpd="sng">
            <a:solidFill>
              <a:srgbClr val="4372C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21"/>
          <p:cNvSpPr txBox="1"/>
          <p:nvPr/>
        </p:nvSpPr>
        <p:spPr>
          <a:xfrm>
            <a:off x="3807689" y="5124145"/>
            <a:ext cx="1077300" cy="2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000" tIns="8250" rIns="33000" bIns="825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rPr lang="it-IT"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Title/link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p21"/>
          <p:cNvSpPr txBox="1">
            <a:spLocks noGrp="1"/>
          </p:cNvSpPr>
          <p:nvPr>
            <p:ph type="title"/>
          </p:nvPr>
        </p:nvSpPr>
        <p:spPr>
          <a:xfrm>
            <a:off x="471487" y="833632"/>
            <a:ext cx="5915025" cy="881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it-IT" sz="2800">
                <a:solidFill>
                  <a:schemeClr val="dk1"/>
                </a:solidFill>
              </a:rPr>
              <a:t/>
            </a:r>
            <a:br>
              <a:rPr lang="it-IT" sz="2800">
                <a:solidFill>
                  <a:schemeClr val="dk1"/>
                </a:solidFill>
              </a:rPr>
            </a:br>
            <a:r>
              <a:rPr lang="it-IT" sz="2800">
                <a:solidFill>
                  <a:schemeClr val="dk1"/>
                </a:solidFill>
              </a:rPr>
              <a:t>5. – Build a Culturally Competent Organization</a:t>
            </a:r>
            <a:br>
              <a:rPr lang="it-IT" sz="2800">
                <a:solidFill>
                  <a:schemeClr val="dk1"/>
                </a:solidFill>
              </a:rPr>
            </a:br>
            <a:endParaRPr sz="2800"/>
          </a:p>
        </p:txBody>
      </p:sp>
      <p:pic>
        <p:nvPicPr>
          <p:cNvPr id="251" name="Google Shape;251;p21" descr="Seznam obrys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18460" y="5901706"/>
            <a:ext cx="869595" cy="869595"/>
          </a:xfrm>
          <a:prstGeom prst="rect">
            <a:avLst/>
          </a:prstGeom>
          <a:noFill/>
          <a:ln>
            <a:noFill/>
          </a:ln>
        </p:spPr>
      </p:pic>
      <p:sp>
        <p:nvSpPr>
          <p:cNvPr id="252" name="Google Shape;252;p21"/>
          <p:cNvSpPr txBox="1"/>
          <p:nvPr/>
        </p:nvSpPr>
        <p:spPr>
          <a:xfrm>
            <a:off x="5505891" y="6114240"/>
            <a:ext cx="342900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Guide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7" name="Google Shape;257;p5"/>
          <p:cNvPicPr preferRelativeResize="0"/>
          <p:nvPr/>
        </p:nvPicPr>
        <p:blipFill rotWithShape="1">
          <a:blip r:embed="rId3">
            <a:alphaModFix amt="61000"/>
          </a:blip>
          <a:srcRect/>
          <a:stretch/>
        </p:blipFill>
        <p:spPr>
          <a:xfrm>
            <a:off x="49492" y="1900388"/>
            <a:ext cx="6858000" cy="4546114"/>
          </a:xfrm>
          <a:prstGeom prst="rect">
            <a:avLst/>
          </a:prstGeom>
          <a:noFill/>
          <a:ln>
            <a:noFill/>
          </a:ln>
        </p:spPr>
      </p:pic>
      <p:sp>
        <p:nvSpPr>
          <p:cNvPr id="258" name="Google Shape;258;p5"/>
          <p:cNvSpPr txBox="1">
            <a:spLocks noGrp="1"/>
          </p:cNvSpPr>
          <p:nvPr>
            <p:ph type="title"/>
          </p:nvPr>
        </p:nvSpPr>
        <p:spPr>
          <a:xfrm>
            <a:off x="471487" y="1155172"/>
            <a:ext cx="5915025" cy="593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it-IT" sz="2800">
                <a:solidFill>
                  <a:schemeClr val="dk1"/>
                </a:solidFill>
              </a:rPr>
              <a:t>Check the overall content of L.U. 4</a:t>
            </a:r>
            <a:br>
              <a:rPr lang="it-IT" sz="2800">
                <a:solidFill>
                  <a:schemeClr val="dk1"/>
                </a:solidFill>
              </a:rPr>
            </a:br>
            <a:r>
              <a:rPr lang="it-IT" sz="2800">
                <a:solidFill>
                  <a:schemeClr val="dk1"/>
                </a:solidFill>
              </a:rPr>
              <a:t/>
            </a:r>
            <a:br>
              <a:rPr lang="it-IT" sz="2800">
                <a:solidFill>
                  <a:schemeClr val="dk1"/>
                </a:solidFill>
              </a:rPr>
            </a:br>
            <a:r>
              <a:rPr lang="it-IT" sz="2800"/>
              <a:t>Coding – Human Rights</a:t>
            </a:r>
            <a:r>
              <a:rPr lang="it-IT" sz="2800">
                <a:solidFill>
                  <a:schemeClr val="dk1"/>
                </a:solidFill>
              </a:rPr>
              <a:t/>
            </a:r>
            <a:br>
              <a:rPr lang="it-IT" sz="2800">
                <a:solidFill>
                  <a:schemeClr val="dk1"/>
                </a:solidFill>
              </a:rPr>
            </a:br>
            <a:r>
              <a:rPr lang="it-IT" sz="2800">
                <a:solidFill>
                  <a:schemeClr val="dk1"/>
                </a:solidFill>
              </a:rPr>
              <a:t/>
            </a:r>
            <a:br>
              <a:rPr lang="it-IT" sz="2800">
                <a:solidFill>
                  <a:schemeClr val="dk1"/>
                </a:solidFill>
              </a:rPr>
            </a:br>
            <a:endParaRPr sz="2800"/>
          </a:p>
        </p:txBody>
      </p:sp>
      <p:sp>
        <p:nvSpPr>
          <p:cNvPr id="260" name="Google Shape;260;p5"/>
          <p:cNvSpPr/>
          <p:nvPr/>
        </p:nvSpPr>
        <p:spPr>
          <a:xfrm>
            <a:off x="4275690" y="4497493"/>
            <a:ext cx="96766" cy="37824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0000" y="0"/>
                </a:moveTo>
                <a:lnTo>
                  <a:pt x="60000" y="72025"/>
                </a:lnTo>
                <a:lnTo>
                  <a:pt x="60211" y="72025"/>
                </a:lnTo>
                <a:lnTo>
                  <a:pt x="60211" y="120000"/>
                </a:lnTo>
              </a:path>
            </a:pathLst>
          </a:custGeom>
          <a:noFill/>
          <a:ln w="12700" cap="flat" cmpd="sng">
            <a:solidFill>
              <a:srgbClr val="3A66B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61" name="Google Shape;261;p5"/>
          <p:cNvSpPr/>
          <p:nvPr/>
        </p:nvSpPr>
        <p:spPr>
          <a:xfrm>
            <a:off x="3478493" y="3478686"/>
            <a:ext cx="845580" cy="3707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0" y="71050"/>
                </a:lnTo>
                <a:lnTo>
                  <a:pt x="120000" y="71050"/>
                </a:lnTo>
                <a:lnTo>
                  <a:pt x="120000" y="120000"/>
                </a:lnTo>
              </a:path>
            </a:pathLst>
          </a:custGeom>
          <a:noFill/>
          <a:ln w="12700" cap="flat" cmpd="sng">
            <a:solidFill>
              <a:srgbClr val="345A99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62" name="Google Shape;262;p5"/>
          <p:cNvSpPr/>
          <p:nvPr/>
        </p:nvSpPr>
        <p:spPr>
          <a:xfrm>
            <a:off x="2472057" y="4501232"/>
            <a:ext cx="96766" cy="38095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0000" y="0"/>
                </a:moveTo>
                <a:lnTo>
                  <a:pt x="60000" y="72366"/>
                </a:lnTo>
                <a:lnTo>
                  <a:pt x="62129" y="72366"/>
                </a:lnTo>
                <a:lnTo>
                  <a:pt x="62129" y="120000"/>
                </a:lnTo>
              </a:path>
            </a:pathLst>
          </a:custGeom>
          <a:noFill/>
          <a:ln w="12700" cap="flat" cmpd="sng">
            <a:solidFill>
              <a:srgbClr val="3A66B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63" name="Google Shape;263;p5"/>
          <p:cNvSpPr/>
          <p:nvPr/>
        </p:nvSpPr>
        <p:spPr>
          <a:xfrm>
            <a:off x="2520440" y="3478686"/>
            <a:ext cx="958052" cy="37445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120000" y="0"/>
                </a:moveTo>
                <a:lnTo>
                  <a:pt x="120000" y="71538"/>
                </a:lnTo>
                <a:lnTo>
                  <a:pt x="0" y="71538"/>
                </a:lnTo>
                <a:lnTo>
                  <a:pt x="0" y="120000"/>
                </a:lnTo>
              </a:path>
            </a:pathLst>
          </a:custGeom>
          <a:noFill/>
          <a:ln w="12700" cap="flat" cmpd="sng">
            <a:solidFill>
              <a:srgbClr val="345A99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64" name="Google Shape;264;p5"/>
          <p:cNvSpPr/>
          <p:nvPr/>
        </p:nvSpPr>
        <p:spPr>
          <a:xfrm>
            <a:off x="2722918" y="2830595"/>
            <a:ext cx="1511149" cy="648091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Google Shape;265;p5"/>
          <p:cNvSpPr txBox="1"/>
          <p:nvPr/>
        </p:nvSpPr>
        <p:spPr>
          <a:xfrm>
            <a:off x="2754936" y="2892541"/>
            <a:ext cx="1447112" cy="5848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600" tIns="7600" rIns="7600" bIns="874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</a:pPr>
            <a:r>
              <a:rPr lang="it-IT"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Do you understand this unit?</a:t>
            </a: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Google Shape;266;p5"/>
          <p:cNvSpPr/>
          <p:nvPr/>
        </p:nvSpPr>
        <p:spPr>
          <a:xfrm>
            <a:off x="2051624" y="3853141"/>
            <a:ext cx="937631" cy="648091"/>
          </a:xfrm>
          <a:prstGeom prst="flowChartAlternateProcess">
            <a:avLst/>
          </a:prstGeom>
          <a:solidFill>
            <a:srgbClr val="A8D08C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5"/>
          <p:cNvSpPr txBox="1"/>
          <p:nvPr/>
        </p:nvSpPr>
        <p:spPr>
          <a:xfrm>
            <a:off x="2083642" y="3884777"/>
            <a:ext cx="873597" cy="584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0" tIns="10150" rIns="10150" bIns="874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lang="it-IT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p5"/>
          <p:cNvSpPr/>
          <p:nvPr/>
        </p:nvSpPr>
        <p:spPr>
          <a:xfrm>
            <a:off x="1957786" y="4882191"/>
            <a:ext cx="1128741" cy="974490"/>
          </a:xfrm>
          <a:prstGeom prst="flowChartAlternateProcess">
            <a:avLst/>
          </a:prstGeom>
          <a:solidFill>
            <a:schemeClr val="accent6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5"/>
          <p:cNvSpPr txBox="1"/>
          <p:nvPr/>
        </p:nvSpPr>
        <p:spPr>
          <a:xfrm>
            <a:off x="2005928" y="4844700"/>
            <a:ext cx="1032457" cy="879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875" tIns="8875" rIns="8875" bIns="874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rPr lang="it-IT"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Please come back to Activity 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5"/>
          <p:cNvSpPr/>
          <p:nvPr/>
        </p:nvSpPr>
        <p:spPr>
          <a:xfrm>
            <a:off x="3869223" y="3849400"/>
            <a:ext cx="909699" cy="648091"/>
          </a:xfrm>
          <a:prstGeom prst="roundRect">
            <a:avLst>
              <a:gd name="adj" fmla="val 16667"/>
            </a:avLst>
          </a:prstGeom>
          <a:solidFill>
            <a:srgbClr val="F4B08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p5"/>
          <p:cNvSpPr txBox="1"/>
          <p:nvPr/>
        </p:nvSpPr>
        <p:spPr>
          <a:xfrm>
            <a:off x="3901241" y="3881038"/>
            <a:ext cx="845662" cy="5848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0" tIns="10150" rIns="10150" bIns="874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lang="it-IT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5"/>
          <p:cNvSpPr/>
          <p:nvPr/>
        </p:nvSpPr>
        <p:spPr>
          <a:xfrm>
            <a:off x="3748276" y="4875743"/>
            <a:ext cx="1151935" cy="98093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Google Shape;273;p5"/>
          <p:cNvSpPr txBox="1"/>
          <p:nvPr/>
        </p:nvSpPr>
        <p:spPr>
          <a:xfrm>
            <a:off x="3796737" y="4923628"/>
            <a:ext cx="1055012" cy="8851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875" tIns="8875" rIns="8875" bIns="874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rPr lang="it-IT"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You have finished this unit</a:t>
            </a: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p5"/>
          <p:cNvSpPr txBox="1"/>
          <p:nvPr/>
        </p:nvSpPr>
        <p:spPr>
          <a:xfrm>
            <a:off x="1958243" y="5461156"/>
            <a:ext cx="1177202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it-IT" sz="14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 problem! 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it-IT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5"/>
          <p:cNvSpPr txBox="1"/>
          <p:nvPr/>
        </p:nvSpPr>
        <p:spPr>
          <a:xfrm>
            <a:off x="3845566" y="5532754"/>
            <a:ext cx="958053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Good job!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it-IT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0" name="Google Shape;280;p6"/>
          <p:cNvGrpSpPr/>
          <p:nvPr/>
        </p:nvGrpSpPr>
        <p:grpSpPr>
          <a:xfrm>
            <a:off x="4019302" y="2205849"/>
            <a:ext cx="1932880" cy="2446301"/>
            <a:chOff x="1991072" y="663"/>
            <a:chExt cx="1932880" cy="2446301"/>
          </a:xfrm>
        </p:grpSpPr>
        <p:sp>
          <p:nvSpPr>
            <p:cNvPr id="281" name="Google Shape;281;p6"/>
            <p:cNvSpPr/>
            <p:nvPr/>
          </p:nvSpPr>
          <p:spPr>
            <a:xfrm>
              <a:off x="2823934" y="910444"/>
              <a:ext cx="91440" cy="52565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w="12700" cap="flat" cmpd="sng">
              <a:solidFill>
                <a:srgbClr val="345A99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282" name="Google Shape;282;p6"/>
            <p:cNvSpPr/>
            <p:nvPr/>
          </p:nvSpPr>
          <p:spPr>
            <a:xfrm>
              <a:off x="1991072" y="663"/>
              <a:ext cx="1757164" cy="909781"/>
            </a:xfrm>
            <a:prstGeom prst="roundRect">
              <a:avLst>
                <a:gd name="adj" fmla="val 16667"/>
              </a:avLst>
            </a:prstGeom>
            <a:solidFill>
              <a:srgbClr val="0070C0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" name="Google Shape;283;p6"/>
            <p:cNvSpPr txBox="1"/>
            <p:nvPr/>
          </p:nvSpPr>
          <p:spPr>
            <a:xfrm>
              <a:off x="2035484" y="45075"/>
              <a:ext cx="1668340" cy="8209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225" tIns="15225" rIns="15225" bIns="1283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alibri"/>
                <a:buNone/>
              </a:pPr>
              <a:r>
                <a:rPr lang="it-IT" sz="24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Thanks</a:t>
              </a:r>
              <a:endPara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4" name="Google Shape;284;p6"/>
            <p:cNvSpPr/>
            <p:nvPr/>
          </p:nvSpPr>
          <p:spPr>
            <a:xfrm>
              <a:off x="2342505" y="708271"/>
              <a:ext cx="1581447" cy="303260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w="12700" cap="flat" cmpd="sng">
              <a:solidFill>
                <a:srgbClr val="4372C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" name="Google Shape;285;p6"/>
            <p:cNvSpPr txBox="1"/>
            <p:nvPr/>
          </p:nvSpPr>
          <p:spPr>
            <a:xfrm>
              <a:off x="2342505" y="708271"/>
              <a:ext cx="1581447" cy="3032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0625" tIns="10150" rIns="40625" bIns="10150" anchor="ctr" anchorCtr="0">
              <a:noAutofit/>
            </a:bodyPr>
            <a:lstStyle/>
            <a:p>
              <a:pPr marL="0" marR="0" lvl="0" indent="0" algn="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ts val="1600"/>
                <a:buFont typeface="Calibri"/>
                <a:buNone/>
              </a:pPr>
              <a:r>
                <a:rPr lang="it-IT" sz="1600" b="0" i="1" u="none" strike="noStrike" cap="none">
                  <a:solidFill>
                    <a:schemeClr val="accent1"/>
                  </a:solidFill>
                  <a:latin typeface="Calibri"/>
                  <a:ea typeface="Calibri"/>
                  <a:cs typeface="Calibri"/>
                  <a:sym typeface="Calibri"/>
                </a:rPr>
                <a:t>You have finished</a:t>
              </a:r>
              <a:endParaRPr sz="1600" b="0" i="1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6" name="Google Shape;286;p6"/>
            <p:cNvSpPr/>
            <p:nvPr/>
          </p:nvSpPr>
          <p:spPr>
            <a:xfrm>
              <a:off x="1991072" y="1436096"/>
              <a:ext cx="1757164" cy="909781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" name="Google Shape;287;p6"/>
            <p:cNvSpPr txBox="1"/>
            <p:nvPr/>
          </p:nvSpPr>
          <p:spPr>
            <a:xfrm>
              <a:off x="2035484" y="1480508"/>
              <a:ext cx="1668340" cy="8209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425" tIns="11425" rIns="11425" bIns="1283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rPr lang="it-IT"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Keep going to another Unit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" name="Google Shape;288;p6"/>
            <p:cNvSpPr/>
            <p:nvPr/>
          </p:nvSpPr>
          <p:spPr>
            <a:xfrm>
              <a:off x="2342505" y="2143704"/>
              <a:ext cx="1581447" cy="303260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w="12700" cap="flat" cmpd="sng">
              <a:solidFill>
                <a:srgbClr val="4372C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" name="Google Shape;289;p6"/>
            <p:cNvSpPr txBox="1"/>
            <p:nvPr/>
          </p:nvSpPr>
          <p:spPr>
            <a:xfrm>
              <a:off x="2342505" y="2143704"/>
              <a:ext cx="1581447" cy="3032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8250" tIns="12050" rIns="48250" bIns="12050" anchor="ctr" anchorCtr="0">
              <a:noAutofit/>
            </a:bodyPr>
            <a:lstStyle/>
            <a:p>
              <a:pPr marL="0" marR="0" lvl="0" indent="0" algn="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ts val="1900"/>
                <a:buFont typeface="Calibri"/>
                <a:buNone/>
              </a:pPr>
              <a:r>
                <a:rPr lang="it-IT" sz="1900" b="0" i="1" u="none" strike="noStrike" cap="none">
                  <a:solidFill>
                    <a:schemeClr val="accent1"/>
                  </a:solidFill>
                  <a:latin typeface="Calibri"/>
                  <a:ea typeface="Calibri"/>
                  <a:cs typeface="Calibri"/>
                  <a:sym typeface="Calibri"/>
                </a:rPr>
                <a:t>if you need</a:t>
              </a:r>
              <a:endParaRPr sz="1900" b="0" i="1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290" name="Google Shape;290;p6" descr="Základová fotografie zdarma na téma architektura, budova, bůh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4037" y="1088581"/>
            <a:ext cx="3403600" cy="5105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1" name="Google Shape;291;p6" descr="Žárovka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83079" y="-47602"/>
            <a:ext cx="1738170" cy="17381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240</Words>
  <Application>Microsoft Office PowerPoint</Application>
  <PresentationFormat>Custom</PresentationFormat>
  <Paragraphs>77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Tema di Office</vt:lpstr>
      <vt:lpstr>Toolkit 2 Learning Unit: 4  Coding – Human Rights  Post intervention </vt:lpstr>
      <vt:lpstr>Toolkit 2. Unit - 4 Coding – Human Rights</vt:lpstr>
      <vt:lpstr>1. Prejudices</vt:lpstr>
      <vt:lpstr>2. – Human rights </vt:lpstr>
      <vt:lpstr>3. – Benefit for Clients </vt:lpstr>
      <vt:lpstr> 4. – Respect for the autonomy of the client </vt:lpstr>
      <vt:lpstr> 5. – Build a Culturally Competent Organization </vt:lpstr>
      <vt:lpstr>Check the overall content of L.U. 4  Coding – Human Rights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Toolkit 2 Learning Unit: 4  Coding – Human Rights  Post intervention</dc:title>
  <dc:creator>Giorgio Fantini</dc:creator>
  <cp:lastModifiedBy>Antonio Giordano</cp:lastModifiedBy>
  <cp:revision>3</cp:revision>
  <dcterms:created xsi:type="dcterms:W3CDTF">2021-12-29T09:32:30Z</dcterms:created>
  <dcterms:modified xsi:type="dcterms:W3CDTF">2023-05-17T09:18:50Z</dcterms:modified>
</cp:coreProperties>
</file>