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ht2l98jWAXasXGYW2S7WFaOgef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56" y="72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3264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5" name="Google Shape;25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21" name="Google Shape;21;p8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87" y="23813"/>
            <a:ext cx="1327156" cy="665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7058" y="6365874"/>
            <a:ext cx="1950924" cy="36512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8"/>
          <p:cNvSpPr/>
          <p:nvPr/>
        </p:nvSpPr>
        <p:spPr>
          <a:xfrm>
            <a:off x="-83731" y="744108"/>
            <a:ext cx="1196161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lang="it-IT" sz="4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lang="it-IT" sz="45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sz="59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 rot="5400000">
            <a:off x="1253331" y="1043781"/>
            <a:ext cx="4351338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 rot="5400000">
            <a:off x="-259159" y="1095772"/>
            <a:ext cx="5811838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pic>
        <p:nvPicPr>
          <p:cNvPr id="30" name="Google Shape;30;p9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88" y="23813"/>
            <a:ext cx="1184374" cy="57789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9"/>
          <p:cNvSpPr/>
          <p:nvPr/>
        </p:nvSpPr>
        <p:spPr>
          <a:xfrm>
            <a:off x="0" y="6640685"/>
            <a:ext cx="1196161" cy="161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r>
              <a:rPr lang="it-IT" sz="4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Number: 2020-1-PL-KA202-082075</a:t>
            </a:r>
            <a:r>
              <a:rPr lang="it-IT" sz="45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sz="591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body" idx="1"/>
          </p:nvPr>
        </p:nvSpPr>
        <p:spPr>
          <a:xfrm>
            <a:off x="471488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2"/>
          </p:nvPr>
        </p:nvSpPr>
        <p:spPr>
          <a:xfrm>
            <a:off x="3471863" y="1825625"/>
            <a:ext cx="29146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2"/>
          </p:nvPr>
        </p:nvSpPr>
        <p:spPr>
          <a:xfrm>
            <a:off x="472381" y="2505075"/>
            <a:ext cx="2901255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3"/>
          </p:nvPr>
        </p:nvSpPr>
        <p:spPr>
          <a:xfrm>
            <a:off x="3471863" y="1681163"/>
            <a:ext cx="291554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4"/>
          </p:nvPr>
        </p:nvSpPr>
        <p:spPr>
          <a:xfrm>
            <a:off x="3471863" y="2505075"/>
            <a:ext cx="2915543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2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>
            <a:spLocks noGrp="1"/>
          </p:cNvSpPr>
          <p:nvPr>
            <p:ph type="pic" idx="2"/>
          </p:nvPr>
        </p:nvSpPr>
        <p:spPr>
          <a:xfrm>
            <a:off x="2915543" y="987427"/>
            <a:ext cx="347186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72381" y="2057400"/>
            <a:ext cx="2211884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0" y="3124200"/>
            <a:ext cx="6697200" cy="25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0"/>
              <a:buFont typeface="Calibri"/>
              <a:buNone/>
            </a:pPr>
            <a:r>
              <a:rPr lang="it-IT" sz="2800" b="1"/>
              <a:t>Toolkit 2</a:t>
            </a:r>
            <a:br>
              <a:rPr lang="it-IT" sz="2800" b="1"/>
            </a:br>
            <a:r>
              <a:rPr lang="it-IT" sz="2800" b="1"/>
              <a:t>Learning Unit: 4</a:t>
            </a:r>
            <a:r>
              <a:rPr lang="it-IT" sz="2800"/>
              <a:t/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 b="1"/>
              <a:t>Coding – Human Rights</a:t>
            </a:r>
            <a:r>
              <a:rPr lang="it-IT" sz="2800"/>
              <a:t/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 b="1"/>
              <a:t>Post intervention</a:t>
            </a: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Calibri"/>
              <a:buNone/>
            </a:pPr>
            <a:endParaRPr sz="2800"/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5195" y="1272263"/>
            <a:ext cx="5167610" cy="1612701"/>
          </a:xfrm>
          <a:custGeom>
            <a:avLst/>
            <a:gdLst/>
            <a:ahLst/>
            <a:cxnLst/>
            <a:rect l="l" t="t" r="r" b="b"/>
            <a:pathLst>
              <a:path w="12192000" h="3692092" extrusionOk="0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0" y="4941518"/>
            <a:ext cx="4210545" cy="1379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2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Developed by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it-I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AKP Czech republic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33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1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 descr="V Česku dramaticky chybějí kliničtí psychologové, dětští kliničtí  psychologové a psychoterapeuti | Pedagogicke.info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787754"/>
            <a:ext cx="1329055" cy="1066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426243" y="419100"/>
            <a:ext cx="5915025" cy="568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25"/>
              <a:buFont typeface="Calibri"/>
              <a:buNone/>
            </a:pPr>
            <a:r>
              <a:rPr lang="it-IT" sz="2800"/>
              <a:t>Toolkit 2. Unit - 4</a:t>
            </a:r>
            <a:br>
              <a:rPr lang="it-IT" sz="2800"/>
            </a:br>
            <a:r>
              <a:rPr lang="it-IT" sz="2800"/>
              <a:t>Coding – Human Rights</a:t>
            </a:r>
            <a:endParaRPr sz="2800"/>
          </a:p>
        </p:txBody>
      </p:sp>
      <p:grpSp>
        <p:nvGrpSpPr>
          <p:cNvPr id="102" name="Google Shape;102;p2"/>
          <p:cNvGrpSpPr/>
          <p:nvPr/>
        </p:nvGrpSpPr>
        <p:grpSpPr>
          <a:xfrm>
            <a:off x="511627" y="1383089"/>
            <a:ext cx="6005513" cy="4089024"/>
            <a:chOff x="0" y="0"/>
            <a:chExt cx="6005513" cy="4089024"/>
          </a:xfrm>
        </p:grpSpPr>
        <p:sp>
          <p:nvSpPr>
            <p:cNvPr id="103" name="Google Shape;103;p2"/>
            <p:cNvSpPr/>
            <p:nvPr/>
          </p:nvSpPr>
          <p:spPr>
            <a:xfrm>
              <a:off x="0" y="0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1276825" y="0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1. Prejudices and Stereotypes </a:t>
              </a:r>
              <a:endParaRPr/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 Do you know yourself ?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1: Know your prejudices and stereotypes test them!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5722" y="75722"/>
              <a:ext cx="1201102" cy="605781"/>
            </a:xfrm>
            <a:prstGeom prst="roundRect">
              <a:avLst>
                <a:gd name="adj" fmla="val 16667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0" y="832949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1276825" y="832949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2. Human Rights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Do you know main human rights?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2: title/link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5722" y="908672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0" y="1665899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 txBox="1"/>
            <p:nvPr/>
          </p:nvSpPr>
          <p:spPr>
            <a:xfrm>
              <a:off x="1276825" y="1665899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3. Benefit for Clients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35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Have you followed ethical intervention rules?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3: title/link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75722" y="1741621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0" y="2498848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"/>
            <p:cNvSpPr txBox="1"/>
            <p:nvPr/>
          </p:nvSpPr>
          <p:spPr>
            <a:xfrm>
              <a:off x="1276825" y="2498848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4. Autonomy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Do you respect autonomy of the client?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4: title/link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75722" y="2574571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0" y="3331798"/>
              <a:ext cx="6005513" cy="757226"/>
            </a:xfrm>
            <a:prstGeom prst="roundRect">
              <a:avLst>
                <a:gd name="adj" fmla="val 10000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"/>
            <p:cNvSpPr txBox="1"/>
            <p:nvPr/>
          </p:nvSpPr>
          <p:spPr>
            <a:xfrm>
              <a:off x="1276825" y="3331798"/>
              <a:ext cx="4728687" cy="7572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None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5. Cultural Competence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Question: How build culturally competent organization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457200" marR="0" lvl="0" indent="-2921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000"/>
                <a:buFont typeface="Calibri"/>
                <a:buChar char="●"/>
              </a:pPr>
              <a:r>
                <a:rPr lang="it-IT" sz="10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Activity 5: title/link</a:t>
              </a:r>
              <a:endPara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5722" y="3407520"/>
              <a:ext cx="1201102" cy="605781"/>
            </a:xfrm>
            <a:prstGeom prst="roundRect">
              <a:avLst>
                <a:gd name="adj" fmla="val 10000"/>
              </a:avLst>
            </a:prstGeom>
            <a:solidFill>
              <a:srgbClr val="BFC8E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18" name="Google Shape;118;p2" descr="Základová fotografie zdarma na téma abstraktní, atmosfera de outono, barva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348" y="4790609"/>
            <a:ext cx="1201102" cy="658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" descr="Základová fotografie zdarma na téma 35mm, 35mm film, cestování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348" y="2291761"/>
            <a:ext cx="1201102" cy="646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348" y="3957660"/>
            <a:ext cx="1201103" cy="653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" descr="Základová fotografie zdarma na téma detail, Korán, měkké zaostření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348" y="1458810"/>
            <a:ext cx="1201104" cy="605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"/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7346" y="3124709"/>
            <a:ext cx="1201104" cy="605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3" descr="Základová fotografie zdarma na téma cestování, dobrodružství, hora"/>
          <p:cNvPicPr preferRelativeResize="0"/>
          <p:nvPr/>
        </p:nvPicPr>
        <p:blipFill rotWithShape="1">
          <a:blip r:embed="rId3">
            <a:alphaModFix amt="47000"/>
          </a:blip>
          <a:srcRect/>
          <a:stretch/>
        </p:blipFill>
        <p:spPr>
          <a:xfrm>
            <a:off x="0" y="1098056"/>
            <a:ext cx="6852433" cy="4806817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3"/>
          <p:cNvSpPr txBox="1">
            <a:spLocks noGrp="1"/>
          </p:cNvSpPr>
          <p:nvPr>
            <p:ph type="title"/>
          </p:nvPr>
        </p:nvSpPr>
        <p:spPr>
          <a:xfrm>
            <a:off x="468712" y="1311217"/>
            <a:ext cx="5915100" cy="7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it-IT" sz="2800">
                <a:latin typeface="Calibri"/>
                <a:ea typeface="Calibri"/>
                <a:cs typeface="Calibri"/>
                <a:sym typeface="Calibri"/>
              </a:rPr>
              <a:t>1. Pre</a:t>
            </a:r>
            <a:r>
              <a:rPr lang="it-IT" sz="2800"/>
              <a:t>judices</a:t>
            </a:r>
            <a:endParaRPr sz="2800"/>
          </a:p>
        </p:txBody>
      </p:sp>
      <p:sp>
        <p:nvSpPr>
          <p:cNvPr id="130" name="Google Shape;130;p3"/>
          <p:cNvSpPr/>
          <p:nvPr/>
        </p:nvSpPr>
        <p:spPr>
          <a:xfrm>
            <a:off x="4100389" y="4121255"/>
            <a:ext cx="91440" cy="36173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025"/>
                </a:lnTo>
                <a:lnTo>
                  <a:pt x="60211" y="72025"/>
                </a:lnTo>
                <a:lnTo>
                  <a:pt x="60211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1" name="Google Shape;131;p3"/>
          <p:cNvSpPr/>
          <p:nvPr/>
        </p:nvSpPr>
        <p:spPr>
          <a:xfrm>
            <a:off x="3398259" y="3146942"/>
            <a:ext cx="747849" cy="35452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1050"/>
                </a:lnTo>
                <a:lnTo>
                  <a:pt x="120000" y="71050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" name="Google Shape;132;p3"/>
          <p:cNvSpPr/>
          <p:nvPr/>
        </p:nvSpPr>
        <p:spPr>
          <a:xfrm>
            <a:off x="2544128" y="3146942"/>
            <a:ext cx="854131" cy="358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1538"/>
                </a:lnTo>
                <a:lnTo>
                  <a:pt x="0" y="71538"/>
                </a:lnTo>
                <a:lnTo>
                  <a:pt x="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3" name="Google Shape;133;p3"/>
          <p:cNvSpPr/>
          <p:nvPr/>
        </p:nvSpPr>
        <p:spPr>
          <a:xfrm>
            <a:off x="2684274" y="2527154"/>
            <a:ext cx="1427970" cy="619788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2650410" y="2557409"/>
            <a:ext cx="1431578" cy="619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75" tIns="6975" rIns="69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Roboto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 you know yours pre</a:t>
            </a:r>
            <a:r>
              <a:rPr lang="it-IT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judices</a:t>
            </a: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2101117" y="3505043"/>
            <a:ext cx="886021" cy="619788"/>
          </a:xfrm>
          <a:prstGeom prst="flowChartAlternateProcess">
            <a:avLst/>
          </a:prstGeom>
          <a:solidFill>
            <a:srgbClr val="A8D08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2131372" y="3535298"/>
            <a:ext cx="825511" cy="559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3716296" y="3501466"/>
            <a:ext cx="859626" cy="619788"/>
          </a:xfrm>
          <a:prstGeom prst="roundRect">
            <a:avLst>
              <a:gd name="adj" fmla="val 16667"/>
            </a:avLst>
          </a:prstGeom>
          <a:solidFill>
            <a:srgbClr val="F4B08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3746552" y="3531722"/>
            <a:ext cx="799114" cy="559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3602006" y="4482986"/>
            <a:ext cx="1088529" cy="93809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3647637" y="4528779"/>
            <a:ext cx="996941" cy="846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Click here Activity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/>
          <p:nvPr/>
        </p:nvSpPr>
        <p:spPr>
          <a:xfrm>
            <a:off x="3733929" y="5124145"/>
            <a:ext cx="1077361" cy="206596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3722362" y="5156363"/>
            <a:ext cx="1077361" cy="206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Prejudices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3" descr="Seznam obrys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2609" y="5891365"/>
            <a:ext cx="935219" cy="935219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3"/>
          <p:cNvSpPr txBox="1"/>
          <p:nvPr/>
        </p:nvSpPr>
        <p:spPr>
          <a:xfrm>
            <a:off x="5207828" y="6219825"/>
            <a:ext cx="117868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Checklist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"/>
          <p:cNvPicPr preferRelativeResize="0"/>
          <p:nvPr/>
        </p:nvPicPr>
        <p:blipFill rotWithShape="1">
          <a:blip r:embed="rId3" cstate="email">
            <a:alphaModFix amt="3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108775"/>
            <a:ext cx="6938374" cy="373067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4"/>
          <p:cNvSpPr txBox="1">
            <a:spLocks noGrp="1"/>
          </p:cNvSpPr>
          <p:nvPr>
            <p:ph type="title"/>
          </p:nvPr>
        </p:nvSpPr>
        <p:spPr>
          <a:xfrm>
            <a:off x="551855" y="1673424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>2. – Human rights</a:t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sp>
        <p:nvSpPr>
          <p:cNvPr id="152" name="Google Shape;152;p4"/>
          <p:cNvSpPr/>
          <p:nvPr/>
        </p:nvSpPr>
        <p:spPr>
          <a:xfrm>
            <a:off x="4174150" y="4121255"/>
            <a:ext cx="91500" cy="361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025"/>
                </a:lnTo>
                <a:lnTo>
                  <a:pt x="60211" y="72025"/>
                </a:lnTo>
                <a:lnTo>
                  <a:pt x="60211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3" name="Google Shape;153;p4"/>
          <p:cNvSpPr/>
          <p:nvPr/>
        </p:nvSpPr>
        <p:spPr>
          <a:xfrm>
            <a:off x="3420833" y="3146942"/>
            <a:ext cx="798900" cy="35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1050"/>
                </a:lnTo>
                <a:lnTo>
                  <a:pt x="120000" y="71050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4" name="Google Shape;154;p4"/>
          <p:cNvSpPr/>
          <p:nvPr/>
        </p:nvSpPr>
        <p:spPr>
          <a:xfrm>
            <a:off x="2469795" y="4124831"/>
            <a:ext cx="91500" cy="364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366"/>
                </a:lnTo>
                <a:lnTo>
                  <a:pt x="62129" y="72366"/>
                </a:lnTo>
                <a:lnTo>
                  <a:pt x="62129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5" name="Google Shape;155;p4"/>
          <p:cNvSpPr/>
          <p:nvPr/>
        </p:nvSpPr>
        <p:spPr>
          <a:xfrm>
            <a:off x="2515515" y="3146942"/>
            <a:ext cx="905400" cy="358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1538"/>
                </a:lnTo>
                <a:lnTo>
                  <a:pt x="0" y="71538"/>
                </a:lnTo>
                <a:lnTo>
                  <a:pt x="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6" name="Google Shape;156;p4"/>
          <p:cNvSpPr/>
          <p:nvPr/>
        </p:nvSpPr>
        <p:spPr>
          <a:xfrm>
            <a:off x="2706848" y="2527154"/>
            <a:ext cx="1428000" cy="6198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2737104" y="2557410"/>
            <a:ext cx="13674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75" tIns="6975" rIns="69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Calibri"/>
              <a:buNone/>
            </a:pPr>
            <a:r>
              <a:rPr lang="it-IT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Are you aware of human right?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4"/>
          <p:cNvSpPr/>
          <p:nvPr/>
        </p:nvSpPr>
        <p:spPr>
          <a:xfrm>
            <a:off x="2072504" y="3505043"/>
            <a:ext cx="885900" cy="619800"/>
          </a:xfrm>
          <a:prstGeom prst="flowChartAlternateProcess">
            <a:avLst/>
          </a:prstGeom>
          <a:solidFill>
            <a:srgbClr val="A8D08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"/>
          <p:cNvSpPr txBox="1"/>
          <p:nvPr/>
        </p:nvSpPr>
        <p:spPr>
          <a:xfrm>
            <a:off x="2102759" y="3535298"/>
            <a:ext cx="8256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1983831" y="4489153"/>
            <a:ext cx="1066500" cy="931800"/>
          </a:xfrm>
          <a:prstGeom prst="flowChartAlternateProcess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 txBox="1"/>
          <p:nvPr/>
        </p:nvSpPr>
        <p:spPr>
          <a:xfrm>
            <a:off x="2029323" y="4534645"/>
            <a:ext cx="975600" cy="8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r>
              <a:rPr lang="it-IT" sz="16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4"/>
          <p:cNvSpPr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4"/>
          <p:cNvSpPr txBox="1"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4"/>
          <p:cNvSpPr/>
          <p:nvPr/>
        </p:nvSpPr>
        <p:spPr>
          <a:xfrm>
            <a:off x="3790056" y="3501466"/>
            <a:ext cx="859500" cy="619800"/>
          </a:xfrm>
          <a:prstGeom prst="roundRect">
            <a:avLst>
              <a:gd name="adj" fmla="val 16667"/>
            </a:avLst>
          </a:prstGeom>
          <a:solidFill>
            <a:srgbClr val="F4B08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4"/>
          <p:cNvSpPr txBox="1"/>
          <p:nvPr/>
        </p:nvSpPr>
        <p:spPr>
          <a:xfrm>
            <a:off x="3820312" y="3531722"/>
            <a:ext cx="7992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4"/>
          <p:cNvSpPr/>
          <p:nvPr/>
        </p:nvSpPr>
        <p:spPr>
          <a:xfrm>
            <a:off x="3675766" y="4482986"/>
            <a:ext cx="1088400" cy="9381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4"/>
          <p:cNvSpPr txBox="1"/>
          <p:nvPr/>
        </p:nvSpPr>
        <p:spPr>
          <a:xfrm>
            <a:off x="3721560" y="4528780"/>
            <a:ext cx="9969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r>
              <a:rPr lang="it-IT" sz="16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4"/>
          <p:cNvSpPr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4"/>
          <p:cNvSpPr txBox="1"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4" descr="Seznam obrys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15394" y="5940102"/>
            <a:ext cx="869595" cy="8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"/>
          <p:cNvSpPr txBox="1"/>
          <p:nvPr/>
        </p:nvSpPr>
        <p:spPr>
          <a:xfrm>
            <a:off x="4884989" y="6267450"/>
            <a:ext cx="127768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Checklist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19"/>
          <p:cNvPicPr preferRelativeResize="0"/>
          <p:nvPr/>
        </p:nvPicPr>
        <p:blipFill rotWithShape="1">
          <a:blip r:embed="rId3">
            <a:alphaModFix amt="51000"/>
          </a:blip>
          <a:srcRect/>
          <a:stretch/>
        </p:blipFill>
        <p:spPr>
          <a:xfrm>
            <a:off x="0" y="1595271"/>
            <a:ext cx="6791325" cy="4319754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19"/>
          <p:cNvSpPr/>
          <p:nvPr/>
        </p:nvSpPr>
        <p:spPr>
          <a:xfrm>
            <a:off x="4174150" y="4121255"/>
            <a:ext cx="91500" cy="361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025"/>
                </a:lnTo>
                <a:lnTo>
                  <a:pt x="60211" y="72025"/>
                </a:lnTo>
                <a:lnTo>
                  <a:pt x="60211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9" name="Google Shape;179;p19"/>
          <p:cNvSpPr/>
          <p:nvPr/>
        </p:nvSpPr>
        <p:spPr>
          <a:xfrm>
            <a:off x="3420833" y="3146942"/>
            <a:ext cx="798900" cy="35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1050"/>
                </a:lnTo>
                <a:lnTo>
                  <a:pt x="120000" y="71050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0" name="Google Shape;180;p19"/>
          <p:cNvSpPr/>
          <p:nvPr/>
        </p:nvSpPr>
        <p:spPr>
          <a:xfrm>
            <a:off x="2469795" y="4124831"/>
            <a:ext cx="91500" cy="364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366"/>
                </a:lnTo>
                <a:lnTo>
                  <a:pt x="62129" y="72366"/>
                </a:lnTo>
                <a:lnTo>
                  <a:pt x="62129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1" name="Google Shape;181;p19"/>
          <p:cNvSpPr/>
          <p:nvPr/>
        </p:nvSpPr>
        <p:spPr>
          <a:xfrm>
            <a:off x="2515515" y="3146942"/>
            <a:ext cx="905400" cy="358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1538"/>
                </a:lnTo>
                <a:lnTo>
                  <a:pt x="0" y="71538"/>
                </a:lnTo>
                <a:lnTo>
                  <a:pt x="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2" name="Google Shape;182;p19"/>
          <p:cNvSpPr/>
          <p:nvPr/>
        </p:nvSpPr>
        <p:spPr>
          <a:xfrm>
            <a:off x="2706848" y="2527154"/>
            <a:ext cx="1428000" cy="6198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9"/>
          <p:cNvSpPr txBox="1"/>
          <p:nvPr/>
        </p:nvSpPr>
        <p:spPr>
          <a:xfrm>
            <a:off x="2737104" y="2619374"/>
            <a:ext cx="1282446" cy="497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75" tIns="6975" rIns="69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 you understand to main focus?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9"/>
          <p:cNvSpPr/>
          <p:nvPr/>
        </p:nvSpPr>
        <p:spPr>
          <a:xfrm>
            <a:off x="2072504" y="3505043"/>
            <a:ext cx="885900" cy="619800"/>
          </a:xfrm>
          <a:prstGeom prst="flowChartAlternateProcess">
            <a:avLst/>
          </a:prstGeom>
          <a:solidFill>
            <a:srgbClr val="A8D08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9"/>
          <p:cNvSpPr txBox="1"/>
          <p:nvPr/>
        </p:nvSpPr>
        <p:spPr>
          <a:xfrm>
            <a:off x="2102759" y="3535298"/>
            <a:ext cx="8256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9"/>
          <p:cNvSpPr/>
          <p:nvPr/>
        </p:nvSpPr>
        <p:spPr>
          <a:xfrm>
            <a:off x="1983831" y="4489153"/>
            <a:ext cx="1066500" cy="931800"/>
          </a:xfrm>
          <a:prstGeom prst="flowChartAlternateProcess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9"/>
          <p:cNvSpPr txBox="1"/>
          <p:nvPr/>
        </p:nvSpPr>
        <p:spPr>
          <a:xfrm>
            <a:off x="2029323" y="4534645"/>
            <a:ext cx="975600" cy="8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r>
              <a:rPr lang="it-IT" sz="16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9"/>
          <p:cNvSpPr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9"/>
          <p:cNvSpPr txBox="1"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9"/>
          <p:cNvSpPr/>
          <p:nvPr/>
        </p:nvSpPr>
        <p:spPr>
          <a:xfrm>
            <a:off x="3790056" y="3501466"/>
            <a:ext cx="859500" cy="619800"/>
          </a:xfrm>
          <a:prstGeom prst="roundRect">
            <a:avLst>
              <a:gd name="adj" fmla="val 16667"/>
            </a:avLst>
          </a:prstGeom>
          <a:solidFill>
            <a:srgbClr val="F4B08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9"/>
          <p:cNvSpPr txBox="1"/>
          <p:nvPr/>
        </p:nvSpPr>
        <p:spPr>
          <a:xfrm>
            <a:off x="3820312" y="3531722"/>
            <a:ext cx="7992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9"/>
          <p:cNvSpPr/>
          <p:nvPr/>
        </p:nvSpPr>
        <p:spPr>
          <a:xfrm>
            <a:off x="3675766" y="4482986"/>
            <a:ext cx="1088400" cy="9381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9"/>
          <p:cNvSpPr txBox="1"/>
          <p:nvPr/>
        </p:nvSpPr>
        <p:spPr>
          <a:xfrm>
            <a:off x="3721560" y="4528780"/>
            <a:ext cx="9969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r>
              <a:rPr lang="it-IT" sz="16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9"/>
          <p:cNvSpPr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9"/>
          <p:cNvSpPr txBox="1"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9"/>
          <p:cNvSpPr txBox="1">
            <a:spLocks noGrp="1"/>
          </p:cNvSpPr>
          <p:nvPr>
            <p:ph type="title"/>
          </p:nvPr>
        </p:nvSpPr>
        <p:spPr>
          <a:xfrm>
            <a:off x="463291" y="1138903"/>
            <a:ext cx="5915025" cy="74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/>
              <a:t>3. – Benefit for Clients</a:t>
            </a:r>
            <a:br>
              <a:rPr lang="it-IT" sz="2800"/>
            </a:br>
            <a:endParaRPr sz="2800"/>
          </a:p>
        </p:txBody>
      </p:sp>
      <p:pic>
        <p:nvPicPr>
          <p:cNvPr id="197" name="Google Shape;197;p19" descr="Seznam obrys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1626" y="5889840"/>
            <a:ext cx="938100" cy="93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19"/>
          <p:cNvSpPr txBox="1"/>
          <p:nvPr/>
        </p:nvSpPr>
        <p:spPr>
          <a:xfrm>
            <a:off x="5419726" y="6210300"/>
            <a:ext cx="109537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Guide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p20" descr="Základová fotografie zdarma na téma cestování, hora, kopec"/>
          <p:cNvPicPr preferRelativeResize="0"/>
          <p:nvPr/>
        </p:nvPicPr>
        <p:blipFill rotWithShape="1">
          <a:blip r:embed="rId3">
            <a:alphaModFix amt="58999"/>
          </a:blip>
          <a:srcRect/>
          <a:stretch/>
        </p:blipFill>
        <p:spPr>
          <a:xfrm>
            <a:off x="0" y="1884533"/>
            <a:ext cx="6858000" cy="4068592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0"/>
          <p:cNvSpPr/>
          <p:nvPr/>
        </p:nvSpPr>
        <p:spPr>
          <a:xfrm>
            <a:off x="4174150" y="4121255"/>
            <a:ext cx="91500" cy="361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025"/>
                </a:lnTo>
                <a:lnTo>
                  <a:pt x="60211" y="72025"/>
                </a:lnTo>
                <a:lnTo>
                  <a:pt x="60211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6" name="Google Shape;206;p20"/>
          <p:cNvSpPr/>
          <p:nvPr/>
        </p:nvSpPr>
        <p:spPr>
          <a:xfrm>
            <a:off x="3420833" y="3146942"/>
            <a:ext cx="798900" cy="35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1050"/>
                </a:lnTo>
                <a:lnTo>
                  <a:pt x="120000" y="71050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7" name="Google Shape;207;p20"/>
          <p:cNvSpPr/>
          <p:nvPr/>
        </p:nvSpPr>
        <p:spPr>
          <a:xfrm>
            <a:off x="2469795" y="4124831"/>
            <a:ext cx="91500" cy="364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366"/>
                </a:lnTo>
                <a:lnTo>
                  <a:pt x="62129" y="72366"/>
                </a:lnTo>
                <a:lnTo>
                  <a:pt x="62129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8" name="Google Shape;208;p20"/>
          <p:cNvSpPr/>
          <p:nvPr/>
        </p:nvSpPr>
        <p:spPr>
          <a:xfrm>
            <a:off x="2515515" y="3146942"/>
            <a:ext cx="905400" cy="358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1538"/>
                </a:lnTo>
                <a:lnTo>
                  <a:pt x="0" y="71538"/>
                </a:lnTo>
                <a:lnTo>
                  <a:pt x="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9" name="Google Shape;209;p20"/>
          <p:cNvSpPr/>
          <p:nvPr/>
        </p:nvSpPr>
        <p:spPr>
          <a:xfrm>
            <a:off x="2706848" y="2527154"/>
            <a:ext cx="1428000" cy="6198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0"/>
          <p:cNvSpPr txBox="1"/>
          <p:nvPr/>
        </p:nvSpPr>
        <p:spPr>
          <a:xfrm>
            <a:off x="2737104" y="2619374"/>
            <a:ext cx="1282446" cy="497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75" tIns="6975" rIns="69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 you know hot to respect autonomy?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0"/>
          <p:cNvSpPr/>
          <p:nvPr/>
        </p:nvSpPr>
        <p:spPr>
          <a:xfrm>
            <a:off x="2072504" y="3505043"/>
            <a:ext cx="885900" cy="619800"/>
          </a:xfrm>
          <a:prstGeom prst="flowChartAlternateProcess">
            <a:avLst/>
          </a:prstGeom>
          <a:solidFill>
            <a:srgbClr val="A8D08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20"/>
          <p:cNvSpPr txBox="1"/>
          <p:nvPr/>
        </p:nvSpPr>
        <p:spPr>
          <a:xfrm>
            <a:off x="2102759" y="3535298"/>
            <a:ext cx="8256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0"/>
          <p:cNvSpPr/>
          <p:nvPr/>
        </p:nvSpPr>
        <p:spPr>
          <a:xfrm>
            <a:off x="1983831" y="4489153"/>
            <a:ext cx="1066500" cy="931800"/>
          </a:xfrm>
          <a:prstGeom prst="flowChartAlternateProcess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0"/>
          <p:cNvSpPr txBox="1"/>
          <p:nvPr/>
        </p:nvSpPr>
        <p:spPr>
          <a:xfrm>
            <a:off x="2029323" y="4534645"/>
            <a:ext cx="975600" cy="8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r>
              <a:rPr lang="it-IT" sz="16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20"/>
          <p:cNvSpPr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20"/>
          <p:cNvSpPr txBox="1"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0"/>
          <p:cNvSpPr/>
          <p:nvPr/>
        </p:nvSpPr>
        <p:spPr>
          <a:xfrm>
            <a:off x="3790056" y="3501466"/>
            <a:ext cx="859500" cy="619800"/>
          </a:xfrm>
          <a:prstGeom prst="roundRect">
            <a:avLst>
              <a:gd name="adj" fmla="val 16667"/>
            </a:avLst>
          </a:prstGeom>
          <a:solidFill>
            <a:srgbClr val="F4B08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20"/>
          <p:cNvSpPr txBox="1"/>
          <p:nvPr/>
        </p:nvSpPr>
        <p:spPr>
          <a:xfrm>
            <a:off x="3820312" y="3531722"/>
            <a:ext cx="7992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20"/>
          <p:cNvSpPr/>
          <p:nvPr/>
        </p:nvSpPr>
        <p:spPr>
          <a:xfrm>
            <a:off x="3675766" y="4482986"/>
            <a:ext cx="1088400" cy="9381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0"/>
          <p:cNvSpPr txBox="1"/>
          <p:nvPr/>
        </p:nvSpPr>
        <p:spPr>
          <a:xfrm>
            <a:off x="3721560" y="4528780"/>
            <a:ext cx="9969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</a:t>
            </a:r>
            <a:r>
              <a:rPr lang="it-IT" sz="160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4b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0"/>
          <p:cNvSpPr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0"/>
          <p:cNvSpPr txBox="1"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20"/>
          <p:cNvSpPr txBox="1">
            <a:spLocks noGrp="1"/>
          </p:cNvSpPr>
          <p:nvPr>
            <p:ph type="title"/>
          </p:nvPr>
        </p:nvSpPr>
        <p:spPr>
          <a:xfrm>
            <a:off x="463291" y="1003455"/>
            <a:ext cx="5915025" cy="881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/>
            </a:r>
            <a:br>
              <a:rPr lang="it-IT" sz="2800">
                <a:solidFill>
                  <a:schemeClr val="dk1"/>
                </a:solidFill>
              </a:rPr>
            </a:br>
            <a:r>
              <a:rPr lang="it-IT" sz="2800">
                <a:solidFill>
                  <a:schemeClr val="dk1"/>
                </a:solidFill>
              </a:rPr>
              <a:t>4. – Respect for the autonomy of the client</a:t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pic>
        <p:nvPicPr>
          <p:cNvPr id="224" name="Google Shape;224;p20" descr="Seznam obrys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7744" y="5930745"/>
            <a:ext cx="881078" cy="881078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0"/>
          <p:cNvSpPr txBox="1"/>
          <p:nvPr/>
        </p:nvSpPr>
        <p:spPr>
          <a:xfrm>
            <a:off x="5278822" y="6229350"/>
            <a:ext cx="131247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Guide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Google Shape;230;p21" descr="Základová fotografie zdarma na téma mraky, obloha, rozbřesk"/>
          <p:cNvPicPr preferRelativeResize="0"/>
          <p:nvPr/>
        </p:nvPicPr>
        <p:blipFill rotWithShape="1">
          <a:blip r:embed="rId3">
            <a:alphaModFix amt="65000"/>
          </a:blip>
          <a:srcRect/>
          <a:stretch/>
        </p:blipFill>
        <p:spPr>
          <a:xfrm>
            <a:off x="6976" y="1697046"/>
            <a:ext cx="6858000" cy="406791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21"/>
          <p:cNvSpPr/>
          <p:nvPr/>
        </p:nvSpPr>
        <p:spPr>
          <a:xfrm>
            <a:off x="4174150" y="4121255"/>
            <a:ext cx="91500" cy="361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025"/>
                </a:lnTo>
                <a:lnTo>
                  <a:pt x="60211" y="72025"/>
                </a:lnTo>
                <a:lnTo>
                  <a:pt x="60211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3" name="Google Shape;233;p21"/>
          <p:cNvSpPr/>
          <p:nvPr/>
        </p:nvSpPr>
        <p:spPr>
          <a:xfrm>
            <a:off x="3420833" y="3146942"/>
            <a:ext cx="798900" cy="354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1050"/>
                </a:lnTo>
                <a:lnTo>
                  <a:pt x="120000" y="71050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4" name="Google Shape;234;p21"/>
          <p:cNvSpPr/>
          <p:nvPr/>
        </p:nvSpPr>
        <p:spPr>
          <a:xfrm>
            <a:off x="2469795" y="4124831"/>
            <a:ext cx="91500" cy="364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366"/>
                </a:lnTo>
                <a:lnTo>
                  <a:pt x="62129" y="72366"/>
                </a:lnTo>
                <a:lnTo>
                  <a:pt x="62129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5" name="Google Shape;235;p21"/>
          <p:cNvSpPr/>
          <p:nvPr/>
        </p:nvSpPr>
        <p:spPr>
          <a:xfrm>
            <a:off x="2515515" y="3146942"/>
            <a:ext cx="905400" cy="358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1538"/>
                </a:lnTo>
                <a:lnTo>
                  <a:pt x="0" y="71538"/>
                </a:lnTo>
                <a:lnTo>
                  <a:pt x="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6" name="Google Shape;236;p21"/>
          <p:cNvSpPr/>
          <p:nvPr/>
        </p:nvSpPr>
        <p:spPr>
          <a:xfrm>
            <a:off x="2737104" y="2527154"/>
            <a:ext cx="1397744" cy="58944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1"/>
          <p:cNvSpPr txBox="1"/>
          <p:nvPr/>
        </p:nvSpPr>
        <p:spPr>
          <a:xfrm>
            <a:off x="2740608" y="2654525"/>
            <a:ext cx="1397744" cy="41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75" tIns="6975" rIns="69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Calibri"/>
              <a:buNone/>
            </a:pPr>
            <a:r>
              <a:rPr lang="it-IT"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 you know what should have organization?</a:t>
            </a:r>
            <a:endParaRPr sz="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1"/>
          <p:cNvSpPr/>
          <p:nvPr/>
        </p:nvSpPr>
        <p:spPr>
          <a:xfrm>
            <a:off x="2072504" y="3505043"/>
            <a:ext cx="885900" cy="619800"/>
          </a:xfrm>
          <a:prstGeom prst="flowChartAlternateProcess">
            <a:avLst/>
          </a:prstGeom>
          <a:solidFill>
            <a:srgbClr val="A8D08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21"/>
          <p:cNvSpPr txBox="1"/>
          <p:nvPr/>
        </p:nvSpPr>
        <p:spPr>
          <a:xfrm>
            <a:off x="2102759" y="3535298"/>
            <a:ext cx="8256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21"/>
          <p:cNvSpPr/>
          <p:nvPr/>
        </p:nvSpPr>
        <p:spPr>
          <a:xfrm>
            <a:off x="1983831" y="4489153"/>
            <a:ext cx="1066500" cy="931800"/>
          </a:xfrm>
          <a:prstGeom prst="flowChartAlternateProcess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21"/>
          <p:cNvSpPr txBox="1"/>
          <p:nvPr/>
        </p:nvSpPr>
        <p:spPr>
          <a:xfrm>
            <a:off x="2029323" y="4534645"/>
            <a:ext cx="975600" cy="8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5a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1"/>
          <p:cNvSpPr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1"/>
          <p:cNvSpPr txBox="1"/>
          <p:nvPr/>
        </p:nvSpPr>
        <p:spPr>
          <a:xfrm>
            <a:off x="2201542" y="5121062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21"/>
          <p:cNvSpPr/>
          <p:nvPr/>
        </p:nvSpPr>
        <p:spPr>
          <a:xfrm>
            <a:off x="3790056" y="3501466"/>
            <a:ext cx="859500" cy="619800"/>
          </a:xfrm>
          <a:prstGeom prst="roundRect">
            <a:avLst>
              <a:gd name="adj" fmla="val 16667"/>
            </a:avLst>
          </a:prstGeom>
          <a:solidFill>
            <a:srgbClr val="F4B08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1"/>
          <p:cNvSpPr txBox="1"/>
          <p:nvPr/>
        </p:nvSpPr>
        <p:spPr>
          <a:xfrm>
            <a:off x="3820312" y="3531722"/>
            <a:ext cx="799200" cy="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1"/>
          <p:cNvSpPr/>
          <p:nvPr/>
        </p:nvSpPr>
        <p:spPr>
          <a:xfrm>
            <a:off x="3675766" y="4482986"/>
            <a:ext cx="1088400" cy="9381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1"/>
          <p:cNvSpPr txBox="1"/>
          <p:nvPr/>
        </p:nvSpPr>
        <p:spPr>
          <a:xfrm>
            <a:off x="3721560" y="4528780"/>
            <a:ext cx="9969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Activity 5b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1"/>
          <p:cNvSpPr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solidFill>
            <a:schemeClr val="lt1">
              <a:alpha val="89411"/>
            </a:schemeClr>
          </a:solidFill>
          <a:ln w="12700" cap="flat" cmpd="sng">
            <a:solidFill>
              <a:srgbClr val="4372C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1"/>
          <p:cNvSpPr txBox="1"/>
          <p:nvPr/>
        </p:nvSpPr>
        <p:spPr>
          <a:xfrm>
            <a:off x="3807689" y="5124145"/>
            <a:ext cx="1077300" cy="2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3000" tIns="8250" rIns="33000" bIns="825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None/>
            </a:pPr>
            <a:r>
              <a:rPr lang="it-IT" sz="1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Title/link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1"/>
          <p:cNvSpPr txBox="1">
            <a:spLocks noGrp="1"/>
          </p:cNvSpPr>
          <p:nvPr>
            <p:ph type="title"/>
          </p:nvPr>
        </p:nvSpPr>
        <p:spPr>
          <a:xfrm>
            <a:off x="471487" y="833632"/>
            <a:ext cx="5915025" cy="881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/>
            </a:r>
            <a:br>
              <a:rPr lang="it-IT" sz="2800">
                <a:solidFill>
                  <a:schemeClr val="dk1"/>
                </a:solidFill>
              </a:rPr>
            </a:br>
            <a:r>
              <a:rPr lang="it-IT" sz="2800">
                <a:solidFill>
                  <a:schemeClr val="dk1"/>
                </a:solidFill>
              </a:rPr>
              <a:t>5. – Build a Culturally Competent Organization</a:t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pic>
        <p:nvPicPr>
          <p:cNvPr id="251" name="Google Shape;251;p21" descr="Seznam obrys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8460" y="5901706"/>
            <a:ext cx="869595" cy="869595"/>
          </a:xfrm>
          <a:prstGeom prst="rect">
            <a:avLst/>
          </a:prstGeom>
          <a:noFill/>
          <a:ln>
            <a:noFill/>
          </a:ln>
        </p:spPr>
      </p:pic>
      <p:sp>
        <p:nvSpPr>
          <p:cNvPr id="252" name="Google Shape;252;p21"/>
          <p:cNvSpPr txBox="1"/>
          <p:nvPr/>
        </p:nvSpPr>
        <p:spPr>
          <a:xfrm>
            <a:off x="5505891" y="6114240"/>
            <a:ext cx="342900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Guide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5"/>
          <p:cNvPicPr preferRelativeResize="0"/>
          <p:nvPr/>
        </p:nvPicPr>
        <p:blipFill rotWithShape="1">
          <a:blip r:embed="rId3">
            <a:alphaModFix amt="61000"/>
          </a:blip>
          <a:srcRect/>
          <a:stretch/>
        </p:blipFill>
        <p:spPr>
          <a:xfrm>
            <a:off x="49492" y="1900388"/>
            <a:ext cx="6858000" cy="4546114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5"/>
          <p:cNvSpPr txBox="1">
            <a:spLocks noGrp="1"/>
          </p:cNvSpPr>
          <p:nvPr>
            <p:ph type="title"/>
          </p:nvPr>
        </p:nvSpPr>
        <p:spPr>
          <a:xfrm>
            <a:off x="471487" y="1155172"/>
            <a:ext cx="5915025" cy="593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it-IT" sz="2800">
                <a:solidFill>
                  <a:schemeClr val="dk1"/>
                </a:solidFill>
              </a:rPr>
              <a:t>Check the overall content of L.U. 4</a:t>
            </a:r>
            <a:br>
              <a:rPr lang="it-IT" sz="2800">
                <a:solidFill>
                  <a:schemeClr val="dk1"/>
                </a:solidFill>
              </a:rPr>
            </a:br>
            <a:r>
              <a:rPr lang="it-IT" sz="2800">
                <a:solidFill>
                  <a:schemeClr val="dk1"/>
                </a:solidFill>
              </a:rPr>
              <a:t/>
            </a:r>
            <a:br>
              <a:rPr lang="it-IT" sz="2800">
                <a:solidFill>
                  <a:schemeClr val="dk1"/>
                </a:solidFill>
              </a:rPr>
            </a:br>
            <a:r>
              <a:rPr lang="it-IT" sz="2800"/>
              <a:t>Coding – Human Rights</a:t>
            </a:r>
            <a:r>
              <a:rPr lang="it-IT" sz="2800">
                <a:solidFill>
                  <a:schemeClr val="dk1"/>
                </a:solidFill>
              </a:rPr>
              <a:t/>
            </a:r>
            <a:br>
              <a:rPr lang="it-IT" sz="2800">
                <a:solidFill>
                  <a:schemeClr val="dk1"/>
                </a:solidFill>
              </a:rPr>
            </a:br>
            <a:r>
              <a:rPr lang="it-IT" sz="2800">
                <a:solidFill>
                  <a:schemeClr val="dk1"/>
                </a:solidFill>
              </a:rPr>
              <a:t/>
            </a:r>
            <a:br>
              <a:rPr lang="it-IT" sz="2800">
                <a:solidFill>
                  <a:schemeClr val="dk1"/>
                </a:solidFill>
              </a:rPr>
            </a:br>
            <a:endParaRPr sz="2800"/>
          </a:p>
        </p:txBody>
      </p:sp>
      <p:sp>
        <p:nvSpPr>
          <p:cNvPr id="260" name="Google Shape;260;p5"/>
          <p:cNvSpPr/>
          <p:nvPr/>
        </p:nvSpPr>
        <p:spPr>
          <a:xfrm>
            <a:off x="4275690" y="4497493"/>
            <a:ext cx="96766" cy="37824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025"/>
                </a:lnTo>
                <a:lnTo>
                  <a:pt x="60211" y="72025"/>
                </a:lnTo>
                <a:lnTo>
                  <a:pt x="60211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1" name="Google Shape;261;p5"/>
          <p:cNvSpPr/>
          <p:nvPr/>
        </p:nvSpPr>
        <p:spPr>
          <a:xfrm>
            <a:off x="3478493" y="3478686"/>
            <a:ext cx="845580" cy="370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0" y="71050"/>
                </a:lnTo>
                <a:lnTo>
                  <a:pt x="120000" y="71050"/>
                </a:lnTo>
                <a:lnTo>
                  <a:pt x="12000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2" name="Google Shape;262;p5"/>
          <p:cNvSpPr/>
          <p:nvPr/>
        </p:nvSpPr>
        <p:spPr>
          <a:xfrm>
            <a:off x="2472057" y="4501232"/>
            <a:ext cx="96766" cy="38095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60000" y="0"/>
                </a:moveTo>
                <a:lnTo>
                  <a:pt x="60000" y="72366"/>
                </a:lnTo>
                <a:lnTo>
                  <a:pt x="62129" y="72366"/>
                </a:lnTo>
                <a:lnTo>
                  <a:pt x="62129" y="120000"/>
                </a:lnTo>
              </a:path>
            </a:pathLst>
          </a:custGeom>
          <a:noFill/>
          <a:ln w="12700" cap="flat" cmpd="sng">
            <a:solidFill>
              <a:srgbClr val="3A66B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3" name="Google Shape;263;p5"/>
          <p:cNvSpPr/>
          <p:nvPr/>
        </p:nvSpPr>
        <p:spPr>
          <a:xfrm>
            <a:off x="2520440" y="3478686"/>
            <a:ext cx="958052" cy="37445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20000" y="0"/>
                </a:moveTo>
                <a:lnTo>
                  <a:pt x="120000" y="71538"/>
                </a:lnTo>
                <a:lnTo>
                  <a:pt x="0" y="71538"/>
                </a:lnTo>
                <a:lnTo>
                  <a:pt x="0" y="120000"/>
                </a:lnTo>
              </a:path>
            </a:pathLst>
          </a:custGeom>
          <a:noFill/>
          <a:ln w="12700" cap="flat" cmpd="sng">
            <a:solidFill>
              <a:srgbClr val="345A99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4" name="Google Shape;264;p5"/>
          <p:cNvSpPr/>
          <p:nvPr/>
        </p:nvSpPr>
        <p:spPr>
          <a:xfrm>
            <a:off x="2722918" y="2830595"/>
            <a:ext cx="1511149" cy="648091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5"/>
          <p:cNvSpPr txBox="1"/>
          <p:nvPr/>
        </p:nvSpPr>
        <p:spPr>
          <a:xfrm>
            <a:off x="2754936" y="2892541"/>
            <a:ext cx="1447112" cy="584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600" tIns="7600" rIns="760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lang="it-IT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 you understand this unit?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5"/>
          <p:cNvSpPr/>
          <p:nvPr/>
        </p:nvSpPr>
        <p:spPr>
          <a:xfrm>
            <a:off x="2051624" y="3853141"/>
            <a:ext cx="937631" cy="648091"/>
          </a:xfrm>
          <a:prstGeom prst="flowChartAlternateProcess">
            <a:avLst/>
          </a:prstGeom>
          <a:solidFill>
            <a:srgbClr val="A8D08C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5"/>
          <p:cNvSpPr txBox="1"/>
          <p:nvPr/>
        </p:nvSpPr>
        <p:spPr>
          <a:xfrm>
            <a:off x="2083642" y="3884777"/>
            <a:ext cx="873597" cy="584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5"/>
          <p:cNvSpPr/>
          <p:nvPr/>
        </p:nvSpPr>
        <p:spPr>
          <a:xfrm>
            <a:off x="1957786" y="4882191"/>
            <a:ext cx="1128741" cy="974490"/>
          </a:xfrm>
          <a:prstGeom prst="flowChartAlternateProcess">
            <a:avLst/>
          </a:prstGeom>
          <a:solidFill>
            <a:schemeClr val="accent6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5"/>
          <p:cNvSpPr txBox="1"/>
          <p:nvPr/>
        </p:nvSpPr>
        <p:spPr>
          <a:xfrm>
            <a:off x="2005928" y="4844700"/>
            <a:ext cx="1032457" cy="87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Please come back to Activity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5"/>
          <p:cNvSpPr/>
          <p:nvPr/>
        </p:nvSpPr>
        <p:spPr>
          <a:xfrm>
            <a:off x="3869223" y="3849400"/>
            <a:ext cx="909699" cy="648091"/>
          </a:xfrm>
          <a:prstGeom prst="roundRect">
            <a:avLst>
              <a:gd name="adj" fmla="val 16667"/>
            </a:avLst>
          </a:prstGeom>
          <a:solidFill>
            <a:srgbClr val="F4B08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5"/>
          <p:cNvSpPr txBox="1"/>
          <p:nvPr/>
        </p:nvSpPr>
        <p:spPr>
          <a:xfrm>
            <a:off x="3901241" y="3881038"/>
            <a:ext cx="845662" cy="584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" tIns="10150" rIns="10150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it-IT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5"/>
          <p:cNvSpPr/>
          <p:nvPr/>
        </p:nvSpPr>
        <p:spPr>
          <a:xfrm>
            <a:off x="3748276" y="4875743"/>
            <a:ext cx="1151935" cy="98093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5"/>
          <p:cNvSpPr txBox="1"/>
          <p:nvPr/>
        </p:nvSpPr>
        <p:spPr>
          <a:xfrm>
            <a:off x="3796737" y="4923628"/>
            <a:ext cx="1055012" cy="885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74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 have finished this unit</a:t>
            </a: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5"/>
          <p:cNvSpPr txBox="1"/>
          <p:nvPr/>
        </p:nvSpPr>
        <p:spPr>
          <a:xfrm>
            <a:off x="1958243" y="5461156"/>
            <a:ext cx="1177202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it-IT" sz="14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problem! 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it-IT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5"/>
          <p:cNvSpPr txBox="1"/>
          <p:nvPr/>
        </p:nvSpPr>
        <p:spPr>
          <a:xfrm>
            <a:off x="3845566" y="5532754"/>
            <a:ext cx="958053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Good job!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it-IT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6"/>
          <p:cNvGrpSpPr/>
          <p:nvPr/>
        </p:nvGrpSpPr>
        <p:grpSpPr>
          <a:xfrm>
            <a:off x="4019302" y="2205849"/>
            <a:ext cx="1932880" cy="2446301"/>
            <a:chOff x="1991072" y="663"/>
            <a:chExt cx="1932880" cy="2446301"/>
          </a:xfrm>
        </p:grpSpPr>
        <p:sp>
          <p:nvSpPr>
            <p:cNvPr id="281" name="Google Shape;281;p6"/>
            <p:cNvSpPr/>
            <p:nvPr/>
          </p:nvSpPr>
          <p:spPr>
            <a:xfrm>
              <a:off x="2823934" y="910444"/>
              <a:ext cx="91440" cy="52565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rgbClr val="345A99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282" name="Google Shape;282;p6"/>
            <p:cNvSpPr/>
            <p:nvPr/>
          </p:nvSpPr>
          <p:spPr>
            <a:xfrm>
              <a:off x="1991072" y="663"/>
              <a:ext cx="1757164" cy="909781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6"/>
            <p:cNvSpPr txBox="1"/>
            <p:nvPr/>
          </p:nvSpPr>
          <p:spPr>
            <a:xfrm>
              <a:off x="2035484" y="45075"/>
              <a:ext cx="1668340" cy="820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225" tIns="15225" rIns="15225" bIns="12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it-IT" sz="24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Thanks</a:t>
              </a:r>
              <a:endPara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6"/>
            <p:cNvSpPr/>
            <p:nvPr/>
          </p:nvSpPr>
          <p:spPr>
            <a:xfrm>
              <a:off x="2342505" y="708271"/>
              <a:ext cx="1581447" cy="30326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6"/>
            <p:cNvSpPr txBox="1"/>
            <p:nvPr/>
          </p:nvSpPr>
          <p:spPr>
            <a:xfrm>
              <a:off x="2342505" y="708271"/>
              <a:ext cx="1581447" cy="3032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0625" tIns="10150" rIns="40625" bIns="101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600"/>
                <a:buFont typeface="Calibri"/>
                <a:buNone/>
              </a:pPr>
              <a:r>
                <a:rPr lang="it-IT" sz="1600" b="0" i="1" u="none" strike="noStrike" cap="none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You have finished</a:t>
              </a:r>
              <a:endParaRPr sz="16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6"/>
            <p:cNvSpPr/>
            <p:nvPr/>
          </p:nvSpPr>
          <p:spPr>
            <a:xfrm>
              <a:off x="1991072" y="1436096"/>
              <a:ext cx="1757164" cy="909781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6"/>
            <p:cNvSpPr txBox="1"/>
            <p:nvPr/>
          </p:nvSpPr>
          <p:spPr>
            <a:xfrm>
              <a:off x="2035484" y="1480508"/>
              <a:ext cx="1668340" cy="8209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25" tIns="11425" rIns="11425" bIns="1283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Calibri"/>
                <a:buNone/>
              </a:pPr>
              <a:r>
                <a:rPr lang="it-IT"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Keep going to another Unit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6"/>
            <p:cNvSpPr/>
            <p:nvPr/>
          </p:nvSpPr>
          <p:spPr>
            <a:xfrm>
              <a:off x="2342505" y="2143704"/>
              <a:ext cx="1581447" cy="303260"/>
            </a:xfrm>
            <a:prstGeom prst="rect">
              <a:avLst/>
            </a:prstGeom>
            <a:solidFill>
              <a:schemeClr val="lt1">
                <a:alpha val="89411"/>
              </a:schemeClr>
            </a:solidFill>
            <a:ln w="12700" cap="flat" cmpd="sng">
              <a:solidFill>
                <a:srgbClr val="4372C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6"/>
            <p:cNvSpPr txBox="1"/>
            <p:nvPr/>
          </p:nvSpPr>
          <p:spPr>
            <a:xfrm>
              <a:off x="2342505" y="2143704"/>
              <a:ext cx="1581447" cy="3032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8250" tIns="12050" rIns="48250" bIns="1205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1900"/>
                <a:buFont typeface="Calibri"/>
                <a:buNone/>
              </a:pPr>
              <a:r>
                <a:rPr lang="it-IT" sz="1900" b="0" i="1" u="none" strike="noStrike" cap="none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if you need</a:t>
              </a:r>
              <a:endParaRPr sz="1900" b="0" i="1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90" name="Google Shape;290;p6" descr="Základová fotografie zdarma na téma architektura, budova, bůh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4037" y="1088581"/>
            <a:ext cx="3403600" cy="510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6" descr="Žárovka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83079" y="-47602"/>
            <a:ext cx="1738170" cy="1738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240</Words>
  <Application>Microsoft Office PowerPoint</Application>
  <PresentationFormat>Custom</PresentationFormat>
  <Paragraphs>77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Toolkit 2 Learning Unit: 4  Coding – Human Rights  Post intervention </vt:lpstr>
      <vt:lpstr>Toolkit 2. Unit - 4 Coding – Human Rights</vt:lpstr>
      <vt:lpstr>1. Prejudices</vt:lpstr>
      <vt:lpstr>2. – Human rights </vt:lpstr>
      <vt:lpstr>3. – Benefit for Clients </vt:lpstr>
      <vt:lpstr> 4. – Respect for the autonomy of the client </vt:lpstr>
      <vt:lpstr> 5. – Build a Culturally Competent Organization </vt:lpstr>
      <vt:lpstr>Check the overall content of L.U. 4  Coding – Human Rights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 2 Learning Unit: 4  Coding – Human Rights  Post intervention</dc:title>
  <dc:creator>Giorgio Fantini</dc:creator>
  <cp:lastModifiedBy>Antonio Giordano</cp:lastModifiedBy>
  <cp:revision>3</cp:revision>
  <dcterms:created xsi:type="dcterms:W3CDTF">2021-12-29T09:32:30Z</dcterms:created>
  <dcterms:modified xsi:type="dcterms:W3CDTF">2023-05-17T09:18:50Z</dcterms:modified>
</cp:coreProperties>
</file>