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gRQFoHohW4iW/rMwxreqRW4BDT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736" y="-68"/>
      </p:cViewPr>
      <p:guideLst>
        <p:guide orient="horz" pos="216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70909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514350" y="1122363"/>
            <a:ext cx="58293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857250" y="3602038"/>
            <a:ext cx="51435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21" name="Google Shape;21;p1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87" y="23813"/>
            <a:ext cx="1327156" cy="665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7058" y="6356352"/>
            <a:ext cx="1950924" cy="37464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2"/>
          <p:cNvSpPr/>
          <p:nvPr/>
        </p:nvSpPr>
        <p:spPr>
          <a:xfrm>
            <a:off x="-83731" y="744108"/>
            <a:ext cx="1196161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Number: 2020-1-PL-KA202-082075</a:t>
            </a:r>
            <a:r>
              <a:rPr lang="cs-CZ" sz="45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 sz="59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 txBox="1"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body" idx="1"/>
          </p:nvPr>
        </p:nvSpPr>
        <p:spPr>
          <a:xfrm rot="5400000">
            <a:off x="1253331" y="1043782"/>
            <a:ext cx="4351338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>
            <a:spLocks noGrp="1"/>
          </p:cNvSpPr>
          <p:nvPr>
            <p:ph type="title"/>
          </p:nvPr>
        </p:nvSpPr>
        <p:spPr>
          <a:xfrm rot="5400000">
            <a:off x="2741216" y="2531666"/>
            <a:ext cx="5811838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1"/>
          </p:nvPr>
        </p:nvSpPr>
        <p:spPr>
          <a:xfrm rot="5400000">
            <a:off x="-259159" y="1095772"/>
            <a:ext cx="5811838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 txBox="1"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body" idx="1"/>
          </p:nvPr>
        </p:nvSpPr>
        <p:spPr>
          <a:xfrm>
            <a:off x="471488" y="1825625"/>
            <a:ext cx="59150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30" name="Google Shape;30;p1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88" y="23813"/>
            <a:ext cx="1184374" cy="57789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3"/>
          <p:cNvSpPr/>
          <p:nvPr/>
        </p:nvSpPr>
        <p:spPr>
          <a:xfrm>
            <a:off x="0" y="6640685"/>
            <a:ext cx="1196161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Number: 2020-1-PL-KA202-082075</a:t>
            </a:r>
            <a:r>
              <a:rPr lang="cs-CZ" sz="4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 sz="59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>
            <a:spLocks noGrp="1"/>
          </p:cNvSpPr>
          <p:nvPr>
            <p:ph type="title"/>
          </p:nvPr>
        </p:nvSpPr>
        <p:spPr>
          <a:xfrm>
            <a:off x="467916" y="1709740"/>
            <a:ext cx="59150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1"/>
          </p:nvPr>
        </p:nvSpPr>
        <p:spPr>
          <a:xfrm>
            <a:off x="467916" y="4589465"/>
            <a:ext cx="59150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1"/>
          </p:nvPr>
        </p:nvSpPr>
        <p:spPr>
          <a:xfrm>
            <a:off x="471488" y="1825625"/>
            <a:ext cx="29146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2"/>
          </p:nvPr>
        </p:nvSpPr>
        <p:spPr>
          <a:xfrm>
            <a:off x="3471863" y="1825625"/>
            <a:ext cx="29146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472381" y="365127"/>
            <a:ext cx="59150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body" idx="1"/>
          </p:nvPr>
        </p:nvSpPr>
        <p:spPr>
          <a:xfrm>
            <a:off x="472381" y="1681163"/>
            <a:ext cx="2901255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body" idx="2"/>
          </p:nvPr>
        </p:nvSpPr>
        <p:spPr>
          <a:xfrm>
            <a:off x="472381" y="2505075"/>
            <a:ext cx="2901255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3"/>
          </p:nvPr>
        </p:nvSpPr>
        <p:spPr>
          <a:xfrm>
            <a:off x="3471863" y="1681163"/>
            <a:ext cx="2915543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body" idx="4"/>
          </p:nvPr>
        </p:nvSpPr>
        <p:spPr>
          <a:xfrm>
            <a:off x="3471863" y="2505075"/>
            <a:ext cx="2915543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8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"/>
          <p:cNvSpPr txBox="1"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body" idx="1"/>
          </p:nvPr>
        </p:nvSpPr>
        <p:spPr>
          <a:xfrm>
            <a:off x="2915543" y="987427"/>
            <a:ext cx="347186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body" idx="2"/>
          </p:nvPr>
        </p:nvSpPr>
        <p:spPr>
          <a:xfrm>
            <a:off x="472381" y="2057400"/>
            <a:ext cx="2211884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0"/>
          <p:cNvSpPr txBox="1"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>
            <a:spLocks noGrp="1"/>
          </p:cNvSpPr>
          <p:nvPr>
            <p:ph type="pic" idx="2"/>
          </p:nvPr>
        </p:nvSpPr>
        <p:spPr>
          <a:xfrm>
            <a:off x="2915543" y="987427"/>
            <a:ext cx="347186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20"/>
          <p:cNvSpPr txBox="1">
            <a:spLocks noGrp="1"/>
          </p:cNvSpPr>
          <p:nvPr>
            <p:ph type="body" idx="1"/>
          </p:nvPr>
        </p:nvSpPr>
        <p:spPr>
          <a:xfrm>
            <a:off x="472381" y="2057400"/>
            <a:ext cx="2211884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71488" y="1825625"/>
            <a:ext cx="59150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>
            <a:spLocks noGrp="1"/>
          </p:cNvSpPr>
          <p:nvPr>
            <p:ph type="ctrTitle"/>
          </p:nvPr>
        </p:nvSpPr>
        <p:spPr>
          <a:xfrm>
            <a:off x="368616" y="2842032"/>
            <a:ext cx="2880064" cy="1692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Calibri"/>
              <a:buNone/>
            </a:pPr>
            <a:r>
              <a:rPr lang="cs-CZ" sz="2200"/>
              <a:t>IDENTIFICATION OF DYSFUNCTIONAL THOUGHTS </a:t>
            </a:r>
            <a:br>
              <a:rPr lang="cs-CZ" sz="2200"/>
            </a:br>
            <a:r>
              <a:rPr lang="cs-CZ" sz="2200"/>
              <a:t>&amp;</a:t>
            </a:r>
            <a:br>
              <a:rPr lang="cs-CZ" sz="2200"/>
            </a:br>
            <a:r>
              <a:rPr lang="cs-CZ" sz="2200"/>
              <a:t>PROMOTION OF MORE ECOLOGICAL THINKING</a:t>
            </a:r>
            <a:r>
              <a:rPr lang="cs-CZ" sz="1100"/>
              <a:t/>
            </a:r>
            <a:br>
              <a:rPr lang="cs-CZ" sz="1100"/>
            </a:br>
            <a:r>
              <a:rPr lang="cs-CZ" sz="1100"/>
              <a:t/>
            </a:r>
            <a:br>
              <a:rPr lang="cs-CZ" sz="1100"/>
            </a:br>
            <a:r>
              <a:rPr lang="cs-CZ" sz="2200" b="1"/>
              <a:t>Post-Intervention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1100"/>
          </a:p>
        </p:txBody>
      </p:sp>
      <p:cxnSp>
        <p:nvCxnSpPr>
          <p:cNvPr id="94" name="Google Shape;94;p1"/>
          <p:cNvCxnSpPr/>
          <p:nvPr/>
        </p:nvCxnSpPr>
        <p:spPr>
          <a:xfrm>
            <a:off x="368617" y="2316480"/>
            <a:ext cx="2571750" cy="0"/>
          </a:xfrm>
          <a:prstGeom prst="straightConnector1">
            <a:avLst/>
          </a:prstGeom>
          <a:noFill/>
          <a:ln w="19050" cap="sq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5" name="Google Shape;95;p1"/>
          <p:cNvSpPr txBox="1"/>
          <p:nvPr/>
        </p:nvSpPr>
        <p:spPr>
          <a:xfrm>
            <a:off x="368617" y="5237322"/>
            <a:ext cx="2880063" cy="777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Developed by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None/>
            </a:pPr>
            <a:r>
              <a:rPr lang="cs-CZ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AKP ČR</a:t>
            </a:r>
            <a:endParaRPr/>
          </a:p>
          <a:p>
            <a:pPr marL="0" marR="0" lvl="0" indent="88900" algn="l" rtl="0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88900" algn="l" rtl="0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" descr="Dominy spadající do řady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6852" y="11"/>
            <a:ext cx="3551147" cy="5948506"/>
          </a:xfrm>
          <a:custGeom>
            <a:avLst/>
            <a:gdLst/>
            <a:ahLst/>
            <a:cxnLst/>
            <a:rect l="l" t="t" r="r" b="b"/>
            <a:pathLst>
              <a:path w="6313150" h="6857997" extrusionOk="0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397703" y="1620678"/>
            <a:ext cx="2880064" cy="77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9"/>
              <a:buFont typeface="Calibri"/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Toolkit 1</a:t>
            </a:r>
            <a:b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Leaning Unit 11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" descr="V Česku dramaticky chybějí kliničtí psychologové, dětští kliničtí  psychologové a psychoterapeuti | Pedagogicke.info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063" y="5762873"/>
            <a:ext cx="1150341" cy="923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10" descr="Change your thoughts and you&amp;#39;ll change your world.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46163"/>
            <a:ext cx="6858000" cy="4765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8" name="Google Shape;348;p10"/>
          <p:cNvGrpSpPr/>
          <p:nvPr/>
        </p:nvGrpSpPr>
        <p:grpSpPr>
          <a:xfrm>
            <a:off x="866299" y="1447438"/>
            <a:ext cx="1932880" cy="2446301"/>
            <a:chOff x="1991072" y="663"/>
            <a:chExt cx="1932880" cy="2446301"/>
          </a:xfrm>
        </p:grpSpPr>
        <p:sp>
          <p:nvSpPr>
            <p:cNvPr id="349" name="Google Shape;349;p10"/>
            <p:cNvSpPr/>
            <p:nvPr/>
          </p:nvSpPr>
          <p:spPr>
            <a:xfrm>
              <a:off x="2823934" y="910444"/>
              <a:ext cx="91440" cy="52565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50" name="Google Shape;350;p10"/>
            <p:cNvSpPr/>
            <p:nvPr/>
          </p:nvSpPr>
          <p:spPr>
            <a:xfrm>
              <a:off x="1991072" y="663"/>
              <a:ext cx="1757164" cy="909781"/>
            </a:xfrm>
            <a:prstGeom prst="roundRect">
              <a:avLst>
                <a:gd name="adj" fmla="val 16667"/>
              </a:avLst>
            </a:prstGeom>
            <a:solidFill>
              <a:srgbClr val="A7A4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 txBox="1"/>
            <p:nvPr/>
          </p:nvSpPr>
          <p:spPr>
            <a:xfrm>
              <a:off x="2035484" y="45075"/>
              <a:ext cx="1668340" cy="820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28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cs-CZ" sz="2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Thank you</a:t>
              </a:r>
              <a:endParaRPr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2342505" y="708271"/>
              <a:ext cx="1581447" cy="30326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 txBox="1"/>
            <p:nvPr/>
          </p:nvSpPr>
          <p:spPr>
            <a:xfrm>
              <a:off x="2342505" y="708271"/>
              <a:ext cx="1581447" cy="303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10150" rIns="40625" bIns="101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lang="cs-CZ" sz="1600" i="1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You have finished</a:t>
              </a:r>
              <a:endParaRPr sz="1600" i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1991072" y="1436096"/>
              <a:ext cx="1757164" cy="909781"/>
            </a:xfrm>
            <a:prstGeom prst="roundRect">
              <a:avLst>
                <a:gd name="adj" fmla="val 16667"/>
              </a:avLst>
            </a:prstGeom>
            <a:solidFill>
              <a:srgbClr val="F4B08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0"/>
            <p:cNvSpPr txBox="1"/>
            <p:nvPr/>
          </p:nvSpPr>
          <p:spPr>
            <a:xfrm>
              <a:off x="2035484" y="1480508"/>
              <a:ext cx="1668340" cy="820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28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cs-CZ" sz="2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Go to another unit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0"/>
            <p:cNvSpPr/>
            <p:nvPr/>
          </p:nvSpPr>
          <p:spPr>
            <a:xfrm>
              <a:off x="2342505" y="2143704"/>
              <a:ext cx="1581447" cy="30326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0"/>
            <p:cNvSpPr txBox="1"/>
            <p:nvPr/>
          </p:nvSpPr>
          <p:spPr>
            <a:xfrm>
              <a:off x="2342505" y="2143704"/>
              <a:ext cx="1581447" cy="303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250" tIns="12050" rIns="48250" bIns="120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900"/>
                <a:buFont typeface="Calibri"/>
                <a:buNone/>
              </a:pPr>
              <a:r>
                <a:rPr lang="cs-CZ" sz="1600" i="1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if you need</a:t>
              </a:r>
              <a:endParaRPr sz="1600" i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>
            <a:off x="471487" y="1103540"/>
            <a:ext cx="5915025" cy="385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cs-CZ" sz="2200" b="1"/>
              <a:t>L.U. 11– Content</a:t>
            </a:r>
            <a:br>
              <a:rPr lang="cs-CZ" sz="2200" b="1"/>
            </a:br>
            <a:r>
              <a:rPr lang="cs-CZ" sz="2000" b="1"/>
              <a:t/>
            </a:r>
            <a:br>
              <a:rPr lang="cs-CZ" sz="2000" b="1"/>
            </a:br>
            <a:r>
              <a:rPr lang="cs-CZ" sz="2000" b="1"/>
              <a:t>How to identify dysfunctional thoughts and promote more ecological thinking?</a:t>
            </a:r>
            <a:r>
              <a:rPr lang="cs-CZ" sz="1050"/>
              <a:t/>
            </a:r>
            <a:br>
              <a:rPr lang="cs-CZ" sz="1050"/>
            </a:br>
            <a:endParaRPr b="1"/>
          </a:p>
        </p:txBody>
      </p:sp>
      <p:grpSp>
        <p:nvGrpSpPr>
          <p:cNvPr id="104" name="Google Shape;104;p2"/>
          <p:cNvGrpSpPr/>
          <p:nvPr/>
        </p:nvGrpSpPr>
        <p:grpSpPr>
          <a:xfrm>
            <a:off x="511627" y="2051685"/>
            <a:ext cx="6005513" cy="4090822"/>
            <a:chOff x="0" y="0"/>
            <a:chExt cx="6005513" cy="4090822"/>
          </a:xfrm>
        </p:grpSpPr>
        <p:sp>
          <p:nvSpPr>
            <p:cNvPr id="105" name="Google Shape;105;p2"/>
            <p:cNvSpPr/>
            <p:nvPr/>
          </p:nvSpPr>
          <p:spPr>
            <a:xfrm>
              <a:off x="0" y="0"/>
              <a:ext cx="6005513" cy="629357"/>
            </a:xfrm>
            <a:prstGeom prst="roundRect">
              <a:avLst>
                <a:gd name="adj" fmla="val 10000"/>
              </a:avLst>
            </a:prstGeom>
            <a:solidFill>
              <a:srgbClr val="A7A4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 txBox="1"/>
            <p:nvPr/>
          </p:nvSpPr>
          <p:spPr>
            <a:xfrm>
              <a:off x="1264038" y="0"/>
              <a:ext cx="4741474" cy="6293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alibri"/>
                <a:buNone/>
              </a:pPr>
              <a:r>
                <a:rPr lang="cs-CZ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 POSITIVE THINKING</a:t>
              </a:r>
              <a:endParaRPr/>
            </a:p>
            <a:p>
              <a:pPr marL="57150" marR="0" lvl="1" indent="-6350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cs-CZ" sz="1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Question</a:t>
              </a:r>
              <a:r>
                <a:rPr lang="cs-CZ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 Do you think positively?</a:t>
              </a:r>
              <a:endParaRPr/>
            </a:p>
            <a:p>
              <a:pPr marL="57150" marR="0" lvl="1" indent="-6350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cs-CZ" sz="1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Activity</a:t>
              </a:r>
              <a:r>
                <a:rPr lang="cs-CZ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1: Test positive or negative thinking</a:t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2935" y="62935"/>
              <a:ext cx="1201102" cy="503485"/>
            </a:xfrm>
            <a:prstGeom prst="roundRect">
              <a:avLst>
                <a:gd name="adj" fmla="val 16667"/>
              </a:avLst>
            </a:prstGeom>
            <a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0" y="692293"/>
              <a:ext cx="6005513" cy="629357"/>
            </a:xfrm>
            <a:prstGeom prst="roundRect">
              <a:avLst>
                <a:gd name="adj" fmla="val 10000"/>
              </a:avLst>
            </a:prstGeom>
            <a:solidFill>
              <a:srgbClr val="A7A4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1264038" y="692293"/>
              <a:ext cx="4741474" cy="6293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alibri"/>
                <a:buNone/>
              </a:pPr>
              <a:r>
                <a:rPr lang="cs-CZ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  CHANGE THOUGHTS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6350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cs-CZ" sz="1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Question</a:t>
              </a:r>
              <a:r>
                <a:rPr lang="cs-CZ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 Do you know how to change your way of thinking?</a:t>
              </a: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6350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cs-CZ" sz="1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Activity</a:t>
              </a:r>
              <a:r>
                <a:rPr lang="cs-CZ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2: Sheet of thought change</a:t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2935" y="755228"/>
              <a:ext cx="1201102" cy="503485"/>
            </a:xfrm>
            <a:prstGeom prst="roundRect">
              <a:avLst>
                <a:gd name="adj" fmla="val 10000"/>
              </a:avLst>
            </a:prstGeom>
            <a:blipFill rotWithShape="1">
              <a:blip r:embed="rId4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0" y="1416551"/>
              <a:ext cx="6005513" cy="629357"/>
            </a:xfrm>
            <a:prstGeom prst="roundRect">
              <a:avLst>
                <a:gd name="adj" fmla="val 10000"/>
              </a:avLst>
            </a:prstGeom>
            <a:solidFill>
              <a:srgbClr val="A7A4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 txBox="1"/>
            <p:nvPr/>
          </p:nvSpPr>
          <p:spPr>
            <a:xfrm>
              <a:off x="1264038" y="1416551"/>
              <a:ext cx="4741474" cy="6293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alibri"/>
                <a:buNone/>
              </a:pPr>
              <a:r>
                <a:rPr lang="cs-CZ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3. COST-BENEFIT ANALYSIS</a:t>
              </a:r>
              <a:endParaRPr/>
            </a:p>
            <a:p>
              <a:pPr marL="57150" marR="0" lvl="1" indent="-6350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cs-CZ" sz="1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Question</a:t>
              </a:r>
              <a:r>
                <a:rPr lang="cs-CZ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Are you aware of a method of cost-benefit analysis?</a:t>
              </a: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6350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cs-CZ" sz="1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Activity</a:t>
              </a:r>
              <a:r>
                <a:rPr lang="cs-CZ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3: Cost-benefit analysis guide</a:t>
              </a: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2935" y="1447521"/>
              <a:ext cx="1201102" cy="503485"/>
            </a:xfrm>
            <a:prstGeom prst="roundRect">
              <a:avLst>
                <a:gd name="adj" fmla="val 10000"/>
              </a:avLst>
            </a:prstGeom>
            <a:blipFill rotWithShape="1">
              <a:blip r:embed="rId5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0" y="2076879"/>
              <a:ext cx="6005513" cy="629357"/>
            </a:xfrm>
            <a:prstGeom prst="roundRect">
              <a:avLst>
                <a:gd name="adj" fmla="val 10000"/>
              </a:avLst>
            </a:prstGeom>
            <a:solidFill>
              <a:srgbClr val="A7A4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1264038" y="2076879"/>
              <a:ext cx="4741474" cy="6293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alibri"/>
                <a:buNone/>
              </a:pPr>
              <a:r>
                <a:rPr lang="cs-CZ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4. REFRAMING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lang="cs-CZ" sz="10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Question</a:t>
              </a:r>
              <a:r>
                <a:rPr lang="cs-CZ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 Do you know the method „reframing“?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lang="cs-CZ" sz="10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Activity</a:t>
              </a:r>
              <a:r>
                <a:rPr lang="cs-CZ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4: Explanation &amp; Exercise on reframing</a:t>
              </a:r>
              <a:endPara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2935" y="2139815"/>
              <a:ext cx="1201102" cy="503485"/>
            </a:xfrm>
            <a:prstGeom prst="roundRect">
              <a:avLst>
                <a:gd name="adj" fmla="val 10000"/>
              </a:avLst>
            </a:prstGeom>
            <a:blipFill rotWithShape="1">
              <a:blip r:embed="rId6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0" y="2769172"/>
              <a:ext cx="6005513" cy="629357"/>
            </a:xfrm>
            <a:prstGeom prst="roundRect">
              <a:avLst>
                <a:gd name="adj" fmla="val 10000"/>
              </a:avLst>
            </a:prstGeom>
            <a:solidFill>
              <a:srgbClr val="A7A4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 txBox="1"/>
            <p:nvPr/>
          </p:nvSpPr>
          <p:spPr>
            <a:xfrm>
              <a:off x="1264038" y="2769172"/>
              <a:ext cx="4741474" cy="6293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alibri"/>
                <a:buNone/>
              </a:pPr>
              <a:r>
                <a:rPr lang="cs-CZ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5. ASSERTIVENESS</a:t>
              </a:r>
              <a:endParaRPr/>
            </a:p>
            <a:p>
              <a:pPr marL="57150" marR="0" lvl="1" indent="-6350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cs-CZ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cs-CZ" sz="1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Question</a:t>
              </a:r>
              <a:r>
                <a:rPr lang="cs-CZ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 Can you express your thoughts?</a:t>
              </a: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6350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cs-CZ" sz="1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Activity</a:t>
              </a:r>
              <a:r>
                <a:rPr lang="cs-CZ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5: Introduction to assertiveness &amp; Guide how to share ideas.</a:t>
              </a: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2935" y="2832108"/>
              <a:ext cx="1201102" cy="503485"/>
            </a:xfrm>
            <a:prstGeom prst="roundRect">
              <a:avLst>
                <a:gd name="adj" fmla="val 10000"/>
              </a:avLst>
            </a:prstGeom>
            <a:blipFill rotWithShape="1">
              <a:blip r:embed="rId7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0" y="3461465"/>
              <a:ext cx="6005513" cy="629357"/>
            </a:xfrm>
            <a:prstGeom prst="roundRect">
              <a:avLst>
                <a:gd name="adj" fmla="val 10000"/>
              </a:avLst>
            </a:prstGeom>
            <a:solidFill>
              <a:srgbClr val="A7A4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 txBox="1"/>
            <p:nvPr/>
          </p:nvSpPr>
          <p:spPr>
            <a:xfrm>
              <a:off x="1264038" y="3461465"/>
              <a:ext cx="4741474" cy="6293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alibri"/>
                <a:buNone/>
              </a:pPr>
              <a:r>
                <a:rPr lang="cs-CZ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5. SELF-MONITORING</a:t>
              </a:r>
              <a:endParaRPr/>
            </a:p>
            <a:p>
              <a:pPr marL="57150" marR="0" lvl="1" indent="-5715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Char char="•"/>
              </a:pPr>
              <a:r>
                <a:rPr lang="cs-CZ"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cs-CZ" sz="9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Question</a:t>
              </a:r>
              <a:r>
                <a:rPr lang="cs-CZ"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 How can you regularly check your way of thinking?</a:t>
              </a: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35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Char char="•"/>
              </a:pPr>
              <a:r>
                <a:rPr lang="cs-CZ"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Activity 5: Journaling</a:t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2935" y="3524401"/>
              <a:ext cx="1201102" cy="503485"/>
            </a:xfrm>
            <a:prstGeom prst="roundRect">
              <a:avLst>
                <a:gd name="adj" fmla="val 10000"/>
              </a:avLst>
            </a:prstGeom>
            <a:blipFill rotWithShape="1">
              <a:blip r:embed="rId8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3" descr="Vypnutá žárovka s osvětleným pozadím"/>
          <p:cNvPicPr preferRelativeResize="0"/>
          <p:nvPr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75295"/>
            <a:ext cx="6858000" cy="457088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 txBox="1">
            <a:spLocks noGrp="1"/>
          </p:cNvSpPr>
          <p:nvPr>
            <p:ph type="title"/>
          </p:nvPr>
        </p:nvSpPr>
        <p:spPr>
          <a:xfrm>
            <a:off x="551855" y="1673424"/>
            <a:ext cx="5915025" cy="74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cs-CZ">
                <a:solidFill>
                  <a:schemeClr val="dk1"/>
                </a:solidFill>
              </a:rPr>
              <a:t>1 – </a:t>
            </a:r>
            <a:r>
              <a:rPr lang="cs-CZ" sz="3200">
                <a:solidFill>
                  <a:schemeClr val="dk1"/>
                </a:solidFill>
              </a:rPr>
              <a:t>TYPE OF THINKING</a:t>
            </a:r>
            <a:r>
              <a:rPr lang="cs-CZ">
                <a:solidFill>
                  <a:schemeClr val="dk1"/>
                </a:solidFill>
              </a:rPr>
              <a:t/>
            </a:r>
            <a:br>
              <a:rPr lang="cs-CZ">
                <a:solidFill>
                  <a:schemeClr val="dk1"/>
                </a:solidFill>
              </a:rPr>
            </a:br>
            <a:endParaRPr/>
          </a:p>
        </p:txBody>
      </p:sp>
      <p:sp>
        <p:nvSpPr>
          <p:cNvPr id="130" name="Google Shape;130;p3"/>
          <p:cNvSpPr/>
          <p:nvPr/>
        </p:nvSpPr>
        <p:spPr>
          <a:xfrm>
            <a:off x="4174150" y="4121255"/>
            <a:ext cx="91440" cy="36173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025"/>
                </a:lnTo>
                <a:lnTo>
                  <a:pt x="60211" y="72025"/>
                </a:lnTo>
                <a:lnTo>
                  <a:pt x="60211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1" name="Google Shape;131;p3"/>
          <p:cNvSpPr/>
          <p:nvPr/>
        </p:nvSpPr>
        <p:spPr>
          <a:xfrm>
            <a:off x="3420833" y="3146942"/>
            <a:ext cx="799036" cy="35452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71050"/>
                </a:lnTo>
                <a:lnTo>
                  <a:pt x="120000" y="7105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2" name="Google Shape;132;p3"/>
          <p:cNvSpPr/>
          <p:nvPr/>
        </p:nvSpPr>
        <p:spPr>
          <a:xfrm>
            <a:off x="2469795" y="4124831"/>
            <a:ext cx="91440" cy="36432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366"/>
                </a:lnTo>
                <a:lnTo>
                  <a:pt x="62129" y="72366"/>
                </a:lnTo>
                <a:lnTo>
                  <a:pt x="62129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3" name="Google Shape;133;p3"/>
          <p:cNvSpPr/>
          <p:nvPr/>
        </p:nvSpPr>
        <p:spPr>
          <a:xfrm>
            <a:off x="2515515" y="3146942"/>
            <a:ext cx="905318" cy="358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71538"/>
                </a:lnTo>
                <a:lnTo>
                  <a:pt x="0" y="71538"/>
                </a:lnTo>
                <a:lnTo>
                  <a:pt x="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4" name="Google Shape;134;p3"/>
          <p:cNvSpPr/>
          <p:nvPr/>
        </p:nvSpPr>
        <p:spPr>
          <a:xfrm>
            <a:off x="2072504" y="2267712"/>
            <a:ext cx="2546922" cy="879230"/>
          </a:xfrm>
          <a:prstGeom prst="roundRect">
            <a:avLst>
              <a:gd name="adj" fmla="val 16667"/>
            </a:avLst>
          </a:prstGeom>
          <a:solidFill>
            <a:srgbClr val="A7A4D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2156394" y="2419053"/>
            <a:ext cx="2397318" cy="697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75" tIns="6975" rIns="6975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Are you aware of your style of thinking</a:t>
            </a:r>
            <a:r>
              <a:rPr lang="cs-CZ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"/>
          <p:cNvSpPr/>
          <p:nvPr/>
        </p:nvSpPr>
        <p:spPr>
          <a:xfrm>
            <a:off x="3171129" y="3029107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"/>
          <p:cNvSpPr txBox="1"/>
          <p:nvPr/>
        </p:nvSpPr>
        <p:spPr>
          <a:xfrm>
            <a:off x="3171129" y="3029107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cs-C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3"/>
          <p:cNvSpPr/>
          <p:nvPr/>
        </p:nvSpPr>
        <p:spPr>
          <a:xfrm>
            <a:off x="2072504" y="3505043"/>
            <a:ext cx="886021" cy="619788"/>
          </a:xfrm>
          <a:prstGeom prst="flowChartAlternateProcess">
            <a:avLst/>
          </a:prstGeom>
          <a:solidFill>
            <a:srgbClr val="A8D08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"/>
          <p:cNvSpPr txBox="1"/>
          <p:nvPr/>
        </p:nvSpPr>
        <p:spPr>
          <a:xfrm>
            <a:off x="2102759" y="3535298"/>
            <a:ext cx="825511" cy="559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cs-CZ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"/>
          <p:cNvSpPr/>
          <p:nvPr/>
        </p:nvSpPr>
        <p:spPr>
          <a:xfrm>
            <a:off x="2156394" y="3987100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 txBox="1"/>
          <p:nvPr/>
        </p:nvSpPr>
        <p:spPr>
          <a:xfrm>
            <a:off x="2156394" y="3987100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cs-C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</a:t>
            </a:r>
            <a:endParaRPr sz="13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3"/>
          <p:cNvSpPr/>
          <p:nvPr/>
        </p:nvSpPr>
        <p:spPr>
          <a:xfrm>
            <a:off x="1973081" y="4489153"/>
            <a:ext cx="1077361" cy="931932"/>
          </a:xfrm>
          <a:prstGeom prst="flowChartAlternateProcess">
            <a:avLst/>
          </a:prstGeom>
          <a:solidFill>
            <a:srgbClr val="A8D08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"/>
          <p:cNvSpPr txBox="1"/>
          <p:nvPr/>
        </p:nvSpPr>
        <p:spPr>
          <a:xfrm>
            <a:off x="1972177" y="4562651"/>
            <a:ext cx="1129829" cy="840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cs-CZ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Check your thinking style</a:t>
            </a:r>
            <a:endParaRPr/>
          </a:p>
        </p:txBody>
      </p:sp>
      <p:sp>
        <p:nvSpPr>
          <p:cNvPr id="144" name="Google Shape;144;p3"/>
          <p:cNvSpPr/>
          <p:nvPr/>
        </p:nvSpPr>
        <p:spPr>
          <a:xfrm>
            <a:off x="2198423" y="5274235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"/>
          <p:cNvSpPr txBox="1"/>
          <p:nvPr/>
        </p:nvSpPr>
        <p:spPr>
          <a:xfrm>
            <a:off x="2198423" y="5276109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cs-CZ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HERE!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3"/>
          <p:cNvSpPr/>
          <p:nvPr/>
        </p:nvSpPr>
        <p:spPr>
          <a:xfrm>
            <a:off x="3790056" y="3501466"/>
            <a:ext cx="859626" cy="619788"/>
          </a:xfrm>
          <a:prstGeom prst="roundRect">
            <a:avLst>
              <a:gd name="adj" fmla="val 16667"/>
            </a:avLst>
          </a:prstGeom>
          <a:solidFill>
            <a:srgbClr val="F4B08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"/>
          <p:cNvSpPr txBox="1"/>
          <p:nvPr/>
        </p:nvSpPr>
        <p:spPr>
          <a:xfrm>
            <a:off x="3820312" y="3531722"/>
            <a:ext cx="799114" cy="559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cs-CZ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"/>
          <p:cNvSpPr/>
          <p:nvPr/>
        </p:nvSpPr>
        <p:spPr>
          <a:xfrm>
            <a:off x="3860763" y="3998866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3"/>
          <p:cNvSpPr txBox="1"/>
          <p:nvPr/>
        </p:nvSpPr>
        <p:spPr>
          <a:xfrm>
            <a:off x="3860763" y="3998866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cs-C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</a:t>
            </a:r>
            <a:endParaRPr sz="13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"/>
          <p:cNvSpPr/>
          <p:nvPr/>
        </p:nvSpPr>
        <p:spPr>
          <a:xfrm>
            <a:off x="3675766" y="4482986"/>
            <a:ext cx="1088529" cy="938099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3"/>
          <p:cNvSpPr txBox="1"/>
          <p:nvPr/>
        </p:nvSpPr>
        <p:spPr>
          <a:xfrm>
            <a:off x="3721398" y="4528779"/>
            <a:ext cx="996941" cy="84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cs-CZ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Continue to question 2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"/>
          <p:cNvSpPr/>
          <p:nvPr/>
        </p:nvSpPr>
        <p:spPr>
          <a:xfrm>
            <a:off x="3825977" y="5288737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3"/>
          <p:cNvSpPr txBox="1"/>
          <p:nvPr/>
        </p:nvSpPr>
        <p:spPr>
          <a:xfrm>
            <a:off x="3807689" y="5297881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6350" rIns="25400" bIns="63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cs-CZ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are good to go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3"/>
          <p:cNvSpPr txBox="1"/>
          <p:nvPr/>
        </p:nvSpPr>
        <p:spPr>
          <a:xfrm>
            <a:off x="1863666" y="989376"/>
            <a:ext cx="496540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i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Start with understanding yourself…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4" descr="Starověký modře, hnědé a žluté mozaikové dlaždice"/>
          <p:cNvPicPr preferRelativeResize="0"/>
          <p:nvPr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19550"/>
            <a:ext cx="6858000" cy="431265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"/>
          <p:cNvSpPr txBox="1">
            <a:spLocks noGrp="1"/>
          </p:cNvSpPr>
          <p:nvPr>
            <p:ph type="title"/>
          </p:nvPr>
        </p:nvSpPr>
        <p:spPr>
          <a:xfrm>
            <a:off x="551855" y="1673424"/>
            <a:ext cx="5915025" cy="74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cs-CZ"/>
              <a:t>2 –</a:t>
            </a:r>
            <a:r>
              <a:rPr lang="cs-CZ" sz="3200"/>
              <a:t>CHANGE OF THOUGHTS</a:t>
            </a:r>
            <a:r>
              <a:rPr lang="cs-CZ"/>
              <a:t/>
            </a:r>
            <a:br>
              <a:rPr lang="cs-CZ"/>
            </a:br>
            <a:endParaRPr/>
          </a:p>
        </p:txBody>
      </p:sp>
      <p:sp>
        <p:nvSpPr>
          <p:cNvPr id="162" name="Google Shape;162;p4"/>
          <p:cNvSpPr/>
          <p:nvPr/>
        </p:nvSpPr>
        <p:spPr>
          <a:xfrm>
            <a:off x="4174150" y="4121255"/>
            <a:ext cx="91440" cy="36173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025"/>
                </a:lnTo>
                <a:lnTo>
                  <a:pt x="60211" y="72025"/>
                </a:lnTo>
                <a:lnTo>
                  <a:pt x="60211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3" name="Google Shape;163;p4"/>
          <p:cNvSpPr/>
          <p:nvPr/>
        </p:nvSpPr>
        <p:spPr>
          <a:xfrm>
            <a:off x="3420833" y="3146942"/>
            <a:ext cx="799036" cy="35452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71050"/>
                </a:lnTo>
                <a:lnTo>
                  <a:pt x="120000" y="7105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4" name="Google Shape;164;p4"/>
          <p:cNvSpPr/>
          <p:nvPr/>
        </p:nvSpPr>
        <p:spPr>
          <a:xfrm>
            <a:off x="2469795" y="4124831"/>
            <a:ext cx="91440" cy="36432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366"/>
                </a:lnTo>
                <a:lnTo>
                  <a:pt x="62129" y="72366"/>
                </a:lnTo>
                <a:lnTo>
                  <a:pt x="62129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5" name="Google Shape;165;p4"/>
          <p:cNvSpPr/>
          <p:nvPr/>
        </p:nvSpPr>
        <p:spPr>
          <a:xfrm>
            <a:off x="2515515" y="3146942"/>
            <a:ext cx="905318" cy="358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71538"/>
                </a:lnTo>
                <a:lnTo>
                  <a:pt x="0" y="71538"/>
                </a:lnTo>
                <a:lnTo>
                  <a:pt x="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6" name="Google Shape;166;p4"/>
          <p:cNvSpPr/>
          <p:nvPr/>
        </p:nvSpPr>
        <p:spPr>
          <a:xfrm>
            <a:off x="2072504" y="2267712"/>
            <a:ext cx="2546922" cy="879230"/>
          </a:xfrm>
          <a:prstGeom prst="roundRect">
            <a:avLst>
              <a:gd name="adj" fmla="val 16667"/>
            </a:avLst>
          </a:prstGeom>
          <a:solidFill>
            <a:srgbClr val="A7A4D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4"/>
          <p:cNvSpPr txBox="1"/>
          <p:nvPr/>
        </p:nvSpPr>
        <p:spPr>
          <a:xfrm>
            <a:off x="2156394" y="2419053"/>
            <a:ext cx="2397318" cy="697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75" tIns="6975" rIns="6975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you know how to change your thinking?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4"/>
          <p:cNvSpPr/>
          <p:nvPr/>
        </p:nvSpPr>
        <p:spPr>
          <a:xfrm>
            <a:off x="3171129" y="3029107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4"/>
          <p:cNvSpPr txBox="1"/>
          <p:nvPr/>
        </p:nvSpPr>
        <p:spPr>
          <a:xfrm>
            <a:off x="3171129" y="3029107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cs-C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4"/>
          <p:cNvSpPr/>
          <p:nvPr/>
        </p:nvSpPr>
        <p:spPr>
          <a:xfrm>
            <a:off x="2072504" y="3505043"/>
            <a:ext cx="886021" cy="619788"/>
          </a:xfrm>
          <a:prstGeom prst="flowChartAlternateProcess">
            <a:avLst/>
          </a:prstGeom>
          <a:solidFill>
            <a:srgbClr val="A8D08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4"/>
          <p:cNvSpPr txBox="1"/>
          <p:nvPr/>
        </p:nvSpPr>
        <p:spPr>
          <a:xfrm>
            <a:off x="2102759" y="3535298"/>
            <a:ext cx="825511" cy="559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cs-CZ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4"/>
          <p:cNvSpPr/>
          <p:nvPr/>
        </p:nvSpPr>
        <p:spPr>
          <a:xfrm>
            <a:off x="2156394" y="3987100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4"/>
          <p:cNvSpPr txBox="1"/>
          <p:nvPr/>
        </p:nvSpPr>
        <p:spPr>
          <a:xfrm>
            <a:off x="2156394" y="3987100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cs-C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</a:t>
            </a:r>
            <a:endParaRPr sz="13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4"/>
          <p:cNvSpPr/>
          <p:nvPr/>
        </p:nvSpPr>
        <p:spPr>
          <a:xfrm>
            <a:off x="1973081" y="4489153"/>
            <a:ext cx="1077361" cy="931932"/>
          </a:xfrm>
          <a:prstGeom prst="flowChartAlternateProcess">
            <a:avLst/>
          </a:prstGeom>
          <a:solidFill>
            <a:srgbClr val="A8D08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4"/>
          <p:cNvSpPr txBox="1"/>
          <p:nvPr/>
        </p:nvSpPr>
        <p:spPr>
          <a:xfrm>
            <a:off x="1972177" y="4562651"/>
            <a:ext cx="1129829" cy="840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cs-CZ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Check the sheet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4"/>
          <p:cNvSpPr/>
          <p:nvPr/>
        </p:nvSpPr>
        <p:spPr>
          <a:xfrm>
            <a:off x="2198423" y="5274235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4"/>
          <p:cNvSpPr txBox="1"/>
          <p:nvPr/>
        </p:nvSpPr>
        <p:spPr>
          <a:xfrm>
            <a:off x="2198423" y="5276109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cs-CZ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HERE!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4"/>
          <p:cNvSpPr/>
          <p:nvPr/>
        </p:nvSpPr>
        <p:spPr>
          <a:xfrm>
            <a:off x="3790056" y="3501466"/>
            <a:ext cx="859626" cy="619788"/>
          </a:xfrm>
          <a:prstGeom prst="roundRect">
            <a:avLst>
              <a:gd name="adj" fmla="val 16667"/>
            </a:avLst>
          </a:prstGeom>
          <a:solidFill>
            <a:srgbClr val="F4B08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4"/>
          <p:cNvSpPr txBox="1"/>
          <p:nvPr/>
        </p:nvSpPr>
        <p:spPr>
          <a:xfrm>
            <a:off x="3820312" y="3531722"/>
            <a:ext cx="799114" cy="559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cs-CZ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4"/>
          <p:cNvSpPr/>
          <p:nvPr/>
        </p:nvSpPr>
        <p:spPr>
          <a:xfrm>
            <a:off x="3860763" y="3998866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4"/>
          <p:cNvSpPr txBox="1"/>
          <p:nvPr/>
        </p:nvSpPr>
        <p:spPr>
          <a:xfrm>
            <a:off x="3860763" y="3998866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cs-C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</a:t>
            </a:r>
            <a:endParaRPr sz="13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4"/>
          <p:cNvSpPr/>
          <p:nvPr/>
        </p:nvSpPr>
        <p:spPr>
          <a:xfrm>
            <a:off x="3675766" y="4482986"/>
            <a:ext cx="1088529" cy="938099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4"/>
          <p:cNvSpPr txBox="1"/>
          <p:nvPr/>
        </p:nvSpPr>
        <p:spPr>
          <a:xfrm>
            <a:off x="3721398" y="4528779"/>
            <a:ext cx="996941" cy="84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cs-CZ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Continue to question 3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4"/>
          <p:cNvSpPr/>
          <p:nvPr/>
        </p:nvSpPr>
        <p:spPr>
          <a:xfrm>
            <a:off x="3825977" y="5288737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4"/>
          <p:cNvSpPr txBox="1"/>
          <p:nvPr/>
        </p:nvSpPr>
        <p:spPr>
          <a:xfrm>
            <a:off x="3807689" y="5297881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6350" rIns="25400" bIns="63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cs-CZ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are good to go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5" descr="Černé vzorky 3D Wave"/>
          <p:cNvPicPr preferRelativeResize="0"/>
          <p:nvPr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42600"/>
            <a:ext cx="6858001" cy="475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5"/>
          <p:cNvSpPr txBox="1">
            <a:spLocks noGrp="1"/>
          </p:cNvSpPr>
          <p:nvPr>
            <p:ph type="title"/>
          </p:nvPr>
        </p:nvSpPr>
        <p:spPr>
          <a:xfrm>
            <a:off x="551855" y="1673424"/>
            <a:ext cx="5915025" cy="74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cs-CZ">
                <a:solidFill>
                  <a:schemeClr val="lt1"/>
                </a:solidFill>
              </a:rPr>
              <a:t>3 –</a:t>
            </a:r>
            <a:r>
              <a:rPr lang="cs-CZ" sz="3200">
                <a:solidFill>
                  <a:schemeClr val="lt1"/>
                </a:solidFill>
              </a:rPr>
              <a:t>COST BENEFIT ANALYSIS</a:t>
            </a:r>
            <a:r>
              <a:rPr lang="cs-CZ">
                <a:solidFill>
                  <a:schemeClr val="lt1"/>
                </a:solidFill>
              </a:rPr>
              <a:t/>
            </a:r>
            <a:br>
              <a:rPr lang="cs-CZ">
                <a:solidFill>
                  <a:schemeClr val="lt1"/>
                </a:solidFill>
              </a:rPr>
            </a:br>
            <a:endParaRPr>
              <a:solidFill>
                <a:schemeClr val="lt1"/>
              </a:solidFill>
            </a:endParaRPr>
          </a:p>
        </p:txBody>
      </p:sp>
      <p:sp>
        <p:nvSpPr>
          <p:cNvPr id="193" name="Google Shape;193;p5"/>
          <p:cNvSpPr/>
          <p:nvPr/>
        </p:nvSpPr>
        <p:spPr>
          <a:xfrm>
            <a:off x="4174150" y="4121255"/>
            <a:ext cx="91440" cy="36173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025"/>
                </a:lnTo>
                <a:lnTo>
                  <a:pt x="60211" y="72025"/>
                </a:lnTo>
                <a:lnTo>
                  <a:pt x="60211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4" name="Google Shape;194;p5"/>
          <p:cNvSpPr/>
          <p:nvPr/>
        </p:nvSpPr>
        <p:spPr>
          <a:xfrm>
            <a:off x="3420833" y="3146942"/>
            <a:ext cx="799036" cy="35452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71050"/>
                </a:lnTo>
                <a:lnTo>
                  <a:pt x="120000" y="7105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5" name="Google Shape;195;p5"/>
          <p:cNvSpPr/>
          <p:nvPr/>
        </p:nvSpPr>
        <p:spPr>
          <a:xfrm>
            <a:off x="2469795" y="4124831"/>
            <a:ext cx="91440" cy="36432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366"/>
                </a:lnTo>
                <a:lnTo>
                  <a:pt x="62129" y="72366"/>
                </a:lnTo>
                <a:lnTo>
                  <a:pt x="62129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6" name="Google Shape;196;p5"/>
          <p:cNvSpPr/>
          <p:nvPr/>
        </p:nvSpPr>
        <p:spPr>
          <a:xfrm>
            <a:off x="2515515" y="3146942"/>
            <a:ext cx="905318" cy="358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71538"/>
                </a:lnTo>
                <a:lnTo>
                  <a:pt x="0" y="71538"/>
                </a:lnTo>
                <a:lnTo>
                  <a:pt x="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7" name="Google Shape;197;p5"/>
          <p:cNvSpPr/>
          <p:nvPr/>
        </p:nvSpPr>
        <p:spPr>
          <a:xfrm>
            <a:off x="2072504" y="2267712"/>
            <a:ext cx="2546922" cy="879230"/>
          </a:xfrm>
          <a:prstGeom prst="roundRect">
            <a:avLst>
              <a:gd name="adj" fmla="val 16667"/>
            </a:avLst>
          </a:prstGeom>
          <a:solidFill>
            <a:srgbClr val="A7A4D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5"/>
          <p:cNvSpPr txBox="1"/>
          <p:nvPr/>
        </p:nvSpPr>
        <p:spPr>
          <a:xfrm>
            <a:off x="2156394" y="2419053"/>
            <a:ext cx="2397318" cy="697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75" tIns="6975" rIns="6975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you know the cost-benefit analysis method?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5"/>
          <p:cNvSpPr/>
          <p:nvPr/>
        </p:nvSpPr>
        <p:spPr>
          <a:xfrm>
            <a:off x="3171129" y="3029107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5"/>
          <p:cNvSpPr txBox="1"/>
          <p:nvPr/>
        </p:nvSpPr>
        <p:spPr>
          <a:xfrm>
            <a:off x="3171129" y="3029107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cs-C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5"/>
          <p:cNvSpPr/>
          <p:nvPr/>
        </p:nvSpPr>
        <p:spPr>
          <a:xfrm>
            <a:off x="2072504" y="3505043"/>
            <a:ext cx="886021" cy="619788"/>
          </a:xfrm>
          <a:prstGeom prst="flowChartAlternateProcess">
            <a:avLst/>
          </a:prstGeom>
          <a:solidFill>
            <a:srgbClr val="A8D08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5"/>
          <p:cNvSpPr txBox="1"/>
          <p:nvPr/>
        </p:nvSpPr>
        <p:spPr>
          <a:xfrm>
            <a:off x="2102759" y="3535298"/>
            <a:ext cx="825511" cy="559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cs-CZ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"/>
          <p:cNvSpPr/>
          <p:nvPr/>
        </p:nvSpPr>
        <p:spPr>
          <a:xfrm>
            <a:off x="2156394" y="3987100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5"/>
          <p:cNvSpPr txBox="1"/>
          <p:nvPr/>
        </p:nvSpPr>
        <p:spPr>
          <a:xfrm>
            <a:off x="2156394" y="3987100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cs-C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</a:t>
            </a:r>
            <a:endParaRPr sz="13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5"/>
          <p:cNvSpPr/>
          <p:nvPr/>
        </p:nvSpPr>
        <p:spPr>
          <a:xfrm>
            <a:off x="1973081" y="4489153"/>
            <a:ext cx="1077361" cy="931932"/>
          </a:xfrm>
          <a:prstGeom prst="flowChartAlternateProcess">
            <a:avLst/>
          </a:prstGeom>
          <a:solidFill>
            <a:srgbClr val="A8D08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5"/>
          <p:cNvSpPr txBox="1"/>
          <p:nvPr/>
        </p:nvSpPr>
        <p:spPr>
          <a:xfrm>
            <a:off x="1972177" y="4562651"/>
            <a:ext cx="1077361" cy="840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cs-CZ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Cost-benefit analysis Guide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5"/>
          <p:cNvSpPr/>
          <p:nvPr/>
        </p:nvSpPr>
        <p:spPr>
          <a:xfrm>
            <a:off x="2198423" y="5274235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5"/>
          <p:cNvSpPr txBox="1"/>
          <p:nvPr/>
        </p:nvSpPr>
        <p:spPr>
          <a:xfrm>
            <a:off x="2198423" y="5276109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cs-CZ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HERE!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5"/>
          <p:cNvSpPr/>
          <p:nvPr/>
        </p:nvSpPr>
        <p:spPr>
          <a:xfrm>
            <a:off x="3790056" y="3501466"/>
            <a:ext cx="859626" cy="619788"/>
          </a:xfrm>
          <a:prstGeom prst="roundRect">
            <a:avLst>
              <a:gd name="adj" fmla="val 16667"/>
            </a:avLst>
          </a:prstGeom>
          <a:solidFill>
            <a:srgbClr val="F4B08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5"/>
          <p:cNvSpPr txBox="1"/>
          <p:nvPr/>
        </p:nvSpPr>
        <p:spPr>
          <a:xfrm>
            <a:off x="3820312" y="3531722"/>
            <a:ext cx="799114" cy="559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cs-CZ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5"/>
          <p:cNvSpPr/>
          <p:nvPr/>
        </p:nvSpPr>
        <p:spPr>
          <a:xfrm>
            <a:off x="3860763" y="3998866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5"/>
          <p:cNvSpPr txBox="1"/>
          <p:nvPr/>
        </p:nvSpPr>
        <p:spPr>
          <a:xfrm>
            <a:off x="3860763" y="3998866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cs-C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</a:t>
            </a:r>
            <a:endParaRPr sz="13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5"/>
          <p:cNvSpPr/>
          <p:nvPr/>
        </p:nvSpPr>
        <p:spPr>
          <a:xfrm>
            <a:off x="3675766" y="4482986"/>
            <a:ext cx="1088529" cy="938099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5"/>
          <p:cNvSpPr txBox="1"/>
          <p:nvPr/>
        </p:nvSpPr>
        <p:spPr>
          <a:xfrm>
            <a:off x="3721398" y="4528779"/>
            <a:ext cx="996941" cy="84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cs-CZ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Continue to question 4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5"/>
          <p:cNvSpPr/>
          <p:nvPr/>
        </p:nvSpPr>
        <p:spPr>
          <a:xfrm>
            <a:off x="3825977" y="5288737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5"/>
          <p:cNvSpPr txBox="1"/>
          <p:nvPr/>
        </p:nvSpPr>
        <p:spPr>
          <a:xfrm>
            <a:off x="3807689" y="5297881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6350" rIns="25400" bIns="63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cs-CZ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are good to go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5"/>
          <p:cNvSpPr txBox="1"/>
          <p:nvPr/>
        </p:nvSpPr>
        <p:spPr>
          <a:xfrm>
            <a:off x="645443" y="1042609"/>
            <a:ext cx="5567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Switch from asking, “Is this true?” to “Is this helpful?”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6" descr="Detailní záběr listů rostliny"/>
          <p:cNvPicPr preferRelativeResize="0"/>
          <p:nvPr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43558"/>
            <a:ext cx="6858000" cy="4570884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6"/>
          <p:cNvSpPr txBox="1">
            <a:spLocks noGrp="1"/>
          </p:cNvSpPr>
          <p:nvPr>
            <p:ph type="title"/>
          </p:nvPr>
        </p:nvSpPr>
        <p:spPr>
          <a:xfrm>
            <a:off x="551855" y="1673424"/>
            <a:ext cx="5915025" cy="74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cs-CZ">
                <a:solidFill>
                  <a:schemeClr val="lt1"/>
                </a:solidFill>
              </a:rPr>
              <a:t>4 –</a:t>
            </a:r>
            <a:r>
              <a:rPr lang="cs-CZ" sz="3200">
                <a:solidFill>
                  <a:schemeClr val="lt1"/>
                </a:solidFill>
              </a:rPr>
              <a:t>REFRAMING</a:t>
            </a:r>
            <a:r>
              <a:rPr lang="cs-CZ">
                <a:solidFill>
                  <a:schemeClr val="lt1"/>
                </a:solidFill>
              </a:rPr>
              <a:t/>
            </a:r>
            <a:br>
              <a:rPr lang="cs-CZ">
                <a:solidFill>
                  <a:schemeClr val="lt1"/>
                </a:solidFill>
              </a:rPr>
            </a:br>
            <a:endParaRPr>
              <a:solidFill>
                <a:schemeClr val="lt1"/>
              </a:solidFill>
            </a:endParaRPr>
          </a:p>
        </p:txBody>
      </p:sp>
      <p:sp>
        <p:nvSpPr>
          <p:cNvPr id="225" name="Google Shape;225;p6"/>
          <p:cNvSpPr/>
          <p:nvPr/>
        </p:nvSpPr>
        <p:spPr>
          <a:xfrm>
            <a:off x="4174150" y="4121255"/>
            <a:ext cx="91440" cy="36173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025"/>
                </a:lnTo>
                <a:lnTo>
                  <a:pt x="60211" y="72025"/>
                </a:lnTo>
                <a:lnTo>
                  <a:pt x="60211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6" name="Google Shape;226;p6"/>
          <p:cNvSpPr/>
          <p:nvPr/>
        </p:nvSpPr>
        <p:spPr>
          <a:xfrm>
            <a:off x="3420833" y="3146942"/>
            <a:ext cx="799036" cy="35452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71050"/>
                </a:lnTo>
                <a:lnTo>
                  <a:pt x="120000" y="7105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7" name="Google Shape;227;p6"/>
          <p:cNvSpPr/>
          <p:nvPr/>
        </p:nvSpPr>
        <p:spPr>
          <a:xfrm>
            <a:off x="2469795" y="4124831"/>
            <a:ext cx="91440" cy="36432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366"/>
                </a:lnTo>
                <a:lnTo>
                  <a:pt x="62129" y="72366"/>
                </a:lnTo>
                <a:lnTo>
                  <a:pt x="62129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8" name="Google Shape;228;p6"/>
          <p:cNvSpPr/>
          <p:nvPr/>
        </p:nvSpPr>
        <p:spPr>
          <a:xfrm>
            <a:off x="2515515" y="3146942"/>
            <a:ext cx="905318" cy="358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71538"/>
                </a:lnTo>
                <a:lnTo>
                  <a:pt x="0" y="71538"/>
                </a:lnTo>
                <a:lnTo>
                  <a:pt x="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9" name="Google Shape;229;p6"/>
          <p:cNvSpPr/>
          <p:nvPr/>
        </p:nvSpPr>
        <p:spPr>
          <a:xfrm>
            <a:off x="2072504" y="2267712"/>
            <a:ext cx="2546922" cy="879230"/>
          </a:xfrm>
          <a:prstGeom prst="roundRect">
            <a:avLst>
              <a:gd name="adj" fmla="val 16667"/>
            </a:avLst>
          </a:prstGeom>
          <a:solidFill>
            <a:srgbClr val="A7A4D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 txBox="1"/>
          <p:nvPr/>
        </p:nvSpPr>
        <p:spPr>
          <a:xfrm>
            <a:off x="2156394" y="2419053"/>
            <a:ext cx="2397318" cy="697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75" tIns="6975" rIns="6975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you master reframing method?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/>
          <p:nvPr/>
        </p:nvSpPr>
        <p:spPr>
          <a:xfrm>
            <a:off x="3171129" y="3029107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"/>
          <p:cNvSpPr txBox="1"/>
          <p:nvPr/>
        </p:nvSpPr>
        <p:spPr>
          <a:xfrm>
            <a:off x="3171129" y="3029107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cs-C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"/>
          <p:cNvSpPr/>
          <p:nvPr/>
        </p:nvSpPr>
        <p:spPr>
          <a:xfrm>
            <a:off x="2072504" y="3505043"/>
            <a:ext cx="886021" cy="619788"/>
          </a:xfrm>
          <a:prstGeom prst="flowChartAlternateProcess">
            <a:avLst/>
          </a:prstGeom>
          <a:solidFill>
            <a:srgbClr val="A8D08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6"/>
          <p:cNvSpPr txBox="1"/>
          <p:nvPr/>
        </p:nvSpPr>
        <p:spPr>
          <a:xfrm>
            <a:off x="2102759" y="3535298"/>
            <a:ext cx="825511" cy="559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cs-CZ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6"/>
          <p:cNvSpPr/>
          <p:nvPr/>
        </p:nvSpPr>
        <p:spPr>
          <a:xfrm>
            <a:off x="2156394" y="3987100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6"/>
          <p:cNvSpPr txBox="1"/>
          <p:nvPr/>
        </p:nvSpPr>
        <p:spPr>
          <a:xfrm>
            <a:off x="2156394" y="3987100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cs-C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</a:t>
            </a:r>
            <a:endParaRPr sz="13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6"/>
          <p:cNvSpPr/>
          <p:nvPr/>
        </p:nvSpPr>
        <p:spPr>
          <a:xfrm>
            <a:off x="1973081" y="4489153"/>
            <a:ext cx="1077361" cy="931932"/>
          </a:xfrm>
          <a:prstGeom prst="flowChartAlternateProcess">
            <a:avLst/>
          </a:prstGeom>
          <a:solidFill>
            <a:srgbClr val="A8D08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6"/>
          <p:cNvSpPr txBox="1"/>
          <p:nvPr/>
        </p:nvSpPr>
        <p:spPr>
          <a:xfrm>
            <a:off x="1972177" y="4562651"/>
            <a:ext cx="1077361" cy="840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cs-CZ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Read about it!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6"/>
          <p:cNvSpPr/>
          <p:nvPr/>
        </p:nvSpPr>
        <p:spPr>
          <a:xfrm>
            <a:off x="2198423" y="5274235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6"/>
          <p:cNvSpPr txBox="1"/>
          <p:nvPr/>
        </p:nvSpPr>
        <p:spPr>
          <a:xfrm>
            <a:off x="2198423" y="5276109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cs-CZ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HERE!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3790056" y="3501466"/>
            <a:ext cx="859626" cy="619788"/>
          </a:xfrm>
          <a:prstGeom prst="roundRect">
            <a:avLst>
              <a:gd name="adj" fmla="val 16667"/>
            </a:avLst>
          </a:prstGeom>
          <a:solidFill>
            <a:srgbClr val="F4B08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6"/>
          <p:cNvSpPr txBox="1"/>
          <p:nvPr/>
        </p:nvSpPr>
        <p:spPr>
          <a:xfrm>
            <a:off x="3820312" y="3531722"/>
            <a:ext cx="799114" cy="559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cs-CZ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6"/>
          <p:cNvSpPr/>
          <p:nvPr/>
        </p:nvSpPr>
        <p:spPr>
          <a:xfrm>
            <a:off x="3860763" y="3998866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6"/>
          <p:cNvSpPr txBox="1"/>
          <p:nvPr/>
        </p:nvSpPr>
        <p:spPr>
          <a:xfrm>
            <a:off x="3860763" y="3998866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cs-C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</a:t>
            </a:r>
            <a:endParaRPr sz="13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6"/>
          <p:cNvSpPr/>
          <p:nvPr/>
        </p:nvSpPr>
        <p:spPr>
          <a:xfrm>
            <a:off x="3675766" y="4482986"/>
            <a:ext cx="1088529" cy="938099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6"/>
          <p:cNvSpPr txBox="1"/>
          <p:nvPr/>
        </p:nvSpPr>
        <p:spPr>
          <a:xfrm>
            <a:off x="3721398" y="4528779"/>
            <a:ext cx="996941" cy="84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cs-CZ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Exercise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6"/>
          <p:cNvSpPr/>
          <p:nvPr/>
        </p:nvSpPr>
        <p:spPr>
          <a:xfrm>
            <a:off x="3825977" y="5288737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6"/>
          <p:cNvSpPr txBox="1"/>
          <p:nvPr/>
        </p:nvSpPr>
        <p:spPr>
          <a:xfrm>
            <a:off x="3807689" y="5297881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6350" rIns="25400" bIns="63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cs-CZ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HERE!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7" descr="Detailní záběr makra žluto-oranžový chrysanthemum"/>
          <p:cNvPicPr preferRelativeResize="0"/>
          <p:nvPr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15465"/>
            <a:ext cx="6858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7"/>
          <p:cNvSpPr txBox="1">
            <a:spLocks noGrp="1"/>
          </p:cNvSpPr>
          <p:nvPr>
            <p:ph type="title"/>
          </p:nvPr>
        </p:nvSpPr>
        <p:spPr>
          <a:xfrm>
            <a:off x="551855" y="1604600"/>
            <a:ext cx="5915025" cy="74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cs-CZ">
                <a:solidFill>
                  <a:schemeClr val="lt1"/>
                </a:solidFill>
              </a:rPr>
              <a:t>5 –</a:t>
            </a:r>
            <a:r>
              <a:rPr lang="cs-CZ" sz="3200">
                <a:solidFill>
                  <a:schemeClr val="lt1"/>
                </a:solidFill>
              </a:rPr>
              <a:t> ASSERTIVENESS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6" name="Google Shape;256;p7"/>
          <p:cNvSpPr/>
          <p:nvPr/>
        </p:nvSpPr>
        <p:spPr>
          <a:xfrm>
            <a:off x="4174150" y="4121255"/>
            <a:ext cx="91440" cy="36173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025"/>
                </a:lnTo>
                <a:lnTo>
                  <a:pt x="60211" y="72025"/>
                </a:lnTo>
                <a:lnTo>
                  <a:pt x="60211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7" name="Google Shape;257;p7"/>
          <p:cNvSpPr/>
          <p:nvPr/>
        </p:nvSpPr>
        <p:spPr>
          <a:xfrm>
            <a:off x="3420833" y="3146942"/>
            <a:ext cx="799036" cy="35452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71050"/>
                </a:lnTo>
                <a:lnTo>
                  <a:pt x="120000" y="7105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8" name="Google Shape;258;p7"/>
          <p:cNvSpPr/>
          <p:nvPr/>
        </p:nvSpPr>
        <p:spPr>
          <a:xfrm>
            <a:off x="2469795" y="4124831"/>
            <a:ext cx="91440" cy="36432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366"/>
                </a:lnTo>
                <a:lnTo>
                  <a:pt x="62129" y="72366"/>
                </a:lnTo>
                <a:lnTo>
                  <a:pt x="62129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9" name="Google Shape;259;p7"/>
          <p:cNvSpPr/>
          <p:nvPr/>
        </p:nvSpPr>
        <p:spPr>
          <a:xfrm>
            <a:off x="2515515" y="3146942"/>
            <a:ext cx="905318" cy="358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71538"/>
                </a:lnTo>
                <a:lnTo>
                  <a:pt x="0" y="71538"/>
                </a:lnTo>
                <a:lnTo>
                  <a:pt x="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0" name="Google Shape;260;p7"/>
          <p:cNvSpPr/>
          <p:nvPr/>
        </p:nvSpPr>
        <p:spPr>
          <a:xfrm>
            <a:off x="2072504" y="2267712"/>
            <a:ext cx="2546922" cy="879230"/>
          </a:xfrm>
          <a:prstGeom prst="roundRect">
            <a:avLst>
              <a:gd name="adj" fmla="val 16667"/>
            </a:avLst>
          </a:prstGeom>
          <a:solidFill>
            <a:srgbClr val="A7A4D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7"/>
          <p:cNvSpPr txBox="1"/>
          <p:nvPr/>
        </p:nvSpPr>
        <p:spPr>
          <a:xfrm>
            <a:off x="2156394" y="2419053"/>
            <a:ext cx="2397318" cy="697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75" tIns="6975" rIns="6975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you know how to express your ideas?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7"/>
          <p:cNvSpPr/>
          <p:nvPr/>
        </p:nvSpPr>
        <p:spPr>
          <a:xfrm>
            <a:off x="3171129" y="3029107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7"/>
          <p:cNvSpPr txBox="1"/>
          <p:nvPr/>
        </p:nvSpPr>
        <p:spPr>
          <a:xfrm>
            <a:off x="3171129" y="3029107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cs-C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7"/>
          <p:cNvSpPr/>
          <p:nvPr/>
        </p:nvSpPr>
        <p:spPr>
          <a:xfrm>
            <a:off x="2072504" y="3505043"/>
            <a:ext cx="886021" cy="619788"/>
          </a:xfrm>
          <a:prstGeom prst="flowChartAlternateProcess">
            <a:avLst/>
          </a:prstGeom>
          <a:solidFill>
            <a:srgbClr val="A8D08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7"/>
          <p:cNvSpPr txBox="1"/>
          <p:nvPr/>
        </p:nvSpPr>
        <p:spPr>
          <a:xfrm>
            <a:off x="2102759" y="3535298"/>
            <a:ext cx="825511" cy="559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cs-CZ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7"/>
          <p:cNvSpPr/>
          <p:nvPr/>
        </p:nvSpPr>
        <p:spPr>
          <a:xfrm>
            <a:off x="2156394" y="3987100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7"/>
          <p:cNvSpPr txBox="1"/>
          <p:nvPr/>
        </p:nvSpPr>
        <p:spPr>
          <a:xfrm>
            <a:off x="2156394" y="3987100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cs-C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</a:t>
            </a:r>
            <a:endParaRPr sz="13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7"/>
          <p:cNvSpPr/>
          <p:nvPr/>
        </p:nvSpPr>
        <p:spPr>
          <a:xfrm>
            <a:off x="1973081" y="4489153"/>
            <a:ext cx="1077361" cy="931932"/>
          </a:xfrm>
          <a:prstGeom prst="flowChartAlternateProcess">
            <a:avLst/>
          </a:prstGeom>
          <a:solidFill>
            <a:srgbClr val="A8D08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7"/>
          <p:cNvSpPr txBox="1"/>
          <p:nvPr/>
        </p:nvSpPr>
        <p:spPr>
          <a:xfrm>
            <a:off x="1972177" y="4562651"/>
            <a:ext cx="1077361" cy="840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cs-CZ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cs-CZ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Guide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7"/>
          <p:cNvSpPr/>
          <p:nvPr/>
        </p:nvSpPr>
        <p:spPr>
          <a:xfrm>
            <a:off x="2198423" y="5274235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7"/>
          <p:cNvSpPr txBox="1"/>
          <p:nvPr/>
        </p:nvSpPr>
        <p:spPr>
          <a:xfrm>
            <a:off x="2198423" y="5276109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cs-CZ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HERE!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7"/>
          <p:cNvSpPr/>
          <p:nvPr/>
        </p:nvSpPr>
        <p:spPr>
          <a:xfrm>
            <a:off x="3790056" y="3501466"/>
            <a:ext cx="859626" cy="619788"/>
          </a:xfrm>
          <a:prstGeom prst="roundRect">
            <a:avLst>
              <a:gd name="adj" fmla="val 16667"/>
            </a:avLst>
          </a:prstGeom>
          <a:solidFill>
            <a:srgbClr val="F4B08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7"/>
          <p:cNvSpPr txBox="1"/>
          <p:nvPr/>
        </p:nvSpPr>
        <p:spPr>
          <a:xfrm>
            <a:off x="3820312" y="3531722"/>
            <a:ext cx="799114" cy="559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cs-CZ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7"/>
          <p:cNvSpPr/>
          <p:nvPr/>
        </p:nvSpPr>
        <p:spPr>
          <a:xfrm>
            <a:off x="3860763" y="3998866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7"/>
          <p:cNvSpPr txBox="1"/>
          <p:nvPr/>
        </p:nvSpPr>
        <p:spPr>
          <a:xfrm>
            <a:off x="3860763" y="3998866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cs-C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</a:t>
            </a:r>
            <a:endParaRPr sz="13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7"/>
          <p:cNvSpPr/>
          <p:nvPr/>
        </p:nvSpPr>
        <p:spPr>
          <a:xfrm>
            <a:off x="3675766" y="4482986"/>
            <a:ext cx="1088529" cy="938099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7"/>
          <p:cNvSpPr txBox="1"/>
          <p:nvPr/>
        </p:nvSpPr>
        <p:spPr>
          <a:xfrm>
            <a:off x="3721398" y="4528779"/>
            <a:ext cx="996941" cy="84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cs-CZ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Continue to question 6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7"/>
          <p:cNvSpPr/>
          <p:nvPr/>
        </p:nvSpPr>
        <p:spPr>
          <a:xfrm>
            <a:off x="3825977" y="5288737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7"/>
          <p:cNvSpPr txBox="1"/>
          <p:nvPr/>
        </p:nvSpPr>
        <p:spPr>
          <a:xfrm>
            <a:off x="3807689" y="5297881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6350" rIns="25400" bIns="63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cs-CZ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are good to go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8" descr="Otevřené prázdné hlavní knihy na šedém pozadí"/>
          <p:cNvPicPr preferRelativeResize="0"/>
          <p:nvPr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47297"/>
            <a:ext cx="6858000" cy="4563406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8"/>
          <p:cNvSpPr txBox="1">
            <a:spLocks noGrp="1"/>
          </p:cNvSpPr>
          <p:nvPr>
            <p:ph type="title"/>
          </p:nvPr>
        </p:nvSpPr>
        <p:spPr>
          <a:xfrm>
            <a:off x="551855" y="1545608"/>
            <a:ext cx="5915025" cy="74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cs-CZ">
                <a:solidFill>
                  <a:schemeClr val="dk1"/>
                </a:solidFill>
              </a:rPr>
              <a:t>5 –</a:t>
            </a:r>
            <a:r>
              <a:rPr lang="cs-CZ" sz="3200">
                <a:solidFill>
                  <a:schemeClr val="dk1"/>
                </a:solidFill>
              </a:rPr>
              <a:t> SELF-MONITORING</a:t>
            </a:r>
            <a:endParaRPr/>
          </a:p>
        </p:txBody>
      </p:sp>
      <p:sp>
        <p:nvSpPr>
          <p:cNvPr id="287" name="Google Shape;287;p8"/>
          <p:cNvSpPr/>
          <p:nvPr/>
        </p:nvSpPr>
        <p:spPr>
          <a:xfrm>
            <a:off x="4174150" y="4121255"/>
            <a:ext cx="91440" cy="36173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025"/>
                </a:lnTo>
                <a:lnTo>
                  <a:pt x="60211" y="72025"/>
                </a:lnTo>
                <a:lnTo>
                  <a:pt x="60211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8" name="Google Shape;288;p8"/>
          <p:cNvSpPr/>
          <p:nvPr/>
        </p:nvSpPr>
        <p:spPr>
          <a:xfrm>
            <a:off x="3420833" y="3146942"/>
            <a:ext cx="799036" cy="35452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71050"/>
                </a:lnTo>
                <a:lnTo>
                  <a:pt x="120000" y="7105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9" name="Google Shape;289;p8"/>
          <p:cNvSpPr/>
          <p:nvPr/>
        </p:nvSpPr>
        <p:spPr>
          <a:xfrm>
            <a:off x="2469795" y="4124831"/>
            <a:ext cx="91440" cy="36432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366"/>
                </a:lnTo>
                <a:lnTo>
                  <a:pt x="62129" y="72366"/>
                </a:lnTo>
                <a:lnTo>
                  <a:pt x="62129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0" name="Google Shape;290;p8"/>
          <p:cNvSpPr/>
          <p:nvPr/>
        </p:nvSpPr>
        <p:spPr>
          <a:xfrm>
            <a:off x="2515515" y="3146942"/>
            <a:ext cx="905318" cy="358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71538"/>
                </a:lnTo>
                <a:lnTo>
                  <a:pt x="0" y="71538"/>
                </a:lnTo>
                <a:lnTo>
                  <a:pt x="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1" name="Google Shape;291;p8"/>
          <p:cNvSpPr/>
          <p:nvPr/>
        </p:nvSpPr>
        <p:spPr>
          <a:xfrm>
            <a:off x="2072504" y="2267712"/>
            <a:ext cx="2546922" cy="879230"/>
          </a:xfrm>
          <a:prstGeom prst="roundRect">
            <a:avLst>
              <a:gd name="adj" fmla="val 16667"/>
            </a:avLst>
          </a:prstGeom>
          <a:solidFill>
            <a:srgbClr val="A7A4D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8"/>
          <p:cNvSpPr txBox="1"/>
          <p:nvPr/>
        </p:nvSpPr>
        <p:spPr>
          <a:xfrm>
            <a:off x="2156394" y="2419053"/>
            <a:ext cx="2397318" cy="697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75" tIns="6975" rIns="6975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you regularly check your way of thinking?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8"/>
          <p:cNvSpPr/>
          <p:nvPr/>
        </p:nvSpPr>
        <p:spPr>
          <a:xfrm>
            <a:off x="3171129" y="3029107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8"/>
          <p:cNvSpPr txBox="1"/>
          <p:nvPr/>
        </p:nvSpPr>
        <p:spPr>
          <a:xfrm>
            <a:off x="3171129" y="3029107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cs-C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8"/>
          <p:cNvSpPr/>
          <p:nvPr/>
        </p:nvSpPr>
        <p:spPr>
          <a:xfrm>
            <a:off x="2072504" y="3505043"/>
            <a:ext cx="886021" cy="619788"/>
          </a:xfrm>
          <a:prstGeom prst="flowChartAlternateProcess">
            <a:avLst/>
          </a:prstGeom>
          <a:solidFill>
            <a:srgbClr val="A8D08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2102759" y="3535298"/>
            <a:ext cx="825511" cy="559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cs-CZ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8"/>
          <p:cNvSpPr/>
          <p:nvPr/>
        </p:nvSpPr>
        <p:spPr>
          <a:xfrm>
            <a:off x="2156394" y="3987100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8"/>
          <p:cNvSpPr txBox="1"/>
          <p:nvPr/>
        </p:nvSpPr>
        <p:spPr>
          <a:xfrm>
            <a:off x="2156394" y="3987100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cs-C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</a:t>
            </a:r>
            <a:endParaRPr sz="13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8"/>
          <p:cNvSpPr/>
          <p:nvPr/>
        </p:nvSpPr>
        <p:spPr>
          <a:xfrm>
            <a:off x="1973081" y="4489153"/>
            <a:ext cx="1077361" cy="931932"/>
          </a:xfrm>
          <a:prstGeom prst="flowChartAlternateProcess">
            <a:avLst/>
          </a:prstGeom>
          <a:solidFill>
            <a:srgbClr val="A8D08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8"/>
          <p:cNvSpPr txBox="1"/>
          <p:nvPr/>
        </p:nvSpPr>
        <p:spPr>
          <a:xfrm>
            <a:off x="1972177" y="4562651"/>
            <a:ext cx="1077361" cy="840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cs-CZ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Start journaling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8"/>
          <p:cNvSpPr/>
          <p:nvPr/>
        </p:nvSpPr>
        <p:spPr>
          <a:xfrm>
            <a:off x="2198423" y="5274235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8"/>
          <p:cNvSpPr txBox="1"/>
          <p:nvPr/>
        </p:nvSpPr>
        <p:spPr>
          <a:xfrm>
            <a:off x="2198423" y="5276109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cs-CZ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HERE!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8"/>
          <p:cNvSpPr/>
          <p:nvPr/>
        </p:nvSpPr>
        <p:spPr>
          <a:xfrm>
            <a:off x="3790056" y="3501466"/>
            <a:ext cx="859626" cy="619788"/>
          </a:xfrm>
          <a:prstGeom prst="roundRect">
            <a:avLst>
              <a:gd name="adj" fmla="val 16667"/>
            </a:avLst>
          </a:prstGeom>
          <a:solidFill>
            <a:srgbClr val="F4B08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8"/>
          <p:cNvSpPr txBox="1"/>
          <p:nvPr/>
        </p:nvSpPr>
        <p:spPr>
          <a:xfrm>
            <a:off x="3820312" y="3531722"/>
            <a:ext cx="799114" cy="559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cs-CZ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8"/>
          <p:cNvSpPr/>
          <p:nvPr/>
        </p:nvSpPr>
        <p:spPr>
          <a:xfrm>
            <a:off x="3860763" y="3998866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8"/>
          <p:cNvSpPr txBox="1"/>
          <p:nvPr/>
        </p:nvSpPr>
        <p:spPr>
          <a:xfrm>
            <a:off x="3860763" y="3998866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cs-C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</a:t>
            </a:r>
            <a:endParaRPr sz="13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8"/>
          <p:cNvSpPr/>
          <p:nvPr/>
        </p:nvSpPr>
        <p:spPr>
          <a:xfrm>
            <a:off x="3675766" y="4482986"/>
            <a:ext cx="1088529" cy="938099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8"/>
          <p:cNvSpPr txBox="1"/>
          <p:nvPr/>
        </p:nvSpPr>
        <p:spPr>
          <a:xfrm>
            <a:off x="3721398" y="4528779"/>
            <a:ext cx="996941" cy="84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cs-CZ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Continue journaling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8"/>
          <p:cNvSpPr/>
          <p:nvPr/>
        </p:nvSpPr>
        <p:spPr>
          <a:xfrm>
            <a:off x="3825977" y="5288737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8"/>
          <p:cNvSpPr txBox="1"/>
          <p:nvPr/>
        </p:nvSpPr>
        <p:spPr>
          <a:xfrm>
            <a:off x="3807689" y="5297881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6350" rIns="25400" bIns="63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cs-CZ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are good to go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"/>
          <p:cNvSpPr txBox="1">
            <a:spLocks noGrp="1"/>
          </p:cNvSpPr>
          <p:nvPr>
            <p:ph type="title"/>
          </p:nvPr>
        </p:nvSpPr>
        <p:spPr>
          <a:xfrm>
            <a:off x="1062868" y="1575799"/>
            <a:ext cx="5915025" cy="74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s-CZ" sz="2400" b="1">
                <a:solidFill>
                  <a:schemeClr val="dk1"/>
                </a:solidFill>
              </a:rPr>
              <a:t>Check the overall content of Unit 11</a:t>
            </a:r>
            <a:r>
              <a:rPr lang="cs-CZ" sz="2400">
                <a:solidFill>
                  <a:schemeClr val="dk1"/>
                </a:solidFill>
              </a:rPr>
              <a:t/>
            </a:r>
            <a:br>
              <a:rPr lang="cs-CZ" sz="2400">
                <a:solidFill>
                  <a:schemeClr val="dk1"/>
                </a:solidFill>
              </a:rPr>
            </a:br>
            <a:r>
              <a:rPr lang="cs-CZ" sz="2400">
                <a:solidFill>
                  <a:schemeClr val="dk1"/>
                </a:solidFill>
              </a:rPr>
              <a:t/>
            </a:r>
            <a:br>
              <a:rPr lang="cs-CZ" sz="2400">
                <a:solidFill>
                  <a:schemeClr val="dk1"/>
                </a:solidFill>
              </a:rPr>
            </a:br>
            <a:r>
              <a:rPr lang="cs-CZ" sz="2000">
                <a:solidFill>
                  <a:schemeClr val="dk1"/>
                </a:solidFill>
              </a:rPr>
              <a:t>Dysfunctional thoughts</a:t>
            </a:r>
            <a:r>
              <a:rPr lang="cs-CZ" sz="2000"/>
              <a:t/>
            </a:r>
            <a:br>
              <a:rPr lang="cs-CZ" sz="2000"/>
            </a:br>
            <a:r>
              <a:rPr lang="cs-CZ" sz="2000"/>
              <a:t>and</a:t>
            </a:r>
            <a:br>
              <a:rPr lang="cs-CZ" sz="2000"/>
            </a:br>
            <a:r>
              <a:rPr lang="cs-CZ" sz="2000"/>
              <a:t>ecological thinking?</a:t>
            </a:r>
            <a:r>
              <a:rPr lang="cs-CZ" sz="600"/>
              <a:t/>
            </a:r>
            <a:br>
              <a:rPr lang="cs-CZ" sz="600"/>
            </a:br>
            <a:r>
              <a:rPr lang="cs-CZ" sz="1200"/>
              <a:t/>
            </a:r>
            <a:br>
              <a:rPr lang="cs-CZ" sz="1200"/>
            </a:br>
            <a:r>
              <a:rPr lang="cs-CZ" sz="2400">
                <a:solidFill>
                  <a:schemeClr val="dk1"/>
                </a:solidFill>
              </a:rPr>
              <a:t/>
            </a:r>
            <a:br>
              <a:rPr lang="cs-CZ" sz="2400">
                <a:solidFill>
                  <a:schemeClr val="dk1"/>
                </a:solidFill>
              </a:rPr>
            </a:br>
            <a:endParaRPr sz="2400"/>
          </a:p>
        </p:txBody>
      </p:sp>
      <p:sp>
        <p:nvSpPr>
          <p:cNvPr id="317" name="Google Shape;317;p9"/>
          <p:cNvSpPr/>
          <p:nvPr/>
        </p:nvSpPr>
        <p:spPr>
          <a:xfrm>
            <a:off x="5008458" y="4488872"/>
            <a:ext cx="106883" cy="41346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025"/>
                </a:lnTo>
                <a:lnTo>
                  <a:pt x="60211" y="72025"/>
                </a:lnTo>
                <a:lnTo>
                  <a:pt x="60211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18" name="Google Shape;318;p9"/>
          <p:cNvSpPr/>
          <p:nvPr/>
        </p:nvSpPr>
        <p:spPr>
          <a:xfrm>
            <a:off x="4127919" y="3375214"/>
            <a:ext cx="933979" cy="40522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71050"/>
                </a:lnTo>
                <a:lnTo>
                  <a:pt x="120000" y="7105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19" name="Google Shape;319;p9"/>
          <p:cNvSpPr/>
          <p:nvPr/>
        </p:nvSpPr>
        <p:spPr>
          <a:xfrm>
            <a:off x="3016268" y="4492960"/>
            <a:ext cx="106883" cy="41642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366"/>
                </a:lnTo>
                <a:lnTo>
                  <a:pt x="62129" y="72366"/>
                </a:lnTo>
                <a:lnTo>
                  <a:pt x="62129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0" name="Google Shape;320;p9"/>
          <p:cNvSpPr/>
          <p:nvPr/>
        </p:nvSpPr>
        <p:spPr>
          <a:xfrm>
            <a:off x="3069709" y="3375214"/>
            <a:ext cx="1058210" cy="40931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71538"/>
                </a:lnTo>
                <a:lnTo>
                  <a:pt x="0" y="71538"/>
                </a:lnTo>
                <a:lnTo>
                  <a:pt x="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1" name="Google Shape;321;p9"/>
          <p:cNvSpPr/>
          <p:nvPr/>
        </p:nvSpPr>
        <p:spPr>
          <a:xfrm>
            <a:off x="2501408" y="2666785"/>
            <a:ext cx="3196860" cy="708429"/>
          </a:xfrm>
          <a:prstGeom prst="roundRect">
            <a:avLst>
              <a:gd name="adj" fmla="val 16667"/>
            </a:avLst>
          </a:prstGeom>
          <a:solidFill>
            <a:srgbClr val="A7A4D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9"/>
          <p:cNvSpPr txBox="1"/>
          <p:nvPr/>
        </p:nvSpPr>
        <p:spPr>
          <a:xfrm>
            <a:off x="2480031" y="2699281"/>
            <a:ext cx="3080700" cy="639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7600" rIns="760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cs-CZ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Do you know how to  improve your thinking process?</a:t>
            </a:r>
            <a:endParaRPr sz="1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9"/>
          <p:cNvSpPr/>
          <p:nvPr/>
        </p:nvSpPr>
        <p:spPr>
          <a:xfrm>
            <a:off x="3836044" y="3240527"/>
            <a:ext cx="1259308" cy="236143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9"/>
          <p:cNvSpPr txBox="1"/>
          <p:nvPr/>
        </p:nvSpPr>
        <p:spPr>
          <a:xfrm>
            <a:off x="3836044" y="3240527"/>
            <a:ext cx="1259308" cy="236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cs-C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9"/>
          <p:cNvSpPr/>
          <p:nvPr/>
        </p:nvSpPr>
        <p:spPr>
          <a:xfrm>
            <a:off x="2551881" y="3784530"/>
            <a:ext cx="1035654" cy="708429"/>
          </a:xfrm>
          <a:prstGeom prst="flowChartAlternateProcess">
            <a:avLst/>
          </a:prstGeom>
          <a:solidFill>
            <a:srgbClr val="A8D08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9"/>
          <p:cNvSpPr txBox="1"/>
          <p:nvPr/>
        </p:nvSpPr>
        <p:spPr>
          <a:xfrm>
            <a:off x="2587246" y="3819112"/>
            <a:ext cx="964925" cy="63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cs-CZ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9"/>
          <p:cNvSpPr/>
          <p:nvPr/>
        </p:nvSpPr>
        <p:spPr>
          <a:xfrm>
            <a:off x="2629211" y="4348979"/>
            <a:ext cx="1259308" cy="236143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9"/>
          <p:cNvSpPr txBox="1"/>
          <p:nvPr/>
        </p:nvSpPr>
        <p:spPr>
          <a:xfrm>
            <a:off x="2566919" y="4356626"/>
            <a:ext cx="1259308" cy="236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cs-C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</a:t>
            </a:r>
            <a:endParaRPr sz="13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9"/>
          <p:cNvSpPr/>
          <p:nvPr/>
        </p:nvSpPr>
        <p:spPr>
          <a:xfrm>
            <a:off x="2448233" y="4909386"/>
            <a:ext cx="1246742" cy="1065216"/>
          </a:xfrm>
          <a:prstGeom prst="flowChartAlternateProcess">
            <a:avLst/>
          </a:prstGeom>
          <a:solidFill>
            <a:srgbClr val="A8D08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9"/>
          <p:cNvSpPr txBox="1"/>
          <p:nvPr/>
        </p:nvSpPr>
        <p:spPr>
          <a:xfrm>
            <a:off x="2501408" y="4961385"/>
            <a:ext cx="1140393" cy="961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cs-CZ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go back to Activity 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9"/>
          <p:cNvSpPr/>
          <p:nvPr/>
        </p:nvSpPr>
        <p:spPr>
          <a:xfrm>
            <a:off x="4559497" y="3780442"/>
            <a:ext cx="1004801" cy="708429"/>
          </a:xfrm>
          <a:prstGeom prst="roundRect">
            <a:avLst>
              <a:gd name="adj" fmla="val 16667"/>
            </a:avLst>
          </a:prstGeom>
          <a:solidFill>
            <a:srgbClr val="F4B08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9"/>
          <p:cNvSpPr txBox="1"/>
          <p:nvPr/>
        </p:nvSpPr>
        <p:spPr>
          <a:xfrm>
            <a:off x="4594863" y="3815025"/>
            <a:ext cx="934070" cy="639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cs-CZ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9"/>
          <p:cNvSpPr/>
          <p:nvPr/>
        </p:nvSpPr>
        <p:spPr>
          <a:xfrm>
            <a:off x="4642145" y="4348979"/>
            <a:ext cx="1259308" cy="236143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9"/>
          <p:cNvSpPr txBox="1"/>
          <p:nvPr/>
        </p:nvSpPr>
        <p:spPr>
          <a:xfrm>
            <a:off x="4642145" y="4348979"/>
            <a:ext cx="1259308" cy="236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cs-C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</a:t>
            </a:r>
            <a:endParaRPr sz="13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9"/>
          <p:cNvSpPr/>
          <p:nvPr/>
        </p:nvSpPr>
        <p:spPr>
          <a:xfrm>
            <a:off x="4425906" y="4902337"/>
            <a:ext cx="1272362" cy="1072265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9"/>
          <p:cNvSpPr txBox="1"/>
          <p:nvPr/>
        </p:nvSpPr>
        <p:spPr>
          <a:xfrm>
            <a:off x="4479433" y="4954681"/>
            <a:ext cx="1165306" cy="967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cs-CZ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have finished this unit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9"/>
          <p:cNvSpPr/>
          <p:nvPr/>
        </p:nvSpPr>
        <p:spPr>
          <a:xfrm>
            <a:off x="4654713" y="5830359"/>
            <a:ext cx="1259308" cy="236143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9"/>
          <p:cNvSpPr/>
          <p:nvPr/>
        </p:nvSpPr>
        <p:spPr>
          <a:xfrm>
            <a:off x="2651347" y="5810980"/>
            <a:ext cx="1259308" cy="236143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9"/>
          <p:cNvSpPr txBox="1"/>
          <p:nvPr/>
        </p:nvSpPr>
        <p:spPr>
          <a:xfrm>
            <a:off x="2629210" y="5803333"/>
            <a:ext cx="1259308" cy="236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cs-C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problem! </a:t>
            </a:r>
            <a:endParaRPr sz="13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9"/>
          <p:cNvSpPr txBox="1"/>
          <p:nvPr/>
        </p:nvSpPr>
        <p:spPr>
          <a:xfrm>
            <a:off x="4654713" y="5830359"/>
            <a:ext cx="1259308" cy="236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cs-C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job!</a:t>
            </a:r>
            <a:endParaRPr sz="13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1" name="Google Shape;341;p9" descr="Žárovka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4252" y="432222"/>
            <a:ext cx="3578192" cy="357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9" descr="Kolekce kruhů v různých velikostech a vzorcích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50" y="3519457"/>
            <a:ext cx="2551624" cy="255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</Words>
  <Application>Microsoft Office PowerPoint</Application>
  <PresentationFormat>Custom</PresentationFormat>
  <Paragraphs>107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Tema di Office</vt:lpstr>
      <vt:lpstr>IDENTIFICATION OF DYSFUNCTIONAL THOUGHTS  &amp; PROMOTION OF MORE ECOLOGICAL THINKING  Post-Intervention </vt:lpstr>
      <vt:lpstr>L.U. 11– Content  How to identify dysfunctional thoughts and promote more ecological thinking? </vt:lpstr>
      <vt:lpstr>1 – TYPE OF THINKING </vt:lpstr>
      <vt:lpstr>2 –CHANGE OF THOUGHTS </vt:lpstr>
      <vt:lpstr>3 –COST BENEFIT ANALYSIS </vt:lpstr>
      <vt:lpstr>4 –REFRAMING </vt:lpstr>
      <vt:lpstr>5 – ASSERTIVENESS</vt:lpstr>
      <vt:lpstr>5 – SELF-MONITORING</vt:lpstr>
      <vt:lpstr>Check the overall content of Unit 11  Dysfunctional thoughts and ecological thinking? 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IDENTIFICATION OF DYSFUNCTIONAL THOUGHTS  &amp; PROMOTION OF MORE ECOLOGICAL THINKING  Post-Intervention </dc:title>
  <dc:creator>Giorgio Fantini</dc:creator>
  <cp:lastModifiedBy>Antonio Giordano</cp:lastModifiedBy>
  <cp:revision>1</cp:revision>
  <dcterms:created xsi:type="dcterms:W3CDTF">2021-12-29T09:32:30Z</dcterms:created>
  <dcterms:modified xsi:type="dcterms:W3CDTF">2022-09-16T13:29:32Z</dcterms:modified>
</cp:coreProperties>
</file>